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ling, Christopher" initials="BC" lastIdx="1" clrIdx="0">
    <p:extLst>
      <p:ext uri="{19B8F6BF-5375-455C-9EA6-DF929625EA0E}">
        <p15:presenceInfo xmlns:p15="http://schemas.microsoft.com/office/powerpoint/2012/main" userId="S::christopher_bartling@optum.com::ce699388-1e48-434d-b0fe-15bbad6106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2317-C8C2-0346-AB98-D1AD4FB92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7FD3-4128-6047-9927-772A7940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64C7-7BF8-634A-8229-2A3DEA0F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DB70-BC2C-D34D-BEFA-F249B74C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F388-BF2C-2F45-B909-0613FBD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D141-F24B-9445-9DE8-220663A2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9D085-D146-0F45-AF4F-16FAADCE3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A439-F9C0-FA41-830F-ADA5A83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7186-6CDC-9F4E-92AE-086B63A0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8BCB-5E07-4844-A438-FFCF8D44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3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DF1A1-3BD8-9744-AD1C-BD13F9FF2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63E17-182D-AD40-B62A-DC771980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E3DB-432C-244F-88EB-E612DFE5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B840-79E0-514F-A78C-4C4D76D4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5ED9-E9C7-E248-B6D7-9A667B59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C4DF-6D38-DB4F-872E-D8310BE2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8423-D417-7B4C-AF4B-3DA28828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6F0B-FD80-1E4C-BD77-F156B9B1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538F-6E32-9447-9967-5EB50BE6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1018-0910-3946-A584-7F0149F8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A4FF-128A-6442-8F6F-265E03BF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19ED-5ECE-DE49-9EED-FC00A7E7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1656-B84B-5A40-847B-E7AED2D4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8F8D-1890-9143-83D9-66947037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0613-0B11-6743-93EC-6FEA8F6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BF9B-5D28-9540-8D2E-A4FB9AA4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AE7-3169-2445-A000-88DA0302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3BF9C-E954-2947-84CA-4A6BAF89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D9AB-3F41-DF4D-AC17-EC9158C0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427D-BA24-2549-B85F-EAE3E3EF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5F9EB-ED31-B546-A4B6-3ACC8E86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D96-279F-814B-A7CC-F4E3EFE3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24C0-8A92-5040-A7B9-937002BE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E7AA-B2B7-0F40-8600-156C145F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384AB-E48B-C642-9E0A-C3B751928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CC116-45A7-F845-A52D-1118F069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ED782-DF73-9D43-8833-681859DA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E5F6-C254-1744-AB82-6F966196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C64D0-2E49-0F41-A3E1-2B1F12A2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865D-4C29-944E-85F8-7D29A7E6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93891-CB85-A646-ACC0-8BAE43A7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A0C09-5521-5941-B053-E7DF28CC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3F726-F7C2-D54F-A9A6-BCC197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B8486-D7DB-1B46-B647-B3C74CA6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D66DE-D249-A647-ADB8-CF6282EC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AE8B-6686-1441-B568-6F3EC213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1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0295-D05C-EA4D-BCAC-4DADF964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AF4C-466B-9D40-B8C1-7707ECFD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53CD-60FF-234C-A0C0-A68AB325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5D48-6657-5546-947E-8F964DC4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42801-288C-7B4E-8617-B211EF53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4541-0EE2-D644-B958-E9FE6485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2589-750B-E643-9122-DA590697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DF402-C81B-5C41-95FF-843062749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8FA4-C40D-4B44-8A3C-5C49969D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1D794-191D-C844-B56E-7F9D8DFC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104E-8CD3-5A47-8DEE-76B715C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21399-8387-4844-8491-68602E4C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25F7F-4C99-6F4A-8ADC-D5DEE1E8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FF359-EA10-6740-9AC4-7E4FE495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B0F0-FE86-F949-BEA9-6629EC8C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EA8C-136F-6147-AC30-887E45998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50E4-3C64-BB45-BF07-FD60ED08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hyperlink" Target="http://www.xunitpatter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estjs.io/docs/mock-functions" TargetMode="External"/><Relationship Id="rId4" Type="http://schemas.openxmlformats.org/officeDocument/2006/relationships/hyperlink" Target="https://jasmine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9C70-7430-4A4E-8705-EB8EDAF5C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Doubles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0A674-F45F-4844-8B6D-CB61B39A8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241866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4B68-C6AB-E94A-A7FC-90D53754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Invocation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557A-651B-7C42-A5B9-0B87CB3C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Spies and mocks capture invocations and these invocations can then later be verified in the unit test.</a:t>
            </a:r>
          </a:p>
          <a:p>
            <a:r>
              <a:rPr lang="en-US" dirty="0"/>
              <a:t>Frameworks provide assertions for verifying invocations on spies and mocks.</a:t>
            </a:r>
          </a:p>
          <a:p>
            <a:r>
              <a:rPr lang="en-US" dirty="0"/>
              <a:t>Using invocation verification opens up the door to more unit test possibilities.</a:t>
            </a:r>
          </a:p>
          <a:p>
            <a:pPr lvl="1"/>
            <a:r>
              <a:rPr lang="en-US" dirty="0"/>
              <a:t>Allows the developer access to indirect outputs that are normally difficult to capture.</a:t>
            </a:r>
          </a:p>
          <a:p>
            <a:r>
              <a:rPr lang="en-US" dirty="0"/>
              <a:t>Be careful with this sort of testing. </a:t>
            </a:r>
          </a:p>
          <a:p>
            <a:pPr lvl="1"/>
            <a:r>
              <a:rPr lang="en-US" dirty="0"/>
              <a:t>It needs to be used with some sort of </a:t>
            </a:r>
            <a:r>
              <a:rPr lang="en-US"/>
              <a:t>integrated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5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63F7-7F0C-F34B-B334-FF832474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B556-19CD-224F-9DDE-0007BD24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Patterns: </a:t>
            </a:r>
            <a:r>
              <a:rPr lang="en-US" dirty="0">
                <a:hlinkClick r:id="rId2"/>
              </a:rPr>
              <a:t>http://www.xunitpatterns.com</a:t>
            </a:r>
            <a:endParaRPr lang="en-US" dirty="0"/>
          </a:p>
          <a:p>
            <a:r>
              <a:rPr lang="en-US" dirty="0"/>
              <a:t>Mockito: </a:t>
            </a:r>
            <a:r>
              <a:rPr lang="en-US" dirty="0">
                <a:hlinkClick r:id="rId3"/>
              </a:rPr>
              <a:t>https://site.mockito.org</a:t>
            </a:r>
            <a:endParaRPr lang="en-US" dirty="0"/>
          </a:p>
          <a:p>
            <a:r>
              <a:rPr lang="en-US" dirty="0"/>
              <a:t>Jasmine: </a:t>
            </a:r>
            <a:r>
              <a:rPr lang="en-US" dirty="0">
                <a:hlinkClick r:id="rId4"/>
              </a:rPr>
              <a:t>https://jasmine.github.io</a:t>
            </a:r>
            <a:endParaRPr lang="en-US" dirty="0"/>
          </a:p>
          <a:p>
            <a:r>
              <a:rPr lang="en-US" dirty="0"/>
              <a:t>Jest: </a:t>
            </a:r>
            <a:r>
              <a:rPr lang="en-US" dirty="0">
                <a:hlinkClick r:id="rId5"/>
              </a:rPr>
              <a:t>https://jestjs.io/docs/mock-functions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test doubles?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automated unit testing, it may be necessary to use objects or functions that look and behave like their release-intended counterparts, but are actually simplified versions that help facilitate your testing efforts. </a:t>
            </a:r>
          </a:p>
          <a:p>
            <a:r>
              <a:rPr lang="en-US" dirty="0"/>
              <a:t>A </a:t>
            </a:r>
            <a:r>
              <a:rPr lang="en-US" b="1" dirty="0"/>
              <a:t>test double</a:t>
            </a:r>
            <a:r>
              <a:rPr lang="en-US" dirty="0"/>
              <a:t> is a generic term used for these objects or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59BD-786E-484C-BF03-09C88197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test doubles in your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8A54-1A28-CE4F-AB54-1979F71F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units from one another. </a:t>
            </a:r>
          </a:p>
          <a:p>
            <a:pPr lvl="1"/>
            <a:r>
              <a:rPr lang="en-US" dirty="0"/>
              <a:t>Unit testing is all about testing units. </a:t>
            </a:r>
          </a:p>
          <a:p>
            <a:pPr lvl="1"/>
            <a:r>
              <a:rPr lang="en-US" dirty="0"/>
              <a:t>Use test doubles to uncouple units.</a:t>
            </a:r>
          </a:p>
          <a:p>
            <a:r>
              <a:rPr lang="en-US" dirty="0"/>
              <a:t>Speeds up your tests by replacing slow dependencies (databases, message queues, etc.) with faster fake implementations.</a:t>
            </a:r>
          </a:p>
          <a:p>
            <a:r>
              <a:rPr lang="en-US" dirty="0"/>
              <a:t>Ability to simulate scenarios which are difficult or impossible to reliably simulate in a real integrated runtime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5048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D6B5-54F4-8C4C-BC6E-A50452F7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F72E-ECC0-4540-997B-8637541B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replace a real component on which the system under test (SUT) depends so that the test has a control point for </a:t>
            </a:r>
            <a:r>
              <a:rPr lang="en-US" i="1" dirty="0"/>
              <a:t>indirect inputs </a:t>
            </a:r>
            <a:r>
              <a:rPr lang="en-US" dirty="0"/>
              <a:t>of the SUT.</a:t>
            </a:r>
          </a:p>
          <a:p>
            <a:r>
              <a:rPr lang="en-US" dirty="0"/>
              <a:t>Indirect inputs are return values from invoking dependencies or raised exceptions. </a:t>
            </a:r>
          </a:p>
          <a:p>
            <a:r>
              <a:rPr lang="en-US" dirty="0"/>
              <a:t>Allows you to force the SUT down pathways that are difficult to control in an integrated environment.</a:t>
            </a:r>
          </a:p>
          <a:p>
            <a:r>
              <a:rPr lang="en-US" dirty="0"/>
              <a:t>Test stubs return results or raise exceptions, but they do not keep record of invocations.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1D09-9A9F-B246-8D11-BCA98FA5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CF1A-4419-5249-8B14-2A6DFE29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simpler implementation of the real dependency.</a:t>
            </a:r>
          </a:p>
          <a:p>
            <a:pPr lvl="1"/>
            <a:r>
              <a:rPr lang="en-US" dirty="0"/>
              <a:t>Example: In-memory database JPA repositories instead of the enterprise database system JPA repositories.</a:t>
            </a:r>
          </a:p>
          <a:p>
            <a:r>
              <a:rPr lang="en-US" dirty="0"/>
              <a:t>Used when real dependencies are slow or hard to control for testing.</a:t>
            </a:r>
          </a:p>
        </p:txBody>
      </p:sp>
    </p:spTree>
    <p:extLst>
      <p:ext uri="{BB962C8B-B14F-4D97-AF65-F5344CB8AC3E}">
        <p14:creationId xmlns:p14="http://schemas.microsoft.com/office/powerpoint/2010/main" val="428224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220D-7BA7-5F40-9353-22734B4A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E642-BAA0-154B-A76F-6ACAA742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capable version of a test stub, a spy provides an </a:t>
            </a:r>
            <a:r>
              <a:rPr lang="en-US" i="1" dirty="0"/>
              <a:t>observation point</a:t>
            </a:r>
            <a:r>
              <a:rPr lang="en-US" dirty="0"/>
              <a:t> for </a:t>
            </a:r>
            <a:r>
              <a:rPr lang="en-US" i="1" dirty="0"/>
              <a:t>indirect outputs </a:t>
            </a:r>
            <a:r>
              <a:rPr lang="en-US" dirty="0"/>
              <a:t>of the SUT.</a:t>
            </a:r>
          </a:p>
          <a:p>
            <a:pPr lvl="1"/>
            <a:r>
              <a:rPr lang="en-US" dirty="0"/>
              <a:t>Argument capture and invocation recording</a:t>
            </a:r>
          </a:p>
          <a:p>
            <a:pPr lvl="1"/>
            <a:r>
              <a:rPr lang="en-US" dirty="0"/>
              <a:t>Loose vs. exact argument matchers</a:t>
            </a:r>
          </a:p>
          <a:p>
            <a:r>
              <a:rPr lang="en-US" dirty="0"/>
              <a:t>A spy captures the indirect outputs of the SUT and can be later used for dependency invocation verification in the test.</a:t>
            </a:r>
          </a:p>
          <a:p>
            <a:r>
              <a:rPr lang="en-US" dirty="0"/>
              <a:t> Still retains the ability to control the </a:t>
            </a:r>
            <a:r>
              <a:rPr lang="en-US" i="1" dirty="0"/>
              <a:t>indirect inputs </a:t>
            </a:r>
            <a:r>
              <a:rPr lang="en-US" dirty="0"/>
              <a:t>of the SUT</a:t>
            </a:r>
          </a:p>
          <a:p>
            <a:pPr lvl="1"/>
            <a:r>
              <a:rPr lang="en-US" dirty="0"/>
              <a:t>Specify that the spy return values or raise exceptions.</a:t>
            </a:r>
          </a:p>
        </p:txBody>
      </p:sp>
    </p:spTree>
    <p:extLst>
      <p:ext uri="{BB962C8B-B14F-4D97-AF65-F5344CB8AC3E}">
        <p14:creationId xmlns:p14="http://schemas.microsoft.com/office/powerpoint/2010/main" val="46929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36F9-60E0-A344-AB34-8B344A07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150C-EB75-2845-B42F-78E8179F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spy, a mock object provides an </a:t>
            </a:r>
            <a:r>
              <a:rPr lang="en-US" i="1" dirty="0"/>
              <a:t>observation point</a:t>
            </a:r>
            <a:r>
              <a:rPr lang="en-US" dirty="0"/>
              <a:t> for </a:t>
            </a:r>
            <a:r>
              <a:rPr lang="en-US" i="1" dirty="0"/>
              <a:t>indirect outputs </a:t>
            </a:r>
            <a:r>
              <a:rPr lang="en-US" dirty="0"/>
              <a:t>of the SUT.</a:t>
            </a:r>
          </a:p>
          <a:p>
            <a:r>
              <a:rPr lang="en-US" dirty="0"/>
              <a:t>The focus with mock objects is on invocation verification. </a:t>
            </a:r>
          </a:p>
          <a:p>
            <a:r>
              <a:rPr lang="en-US" dirty="0"/>
              <a:t>Personally I don’t see much difference between mock objects and spies, but you will see both terms in the wild.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1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8FCB-4672-0D41-A5DD-93DB38BE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9F50-5A46-994C-AFA0-52905553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mocks and spies, it is important to assert that the correct arguments are being passed to the method calls.</a:t>
            </a:r>
          </a:p>
          <a:p>
            <a:r>
              <a:rPr lang="en-US" dirty="0"/>
              <a:t>Mock object frameworks come with argument matchers that help with this assertion.</a:t>
            </a:r>
          </a:p>
          <a:p>
            <a:pPr lvl="1"/>
            <a:r>
              <a:rPr lang="en-US" dirty="0"/>
              <a:t>Some frameworks (Mockito) can be quirky about how argument matching is used.</a:t>
            </a:r>
          </a:p>
          <a:p>
            <a:r>
              <a:rPr lang="en-US" dirty="0"/>
              <a:t>Allows for lenient or strict matching.</a:t>
            </a:r>
          </a:p>
          <a:p>
            <a:pPr lvl="1"/>
            <a:r>
              <a:rPr lang="en-US" dirty="0"/>
              <a:t>Frameworks provide argument matchers out of the box for most needs.</a:t>
            </a:r>
          </a:p>
          <a:p>
            <a:pPr lvl="1"/>
            <a:r>
              <a:rPr lang="en-US" dirty="0"/>
              <a:t>Framework provide the ability to create custom argument matchers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0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7CA1-1B4D-4C44-8005-3CE30E23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8EC2-5E41-6B4F-A6C2-8077AB3D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specialized type of argument matching.</a:t>
            </a:r>
          </a:p>
          <a:p>
            <a:r>
              <a:rPr lang="en-US" dirty="0"/>
              <a:t>Captures the indirect output to the mocked dependency.</a:t>
            </a:r>
          </a:p>
          <a:p>
            <a:pPr lvl="1"/>
            <a:r>
              <a:rPr lang="en-US" dirty="0"/>
              <a:t>The captured argument is then available to the unit test for further verification.</a:t>
            </a:r>
          </a:p>
          <a:p>
            <a:r>
              <a:rPr lang="en-US" dirty="0"/>
              <a:t>Mocking frameworks may provide this.</a:t>
            </a:r>
          </a:p>
          <a:p>
            <a:pPr lvl="1"/>
            <a:r>
              <a:rPr lang="en-US" dirty="0"/>
              <a:t>Mockito provides the </a:t>
            </a:r>
            <a:r>
              <a:rPr lang="en-US" sz="20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ArgumentCaptor</a:t>
            </a:r>
            <a:r>
              <a:rPr lang="en-US" sz="20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&lt;T&gt;</a:t>
            </a:r>
            <a:r>
              <a:rPr lang="en-US" dirty="0"/>
              <a:t> class and </a:t>
            </a:r>
            <a:r>
              <a:rPr lang="en-US" sz="20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@Captor</a:t>
            </a:r>
            <a:r>
              <a:rPr lang="en-US" dirty="0"/>
              <a:t> annotation for this purpose.</a:t>
            </a:r>
          </a:p>
          <a:p>
            <a:pPr lvl="1"/>
            <a:r>
              <a:rPr lang="en-US" dirty="0"/>
              <a:t>Jasmine provides </a:t>
            </a:r>
            <a:r>
              <a:rPr lang="en-US" sz="20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mostRecentCall.args</a:t>
            </a:r>
            <a:r>
              <a:rPr lang="en-US" dirty="0"/>
              <a:t> and </a:t>
            </a:r>
            <a:r>
              <a:rPr lang="en-US" sz="20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argsForCall</a:t>
            </a:r>
            <a:r>
              <a:rPr lang="en-US" dirty="0"/>
              <a:t> arrays on spied functions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257059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649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JetBrains Mono NL</vt:lpstr>
      <vt:lpstr>Office Theme</vt:lpstr>
      <vt:lpstr>Test Doubles</vt:lpstr>
      <vt:lpstr>What are test doubles?</vt:lpstr>
      <vt:lpstr>Why use test doubles in your unit tests?</vt:lpstr>
      <vt:lpstr>Test Stubs</vt:lpstr>
      <vt:lpstr>Fake objects</vt:lpstr>
      <vt:lpstr>Spies</vt:lpstr>
      <vt:lpstr>Mocks</vt:lpstr>
      <vt:lpstr>Argument matching</vt:lpstr>
      <vt:lpstr>Argument capture</vt:lpstr>
      <vt:lpstr>Invocation verification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Bartling</dc:creator>
  <cp:lastModifiedBy>Bartling, Christopher</cp:lastModifiedBy>
  <cp:revision>9</cp:revision>
  <dcterms:created xsi:type="dcterms:W3CDTF">2021-08-07T21:06:36Z</dcterms:created>
  <dcterms:modified xsi:type="dcterms:W3CDTF">2021-08-12T12:27:08Z</dcterms:modified>
</cp:coreProperties>
</file>