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5"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70"/>
    <p:restoredTop sz="96327"/>
  </p:normalViewPr>
  <p:slideViewPr>
    <p:cSldViewPr snapToGrid="0" snapToObjects="1">
      <p:cViewPr varScale="1">
        <p:scale>
          <a:sx n="184" d="100"/>
          <a:sy n="184" d="100"/>
        </p:scale>
        <p:origin x="208" y="6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A6C64-C230-8543-BD54-1962AB2A8F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930099-D76A-E641-83CB-6216A4CEA3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735559-5F61-5E42-8B8A-15EAB0AB9D66}"/>
              </a:ext>
            </a:extLst>
          </p:cNvPr>
          <p:cNvSpPr>
            <a:spLocks noGrp="1"/>
          </p:cNvSpPr>
          <p:nvPr>
            <p:ph type="dt" sz="half" idx="10"/>
          </p:nvPr>
        </p:nvSpPr>
        <p:spPr/>
        <p:txBody>
          <a:bodyPr/>
          <a:lstStyle/>
          <a:p>
            <a:fld id="{B38EF465-D677-F140-82CD-891C0463380E}" type="datetimeFigureOut">
              <a:rPr lang="en-US" smtClean="0"/>
              <a:t>11/9/21</a:t>
            </a:fld>
            <a:endParaRPr lang="en-US"/>
          </a:p>
        </p:txBody>
      </p:sp>
      <p:sp>
        <p:nvSpPr>
          <p:cNvPr id="5" name="Footer Placeholder 4">
            <a:extLst>
              <a:ext uri="{FF2B5EF4-FFF2-40B4-BE49-F238E27FC236}">
                <a16:creationId xmlns:a16="http://schemas.microsoft.com/office/drawing/2014/main" id="{70FF57CD-E8D7-2248-8B14-E494178A2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9FF5D5-0F65-2140-84DB-FC977115959B}"/>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4089322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42CB1-8087-204A-8CEF-6BFEF11769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6172A0-9F6B-CF47-8335-EAA5D54756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A2087C-AEE7-4B4A-907A-F0B486DEA3B4}"/>
              </a:ext>
            </a:extLst>
          </p:cNvPr>
          <p:cNvSpPr>
            <a:spLocks noGrp="1"/>
          </p:cNvSpPr>
          <p:nvPr>
            <p:ph type="dt" sz="half" idx="10"/>
          </p:nvPr>
        </p:nvSpPr>
        <p:spPr/>
        <p:txBody>
          <a:bodyPr/>
          <a:lstStyle/>
          <a:p>
            <a:fld id="{B38EF465-D677-F140-82CD-891C0463380E}" type="datetimeFigureOut">
              <a:rPr lang="en-US" smtClean="0"/>
              <a:t>11/9/21</a:t>
            </a:fld>
            <a:endParaRPr lang="en-US"/>
          </a:p>
        </p:txBody>
      </p:sp>
      <p:sp>
        <p:nvSpPr>
          <p:cNvPr id="5" name="Footer Placeholder 4">
            <a:extLst>
              <a:ext uri="{FF2B5EF4-FFF2-40B4-BE49-F238E27FC236}">
                <a16:creationId xmlns:a16="http://schemas.microsoft.com/office/drawing/2014/main" id="{0659843C-1A1F-A747-9FFA-D3C31DFFD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780AE2-5AED-1D41-AE05-DDE0F5A03E39}"/>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57314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DCE2C8-C56E-9142-8801-8B536F3BB6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03768A-6414-8942-BE94-91A9347C2B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EF7DBE-A2AD-4447-8A4F-CF481359CA9E}"/>
              </a:ext>
            </a:extLst>
          </p:cNvPr>
          <p:cNvSpPr>
            <a:spLocks noGrp="1"/>
          </p:cNvSpPr>
          <p:nvPr>
            <p:ph type="dt" sz="half" idx="10"/>
          </p:nvPr>
        </p:nvSpPr>
        <p:spPr/>
        <p:txBody>
          <a:bodyPr/>
          <a:lstStyle/>
          <a:p>
            <a:fld id="{B38EF465-D677-F140-82CD-891C0463380E}" type="datetimeFigureOut">
              <a:rPr lang="en-US" smtClean="0"/>
              <a:t>11/9/21</a:t>
            </a:fld>
            <a:endParaRPr lang="en-US"/>
          </a:p>
        </p:txBody>
      </p:sp>
      <p:sp>
        <p:nvSpPr>
          <p:cNvPr id="5" name="Footer Placeholder 4">
            <a:extLst>
              <a:ext uri="{FF2B5EF4-FFF2-40B4-BE49-F238E27FC236}">
                <a16:creationId xmlns:a16="http://schemas.microsoft.com/office/drawing/2014/main" id="{654DCF61-B43D-C540-84A6-072B4B5E6E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B0F73-58F9-9E4D-98BB-1B0B1E8C48E7}"/>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3034022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7C797-8BC1-804E-A1C9-62C40C5AD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FFE6FB-0E16-D04B-8A2E-BD0CA70481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86B927-4987-AC43-BC86-BE2FC3A2AEA7}"/>
              </a:ext>
            </a:extLst>
          </p:cNvPr>
          <p:cNvSpPr>
            <a:spLocks noGrp="1"/>
          </p:cNvSpPr>
          <p:nvPr>
            <p:ph type="dt" sz="half" idx="10"/>
          </p:nvPr>
        </p:nvSpPr>
        <p:spPr/>
        <p:txBody>
          <a:bodyPr/>
          <a:lstStyle/>
          <a:p>
            <a:fld id="{B38EF465-D677-F140-82CD-891C0463380E}" type="datetimeFigureOut">
              <a:rPr lang="en-US" smtClean="0"/>
              <a:t>11/9/21</a:t>
            </a:fld>
            <a:endParaRPr lang="en-US"/>
          </a:p>
        </p:txBody>
      </p:sp>
      <p:sp>
        <p:nvSpPr>
          <p:cNvPr id="5" name="Footer Placeholder 4">
            <a:extLst>
              <a:ext uri="{FF2B5EF4-FFF2-40B4-BE49-F238E27FC236}">
                <a16:creationId xmlns:a16="http://schemas.microsoft.com/office/drawing/2014/main" id="{4EED8D62-794F-AF4E-B71B-474E61E839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D4E3C5-6780-D044-88A8-AD9C3582B4E5}"/>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104436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87FF-82AE-0946-9897-9427F25BE5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302390-04A7-5542-9290-AFA04B341D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5B393D-0E72-0646-B68B-7E79ED9FA1A8}"/>
              </a:ext>
            </a:extLst>
          </p:cNvPr>
          <p:cNvSpPr>
            <a:spLocks noGrp="1"/>
          </p:cNvSpPr>
          <p:nvPr>
            <p:ph type="dt" sz="half" idx="10"/>
          </p:nvPr>
        </p:nvSpPr>
        <p:spPr/>
        <p:txBody>
          <a:bodyPr/>
          <a:lstStyle/>
          <a:p>
            <a:fld id="{B38EF465-D677-F140-82CD-891C0463380E}" type="datetimeFigureOut">
              <a:rPr lang="en-US" smtClean="0"/>
              <a:t>11/9/21</a:t>
            </a:fld>
            <a:endParaRPr lang="en-US"/>
          </a:p>
        </p:txBody>
      </p:sp>
      <p:sp>
        <p:nvSpPr>
          <p:cNvPr id="5" name="Footer Placeholder 4">
            <a:extLst>
              <a:ext uri="{FF2B5EF4-FFF2-40B4-BE49-F238E27FC236}">
                <a16:creationId xmlns:a16="http://schemas.microsoft.com/office/drawing/2014/main" id="{6066BB59-0B81-6240-9B95-FC8B033661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B51FBA-2F57-D944-90F3-0AE3BFD5DDBD}"/>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1313725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E994A-4508-EC48-B1ED-D698E04EFB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518515-6C99-7B47-BF83-890132AB37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767576-AD8A-6149-9918-4F84D0A33C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CE2A0B-DFB1-8240-B3F9-BAEA80437C66}"/>
              </a:ext>
            </a:extLst>
          </p:cNvPr>
          <p:cNvSpPr>
            <a:spLocks noGrp="1"/>
          </p:cNvSpPr>
          <p:nvPr>
            <p:ph type="dt" sz="half" idx="10"/>
          </p:nvPr>
        </p:nvSpPr>
        <p:spPr/>
        <p:txBody>
          <a:bodyPr/>
          <a:lstStyle/>
          <a:p>
            <a:fld id="{B38EF465-D677-F140-82CD-891C0463380E}" type="datetimeFigureOut">
              <a:rPr lang="en-US" smtClean="0"/>
              <a:t>11/9/21</a:t>
            </a:fld>
            <a:endParaRPr lang="en-US"/>
          </a:p>
        </p:txBody>
      </p:sp>
      <p:sp>
        <p:nvSpPr>
          <p:cNvPr id="6" name="Footer Placeholder 5">
            <a:extLst>
              <a:ext uri="{FF2B5EF4-FFF2-40B4-BE49-F238E27FC236}">
                <a16:creationId xmlns:a16="http://schemas.microsoft.com/office/drawing/2014/main" id="{2F0ADB46-48B6-8B41-AC29-ECBF3F4A53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D74B13-D924-E848-A4CB-C8B0C37B9E64}"/>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297640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6F2FA-CB04-7944-8BB0-FC88A6D550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D70C7A-AD24-9349-B3B8-648FCD625D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6D9FEF-12B9-CF44-AFE5-03D93288F7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0031D9-D700-394D-AD30-551480A18E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CA1E2F-9CD0-9A4A-B32E-9E0A9E53FE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7C48D5-B087-974C-B50E-586F2B2F9DCF}"/>
              </a:ext>
            </a:extLst>
          </p:cNvPr>
          <p:cNvSpPr>
            <a:spLocks noGrp="1"/>
          </p:cNvSpPr>
          <p:nvPr>
            <p:ph type="dt" sz="half" idx="10"/>
          </p:nvPr>
        </p:nvSpPr>
        <p:spPr/>
        <p:txBody>
          <a:bodyPr/>
          <a:lstStyle/>
          <a:p>
            <a:fld id="{B38EF465-D677-F140-82CD-891C0463380E}" type="datetimeFigureOut">
              <a:rPr lang="en-US" smtClean="0"/>
              <a:t>11/9/21</a:t>
            </a:fld>
            <a:endParaRPr lang="en-US"/>
          </a:p>
        </p:txBody>
      </p:sp>
      <p:sp>
        <p:nvSpPr>
          <p:cNvPr id="8" name="Footer Placeholder 7">
            <a:extLst>
              <a:ext uri="{FF2B5EF4-FFF2-40B4-BE49-F238E27FC236}">
                <a16:creationId xmlns:a16="http://schemas.microsoft.com/office/drawing/2014/main" id="{BB0A01BD-5FEB-3142-A4EF-B8CFBC035A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01B47D-46ED-DA48-8492-F384B073906A}"/>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2281238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E584F-3A40-8147-8115-D9D265A096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EB220F-F10A-5647-B78F-31C82D64F9F5}"/>
              </a:ext>
            </a:extLst>
          </p:cNvPr>
          <p:cNvSpPr>
            <a:spLocks noGrp="1"/>
          </p:cNvSpPr>
          <p:nvPr>
            <p:ph type="dt" sz="half" idx="10"/>
          </p:nvPr>
        </p:nvSpPr>
        <p:spPr/>
        <p:txBody>
          <a:bodyPr/>
          <a:lstStyle/>
          <a:p>
            <a:fld id="{B38EF465-D677-F140-82CD-891C0463380E}" type="datetimeFigureOut">
              <a:rPr lang="en-US" smtClean="0"/>
              <a:t>11/9/21</a:t>
            </a:fld>
            <a:endParaRPr lang="en-US"/>
          </a:p>
        </p:txBody>
      </p:sp>
      <p:sp>
        <p:nvSpPr>
          <p:cNvPr id="4" name="Footer Placeholder 3">
            <a:extLst>
              <a:ext uri="{FF2B5EF4-FFF2-40B4-BE49-F238E27FC236}">
                <a16:creationId xmlns:a16="http://schemas.microsoft.com/office/drawing/2014/main" id="{067A901E-62FD-8E41-9AA5-F1A4F12983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828D36-54C4-9D4E-A594-E6829812DDDE}"/>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4185489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F29DEA-3585-A242-BB42-B47985C8E76D}"/>
              </a:ext>
            </a:extLst>
          </p:cNvPr>
          <p:cNvSpPr>
            <a:spLocks noGrp="1"/>
          </p:cNvSpPr>
          <p:nvPr>
            <p:ph type="dt" sz="half" idx="10"/>
          </p:nvPr>
        </p:nvSpPr>
        <p:spPr/>
        <p:txBody>
          <a:bodyPr/>
          <a:lstStyle/>
          <a:p>
            <a:fld id="{B38EF465-D677-F140-82CD-891C0463380E}" type="datetimeFigureOut">
              <a:rPr lang="en-US" smtClean="0"/>
              <a:t>11/9/21</a:t>
            </a:fld>
            <a:endParaRPr lang="en-US"/>
          </a:p>
        </p:txBody>
      </p:sp>
      <p:sp>
        <p:nvSpPr>
          <p:cNvPr id="3" name="Footer Placeholder 2">
            <a:extLst>
              <a:ext uri="{FF2B5EF4-FFF2-40B4-BE49-F238E27FC236}">
                <a16:creationId xmlns:a16="http://schemas.microsoft.com/office/drawing/2014/main" id="{F828B20F-EBDB-9346-B71D-AE55C90AC9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EA7446-031C-E84C-AC3D-BF8411381440}"/>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3206462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2A52D-FC9B-2B4C-9AF9-DB74ED2454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5298AA-D933-6648-85FC-78D8AECE98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040974-B109-5447-8AA9-092009E95B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E7E98F-5CC4-6640-A482-9F216E7EC543}"/>
              </a:ext>
            </a:extLst>
          </p:cNvPr>
          <p:cNvSpPr>
            <a:spLocks noGrp="1"/>
          </p:cNvSpPr>
          <p:nvPr>
            <p:ph type="dt" sz="half" idx="10"/>
          </p:nvPr>
        </p:nvSpPr>
        <p:spPr/>
        <p:txBody>
          <a:bodyPr/>
          <a:lstStyle/>
          <a:p>
            <a:fld id="{B38EF465-D677-F140-82CD-891C0463380E}" type="datetimeFigureOut">
              <a:rPr lang="en-US" smtClean="0"/>
              <a:t>11/9/21</a:t>
            </a:fld>
            <a:endParaRPr lang="en-US"/>
          </a:p>
        </p:txBody>
      </p:sp>
      <p:sp>
        <p:nvSpPr>
          <p:cNvPr id="6" name="Footer Placeholder 5">
            <a:extLst>
              <a:ext uri="{FF2B5EF4-FFF2-40B4-BE49-F238E27FC236}">
                <a16:creationId xmlns:a16="http://schemas.microsoft.com/office/drawing/2014/main" id="{430BAB0F-B0CA-4A40-B54C-3F9128826A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EE846-389B-7543-895A-E4E9185A8274}"/>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1166891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34A3-2B48-7D4E-9179-D42B55D742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EC4E86-883F-4C4A-8BE8-62ABB2E7C3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5C344A-5229-DC4B-AA6A-A40DD0261C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069842-3203-4942-BB67-AC808AF069C8}"/>
              </a:ext>
            </a:extLst>
          </p:cNvPr>
          <p:cNvSpPr>
            <a:spLocks noGrp="1"/>
          </p:cNvSpPr>
          <p:nvPr>
            <p:ph type="dt" sz="half" idx="10"/>
          </p:nvPr>
        </p:nvSpPr>
        <p:spPr/>
        <p:txBody>
          <a:bodyPr/>
          <a:lstStyle/>
          <a:p>
            <a:fld id="{B38EF465-D677-F140-82CD-891C0463380E}" type="datetimeFigureOut">
              <a:rPr lang="en-US" smtClean="0"/>
              <a:t>11/9/21</a:t>
            </a:fld>
            <a:endParaRPr lang="en-US"/>
          </a:p>
        </p:txBody>
      </p:sp>
      <p:sp>
        <p:nvSpPr>
          <p:cNvPr id="6" name="Footer Placeholder 5">
            <a:extLst>
              <a:ext uri="{FF2B5EF4-FFF2-40B4-BE49-F238E27FC236}">
                <a16:creationId xmlns:a16="http://schemas.microsoft.com/office/drawing/2014/main" id="{2B9B84F3-2508-484A-A956-FC80F800C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3F5B22-709A-7E4E-8D28-AA4134107A08}"/>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1621761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6818D5-D519-524F-B159-B628122460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F3C2D5-0BA8-704B-8904-7D5D71C8B2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698177-E3C1-204B-881D-08BEB0F514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8EF465-D677-F140-82CD-891C0463380E}" type="datetimeFigureOut">
              <a:rPr lang="en-US" smtClean="0"/>
              <a:t>11/9/21</a:t>
            </a:fld>
            <a:endParaRPr lang="en-US"/>
          </a:p>
        </p:txBody>
      </p:sp>
      <p:sp>
        <p:nvSpPr>
          <p:cNvPr id="5" name="Footer Placeholder 4">
            <a:extLst>
              <a:ext uri="{FF2B5EF4-FFF2-40B4-BE49-F238E27FC236}">
                <a16:creationId xmlns:a16="http://schemas.microsoft.com/office/drawing/2014/main" id="{C77F96EA-0C61-5D4F-91EB-2ECA9FFF3D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4EF6BE-A1EC-7646-A2E5-EFA23E067C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A859A7-C84F-B64C-8185-F11FB5D8F698}" type="slidenum">
              <a:rPr lang="en-US" smtClean="0"/>
              <a:t>‹#›</a:t>
            </a:fld>
            <a:endParaRPr lang="en-US"/>
          </a:p>
        </p:txBody>
      </p:sp>
    </p:spTree>
    <p:extLst>
      <p:ext uri="{BB962C8B-B14F-4D97-AF65-F5344CB8AC3E}">
        <p14:creationId xmlns:p14="http://schemas.microsoft.com/office/powerpoint/2010/main" val="3403705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D36DA-ECBC-0A4E-AD79-B034F5BBB3D9}"/>
              </a:ext>
            </a:extLst>
          </p:cNvPr>
          <p:cNvSpPr>
            <a:spLocks noGrp="1"/>
          </p:cNvSpPr>
          <p:nvPr>
            <p:ph type="ctrTitle"/>
          </p:nvPr>
        </p:nvSpPr>
        <p:spPr/>
        <p:txBody>
          <a:bodyPr/>
          <a:lstStyle/>
          <a:p>
            <a:r>
              <a:rPr lang="en-US" dirty="0"/>
              <a:t>Introduction to the</a:t>
            </a:r>
            <a:br>
              <a:rPr lang="en-US" dirty="0"/>
            </a:br>
            <a:r>
              <a:rPr lang="en-US" dirty="0"/>
              <a:t>Angular Unit Testing</a:t>
            </a:r>
          </a:p>
        </p:txBody>
      </p:sp>
      <p:sp>
        <p:nvSpPr>
          <p:cNvPr id="3" name="Subtitle 2">
            <a:extLst>
              <a:ext uri="{FF2B5EF4-FFF2-40B4-BE49-F238E27FC236}">
                <a16:creationId xmlns:a16="http://schemas.microsoft.com/office/drawing/2014/main" id="{1726D353-5F04-D04E-8434-ADDFD2A34C9C}"/>
              </a:ext>
            </a:extLst>
          </p:cNvPr>
          <p:cNvSpPr>
            <a:spLocks noGrp="1"/>
          </p:cNvSpPr>
          <p:nvPr>
            <p:ph type="subTitle" idx="1"/>
          </p:nvPr>
        </p:nvSpPr>
        <p:spPr/>
        <p:txBody>
          <a:bodyPr/>
          <a:lstStyle/>
          <a:p>
            <a:r>
              <a:rPr lang="en-US" dirty="0"/>
              <a:t>Christopher Bartling</a:t>
            </a:r>
          </a:p>
        </p:txBody>
      </p:sp>
    </p:spTree>
    <p:extLst>
      <p:ext uri="{BB962C8B-B14F-4D97-AF65-F5344CB8AC3E}">
        <p14:creationId xmlns:p14="http://schemas.microsoft.com/office/powerpoint/2010/main" val="162060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E0617-D363-2F45-937B-452CB9B13D90}"/>
              </a:ext>
            </a:extLst>
          </p:cNvPr>
          <p:cNvSpPr>
            <a:spLocks noGrp="1"/>
          </p:cNvSpPr>
          <p:nvPr>
            <p:ph type="title"/>
          </p:nvPr>
        </p:nvSpPr>
        <p:spPr/>
        <p:txBody>
          <a:bodyPr/>
          <a:lstStyle/>
          <a:p>
            <a:r>
              <a:rPr lang="en-US" dirty="0" err="1"/>
              <a:t>ComponentFixture</a:t>
            </a:r>
            <a:endParaRPr lang="en-US" dirty="0"/>
          </a:p>
        </p:txBody>
      </p:sp>
      <p:sp>
        <p:nvSpPr>
          <p:cNvPr id="3" name="Content Placeholder 2">
            <a:extLst>
              <a:ext uri="{FF2B5EF4-FFF2-40B4-BE49-F238E27FC236}">
                <a16:creationId xmlns:a16="http://schemas.microsoft.com/office/drawing/2014/main" id="{F38919E0-9FF8-E24D-8848-EAFBCFB9D8D3}"/>
              </a:ext>
            </a:extLst>
          </p:cNvPr>
          <p:cNvSpPr>
            <a:spLocks noGrp="1"/>
          </p:cNvSpPr>
          <p:nvPr>
            <p:ph idx="1"/>
          </p:nvPr>
        </p:nvSpPr>
        <p:spPr/>
        <p:txBody>
          <a:bodyPr/>
          <a:lstStyle/>
          <a:p>
            <a:r>
              <a:rPr lang="en-US" dirty="0"/>
              <a:t>Test harness for interacting with the created component and its corresponding element.</a:t>
            </a:r>
          </a:p>
        </p:txBody>
      </p:sp>
    </p:spTree>
    <p:extLst>
      <p:ext uri="{BB962C8B-B14F-4D97-AF65-F5344CB8AC3E}">
        <p14:creationId xmlns:p14="http://schemas.microsoft.com/office/powerpoint/2010/main" val="329978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142E2-C28C-DF46-841B-A0B2C39B71FA}"/>
              </a:ext>
            </a:extLst>
          </p:cNvPr>
          <p:cNvSpPr>
            <a:spLocks noGrp="1"/>
          </p:cNvSpPr>
          <p:nvPr>
            <p:ph type="title"/>
          </p:nvPr>
        </p:nvSpPr>
        <p:spPr/>
        <p:txBody>
          <a:bodyPr/>
          <a:lstStyle/>
          <a:p>
            <a:r>
              <a:rPr lang="en-US" dirty="0"/>
              <a:t>Creating component fixture</a:t>
            </a:r>
          </a:p>
        </p:txBody>
      </p:sp>
      <p:sp>
        <p:nvSpPr>
          <p:cNvPr id="3" name="Content Placeholder 2">
            <a:extLst>
              <a:ext uri="{FF2B5EF4-FFF2-40B4-BE49-F238E27FC236}">
                <a16:creationId xmlns:a16="http://schemas.microsoft.com/office/drawing/2014/main" id="{9B8707AB-0505-AC4A-81E0-0C8FA850253A}"/>
              </a:ext>
            </a:extLst>
          </p:cNvPr>
          <p:cNvSpPr>
            <a:spLocks noGrp="1"/>
          </p:cNvSpPr>
          <p:nvPr>
            <p:ph idx="1"/>
          </p:nvPr>
        </p:nvSpPr>
        <p:spPr/>
        <p:txBody>
          <a:bodyPr>
            <a:normAutofit/>
          </a:bodyPr>
          <a:lstStyle/>
          <a:p>
            <a:pPr marL="0" indent="0">
              <a:buNone/>
            </a:pPr>
            <a:r>
              <a:rPr lang="en-US" sz="2400" dirty="0">
                <a:solidFill>
                  <a:schemeClr val="accent2">
                    <a:lumMod val="75000"/>
                  </a:schemeClr>
                </a:solidFill>
                <a:latin typeface="Courier" pitchFamily="2" charset="0"/>
              </a:rPr>
              <a:t>let</a:t>
            </a:r>
            <a:r>
              <a:rPr lang="en-US" sz="2400" dirty="0">
                <a:latin typeface="Courier" pitchFamily="2" charset="0"/>
              </a:rPr>
              <a:t> component: </a:t>
            </a:r>
            <a:r>
              <a:rPr lang="en-US" sz="2400" dirty="0" err="1">
                <a:latin typeface="Courier" pitchFamily="2" charset="0"/>
              </a:rPr>
              <a:t>MyAwesomeComponent</a:t>
            </a:r>
            <a:r>
              <a:rPr lang="en-US" sz="2400" dirty="0">
                <a:latin typeface="Courier" pitchFamily="2" charset="0"/>
              </a:rPr>
              <a:t>;</a:t>
            </a:r>
            <a:br>
              <a:rPr lang="en-US" sz="2400" dirty="0">
                <a:latin typeface="Courier" pitchFamily="2" charset="0"/>
              </a:rPr>
            </a:br>
            <a:r>
              <a:rPr lang="en-US" sz="2400" dirty="0">
                <a:solidFill>
                  <a:schemeClr val="accent2">
                    <a:lumMod val="75000"/>
                  </a:schemeClr>
                </a:solidFill>
                <a:latin typeface="Courier" pitchFamily="2" charset="0"/>
              </a:rPr>
              <a:t>let</a:t>
            </a:r>
            <a:r>
              <a:rPr lang="en-US" sz="2400" dirty="0">
                <a:latin typeface="Courier" pitchFamily="2" charset="0"/>
              </a:rPr>
              <a:t> fixture: </a:t>
            </a:r>
            <a:r>
              <a:rPr lang="en-US" sz="2400" b="1" dirty="0" err="1">
                <a:solidFill>
                  <a:schemeClr val="accent5">
                    <a:lumMod val="75000"/>
                  </a:schemeClr>
                </a:solidFill>
                <a:latin typeface="Courier" pitchFamily="2" charset="0"/>
              </a:rPr>
              <a:t>ComponentFixture</a:t>
            </a:r>
            <a:r>
              <a:rPr lang="en-US" sz="2400" dirty="0">
                <a:latin typeface="Courier" pitchFamily="2" charset="0"/>
              </a:rPr>
              <a:t>&lt;</a:t>
            </a:r>
            <a:r>
              <a:rPr lang="en-US" sz="2400" dirty="0" err="1">
                <a:latin typeface="Courier" pitchFamily="2" charset="0"/>
              </a:rPr>
              <a:t>MyAwesomeComponent</a:t>
            </a:r>
            <a:r>
              <a:rPr lang="en-US" sz="2400" dirty="0">
                <a:latin typeface="Courier" pitchFamily="2" charset="0"/>
              </a:rPr>
              <a:t>&gt;;</a:t>
            </a:r>
            <a:br>
              <a:rPr lang="en-US" sz="2400" dirty="0">
                <a:latin typeface="Courier" pitchFamily="2" charset="0"/>
              </a:rPr>
            </a:br>
            <a:br>
              <a:rPr lang="en-US" sz="2400" dirty="0">
                <a:latin typeface="Courier" pitchFamily="2" charset="0"/>
              </a:rPr>
            </a:br>
            <a:r>
              <a:rPr lang="en-US" sz="2400" dirty="0" err="1">
                <a:latin typeface="Courier" pitchFamily="2" charset="0"/>
              </a:rPr>
              <a:t>beforeEach</a:t>
            </a:r>
            <a:r>
              <a:rPr lang="en-US" sz="2400" dirty="0">
                <a:latin typeface="Courier" pitchFamily="2" charset="0"/>
              </a:rPr>
              <a:t>(() =&gt; {</a:t>
            </a:r>
            <a:br>
              <a:rPr lang="en-US" sz="2400" dirty="0">
                <a:latin typeface="Courier" pitchFamily="2" charset="0"/>
              </a:rPr>
            </a:br>
            <a:r>
              <a:rPr lang="en-US" sz="2400" dirty="0">
                <a:latin typeface="Courier" pitchFamily="2" charset="0"/>
              </a:rPr>
              <a:t>   </a:t>
            </a:r>
            <a:r>
              <a:rPr lang="en-US" sz="2400" dirty="0" err="1">
                <a:latin typeface="Courier" pitchFamily="2" charset="0"/>
              </a:rPr>
              <a:t>TestBed.configureTestingModule</a:t>
            </a:r>
            <a:r>
              <a:rPr lang="en-US" sz="2400" dirty="0">
                <a:latin typeface="Courier" pitchFamily="2" charset="0"/>
              </a:rPr>
              <a:t>({</a:t>
            </a:r>
            <a:br>
              <a:rPr lang="en-US" sz="2400" dirty="0">
                <a:latin typeface="Courier" pitchFamily="2" charset="0"/>
              </a:rPr>
            </a:br>
            <a:r>
              <a:rPr lang="en-US" sz="2400" dirty="0">
                <a:latin typeface="Courier" pitchFamily="2" charset="0"/>
              </a:rPr>
              <a:t>      declarations: [</a:t>
            </a:r>
            <a:r>
              <a:rPr lang="en-US" sz="2400" dirty="0" err="1">
                <a:latin typeface="Courier" pitchFamily="2" charset="0"/>
              </a:rPr>
              <a:t>MyAwesomeComponent</a:t>
            </a:r>
            <a:r>
              <a:rPr lang="en-US" sz="2400" dirty="0">
                <a:latin typeface="Courier" pitchFamily="2" charset="0"/>
              </a:rPr>
              <a:t>]</a:t>
            </a:r>
            <a:br>
              <a:rPr lang="en-US" sz="2400" dirty="0">
                <a:latin typeface="Courier" pitchFamily="2" charset="0"/>
              </a:rPr>
            </a:br>
            <a:r>
              <a:rPr lang="en-US" sz="2400" dirty="0">
                <a:latin typeface="Courier" pitchFamily="2" charset="0"/>
              </a:rPr>
              <a:t>   }); </a:t>
            </a:r>
            <a:br>
              <a:rPr lang="en-US" sz="2400" dirty="0">
                <a:latin typeface="Courier" pitchFamily="2" charset="0"/>
              </a:rPr>
            </a:br>
            <a:r>
              <a:rPr lang="en-US" sz="2400" dirty="0">
                <a:latin typeface="Courier" pitchFamily="2" charset="0"/>
              </a:rPr>
              <a:t>   fixture = </a:t>
            </a:r>
            <a:r>
              <a:rPr lang="en-US" sz="2400" b="1" dirty="0" err="1">
                <a:solidFill>
                  <a:schemeClr val="accent5">
                    <a:lumMod val="75000"/>
                  </a:schemeClr>
                </a:solidFill>
                <a:latin typeface="Courier" pitchFamily="2" charset="0"/>
              </a:rPr>
              <a:t>TestBed</a:t>
            </a:r>
            <a:br>
              <a:rPr lang="en-US" sz="2400" b="1" dirty="0">
                <a:solidFill>
                  <a:schemeClr val="accent5">
                    <a:lumMod val="75000"/>
                  </a:schemeClr>
                </a:solidFill>
                <a:latin typeface="Courier" pitchFamily="2" charset="0"/>
              </a:rPr>
            </a:br>
            <a:r>
              <a:rPr lang="en-US" sz="2400" b="1" dirty="0">
                <a:solidFill>
                  <a:schemeClr val="accent5">
                    <a:lumMod val="75000"/>
                  </a:schemeClr>
                </a:solidFill>
                <a:latin typeface="Courier" pitchFamily="2" charset="0"/>
              </a:rPr>
              <a:t>      .</a:t>
            </a:r>
            <a:r>
              <a:rPr lang="en-US" sz="2400" b="1" dirty="0" err="1">
                <a:solidFill>
                  <a:schemeClr val="accent5">
                    <a:lumMod val="75000"/>
                  </a:schemeClr>
                </a:solidFill>
                <a:latin typeface="Courier" pitchFamily="2" charset="0"/>
              </a:rPr>
              <a:t>createComponent</a:t>
            </a:r>
            <a:r>
              <a:rPr lang="en-US" sz="2400" dirty="0">
                <a:latin typeface="Courier" pitchFamily="2" charset="0"/>
              </a:rPr>
              <a:t>(</a:t>
            </a:r>
            <a:r>
              <a:rPr lang="en-US" sz="2400" dirty="0" err="1">
                <a:latin typeface="Courier" pitchFamily="2" charset="0"/>
              </a:rPr>
              <a:t>MyAwesomeComponent</a:t>
            </a:r>
            <a:r>
              <a:rPr lang="en-US" sz="2400" dirty="0">
                <a:latin typeface="Courier" pitchFamily="2" charset="0"/>
              </a:rPr>
              <a:t>); </a:t>
            </a:r>
            <a:br>
              <a:rPr lang="en-US" sz="2400" dirty="0">
                <a:latin typeface="Courier" pitchFamily="2" charset="0"/>
              </a:rPr>
            </a:br>
            <a:r>
              <a:rPr lang="en-US" sz="2400" dirty="0">
                <a:latin typeface="Courier" pitchFamily="2" charset="0"/>
              </a:rPr>
              <a:t>   component = </a:t>
            </a:r>
            <a:r>
              <a:rPr lang="en-US" sz="2400" b="1" dirty="0" err="1">
                <a:solidFill>
                  <a:schemeClr val="accent5">
                    <a:lumMod val="75000"/>
                  </a:schemeClr>
                </a:solidFill>
                <a:latin typeface="Courier" pitchFamily="2" charset="0"/>
              </a:rPr>
              <a:t>fixture.componentInstance</a:t>
            </a:r>
            <a:r>
              <a:rPr lang="en-US" sz="2400" dirty="0">
                <a:latin typeface="Courier" pitchFamily="2" charset="0"/>
              </a:rPr>
              <a:t>;</a:t>
            </a:r>
            <a:br>
              <a:rPr lang="en-US" sz="2400" dirty="0">
                <a:latin typeface="Courier" pitchFamily="2" charset="0"/>
              </a:rPr>
            </a:br>
            <a:r>
              <a:rPr lang="en-US" sz="2400" dirty="0">
                <a:latin typeface="Courier" pitchFamily="2" charset="0"/>
              </a:rPr>
              <a:t>});</a:t>
            </a:r>
          </a:p>
        </p:txBody>
      </p:sp>
    </p:spTree>
    <p:extLst>
      <p:ext uri="{BB962C8B-B14F-4D97-AF65-F5344CB8AC3E}">
        <p14:creationId xmlns:p14="http://schemas.microsoft.com/office/powerpoint/2010/main" val="1440120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59D15-B92E-3544-B612-BD9BDD75CE75}"/>
              </a:ext>
            </a:extLst>
          </p:cNvPr>
          <p:cNvSpPr>
            <a:spLocks noGrp="1"/>
          </p:cNvSpPr>
          <p:nvPr>
            <p:ph type="title"/>
          </p:nvPr>
        </p:nvSpPr>
        <p:spPr/>
        <p:txBody>
          <a:bodyPr/>
          <a:lstStyle/>
          <a:p>
            <a:r>
              <a:rPr lang="en-US" dirty="0"/>
              <a:t>Accessing the component’s DOM element</a:t>
            </a:r>
          </a:p>
        </p:txBody>
      </p:sp>
      <p:sp>
        <p:nvSpPr>
          <p:cNvPr id="3" name="Content Placeholder 2">
            <a:extLst>
              <a:ext uri="{FF2B5EF4-FFF2-40B4-BE49-F238E27FC236}">
                <a16:creationId xmlns:a16="http://schemas.microsoft.com/office/drawing/2014/main" id="{1911B88F-4C09-414D-859C-4BA936A03243}"/>
              </a:ext>
            </a:extLst>
          </p:cNvPr>
          <p:cNvSpPr>
            <a:spLocks noGrp="1"/>
          </p:cNvSpPr>
          <p:nvPr>
            <p:ph idx="1"/>
          </p:nvPr>
        </p:nvSpPr>
        <p:spPr/>
        <p:txBody>
          <a:bodyPr/>
          <a:lstStyle/>
          <a:p>
            <a:r>
              <a:rPr lang="en-US" dirty="0"/>
              <a:t>Use the </a:t>
            </a:r>
            <a:r>
              <a:rPr lang="en-US" dirty="0" err="1">
                <a:latin typeface="Courier" pitchFamily="2" charset="0"/>
              </a:rPr>
              <a:t>ComponentFixture.nativeElement</a:t>
            </a:r>
            <a:r>
              <a:rPr lang="en-US" dirty="0"/>
              <a:t> property to get access to the </a:t>
            </a:r>
            <a:r>
              <a:rPr lang="en-US" dirty="0" err="1">
                <a:latin typeface="Courier" pitchFamily="2" charset="0"/>
              </a:rPr>
              <a:t>HTMLElement</a:t>
            </a:r>
            <a:r>
              <a:rPr lang="en-US" dirty="0"/>
              <a:t> for the component.</a:t>
            </a:r>
          </a:p>
          <a:p>
            <a:pPr lvl="1"/>
            <a:r>
              <a:rPr lang="en-US" dirty="0"/>
              <a:t>Note that </a:t>
            </a:r>
            <a:r>
              <a:rPr lang="en-US" dirty="0" err="1">
                <a:latin typeface="Courier" pitchFamily="2" charset="0"/>
              </a:rPr>
              <a:t>ComponentFixture.nativeElement</a:t>
            </a:r>
            <a:r>
              <a:rPr lang="en-US" dirty="0"/>
              <a:t> property returns an </a:t>
            </a:r>
            <a:r>
              <a:rPr lang="en-US" dirty="0">
                <a:latin typeface="Courier" pitchFamily="2" charset="0"/>
              </a:rPr>
              <a:t>any</a:t>
            </a:r>
            <a:r>
              <a:rPr lang="en-US" dirty="0"/>
              <a:t> type and that </a:t>
            </a:r>
            <a:r>
              <a:rPr lang="en-US" i="1" dirty="0"/>
              <a:t>only when tests are run in the browser </a:t>
            </a:r>
            <a:r>
              <a:rPr lang="en-US" dirty="0"/>
              <a:t>does this property return the </a:t>
            </a:r>
            <a:r>
              <a:rPr lang="en-US" dirty="0" err="1">
                <a:latin typeface="Courier" pitchFamily="2" charset="0"/>
              </a:rPr>
              <a:t>HTMLElement</a:t>
            </a:r>
            <a:r>
              <a:rPr lang="en-US" dirty="0"/>
              <a:t> reference. </a:t>
            </a:r>
          </a:p>
          <a:p>
            <a:r>
              <a:rPr lang="en-US" dirty="0"/>
              <a:t>With this </a:t>
            </a:r>
            <a:r>
              <a:rPr lang="en-US" dirty="0" err="1">
                <a:latin typeface="Courier" pitchFamily="2" charset="0"/>
              </a:rPr>
              <a:t>HTMLElement</a:t>
            </a:r>
            <a:r>
              <a:rPr lang="en-US" dirty="0"/>
              <a:t> reference, use the standard HTML </a:t>
            </a:r>
            <a:r>
              <a:rPr lang="en-US" dirty="0" err="1">
                <a:latin typeface="Courier" pitchFamily="2" charset="0"/>
              </a:rPr>
              <a:t>querySelector</a:t>
            </a:r>
            <a:r>
              <a:rPr lang="en-US" dirty="0"/>
              <a:t> and </a:t>
            </a:r>
            <a:r>
              <a:rPr lang="en-US" dirty="0" err="1">
                <a:latin typeface="Courier" pitchFamily="2" charset="0"/>
              </a:rPr>
              <a:t>querySelectorAll</a:t>
            </a:r>
            <a:r>
              <a:rPr lang="en-US" dirty="0">
                <a:latin typeface="Courier" pitchFamily="2" charset="0"/>
              </a:rPr>
              <a:t>()</a:t>
            </a:r>
            <a:r>
              <a:rPr lang="en-US" dirty="0"/>
              <a:t> to dive deeper into the element tree.</a:t>
            </a:r>
          </a:p>
        </p:txBody>
      </p:sp>
    </p:spTree>
    <p:extLst>
      <p:ext uri="{BB962C8B-B14F-4D97-AF65-F5344CB8AC3E}">
        <p14:creationId xmlns:p14="http://schemas.microsoft.com/office/powerpoint/2010/main" val="1625217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59D15-B92E-3544-B612-BD9BDD75CE75}"/>
              </a:ext>
            </a:extLst>
          </p:cNvPr>
          <p:cNvSpPr>
            <a:spLocks noGrp="1"/>
          </p:cNvSpPr>
          <p:nvPr>
            <p:ph type="title"/>
          </p:nvPr>
        </p:nvSpPr>
        <p:spPr/>
        <p:txBody>
          <a:bodyPr/>
          <a:lstStyle/>
          <a:p>
            <a:r>
              <a:rPr lang="en-US" dirty="0" err="1"/>
              <a:t>DebugElement</a:t>
            </a:r>
            <a:endParaRPr lang="en-US" dirty="0"/>
          </a:p>
        </p:txBody>
      </p:sp>
      <p:sp>
        <p:nvSpPr>
          <p:cNvPr id="3" name="Content Placeholder 2">
            <a:extLst>
              <a:ext uri="{FF2B5EF4-FFF2-40B4-BE49-F238E27FC236}">
                <a16:creationId xmlns:a16="http://schemas.microsoft.com/office/drawing/2014/main" id="{1911B88F-4C09-414D-859C-4BA936A03243}"/>
              </a:ext>
            </a:extLst>
          </p:cNvPr>
          <p:cNvSpPr>
            <a:spLocks noGrp="1"/>
          </p:cNvSpPr>
          <p:nvPr>
            <p:ph idx="1"/>
          </p:nvPr>
        </p:nvSpPr>
        <p:spPr/>
        <p:txBody>
          <a:bodyPr>
            <a:normAutofit/>
          </a:bodyPr>
          <a:lstStyle/>
          <a:p>
            <a:r>
              <a:rPr lang="en-US" dirty="0"/>
              <a:t>Use the </a:t>
            </a:r>
            <a:r>
              <a:rPr lang="en-US" dirty="0" err="1">
                <a:latin typeface="Courier" pitchFamily="2" charset="0"/>
              </a:rPr>
              <a:t>ComponentFixture.debugElement</a:t>
            </a:r>
            <a:r>
              <a:rPr lang="en-US" dirty="0"/>
              <a:t> property to get access to the </a:t>
            </a:r>
            <a:r>
              <a:rPr lang="en-US" dirty="0" err="1">
                <a:latin typeface="Courier" pitchFamily="2" charset="0"/>
              </a:rPr>
              <a:t>DebugElement</a:t>
            </a:r>
            <a:r>
              <a:rPr lang="en-US" dirty="0"/>
              <a:t> for the component.</a:t>
            </a:r>
          </a:p>
          <a:p>
            <a:r>
              <a:rPr lang="en-US" dirty="0"/>
              <a:t>Angular relies on the </a:t>
            </a:r>
            <a:r>
              <a:rPr lang="en-US" dirty="0" err="1">
                <a:latin typeface="Courier" pitchFamily="2" charset="0"/>
              </a:rPr>
              <a:t>DebugElement</a:t>
            </a:r>
            <a:r>
              <a:rPr lang="en-US" dirty="0"/>
              <a:t> abstraction to work safely across </a:t>
            </a:r>
            <a:r>
              <a:rPr lang="en-US" i="1" dirty="0"/>
              <a:t>all supported platforms</a:t>
            </a:r>
            <a:r>
              <a:rPr lang="en-US" dirty="0"/>
              <a:t>. </a:t>
            </a:r>
          </a:p>
          <a:p>
            <a:pPr lvl="1"/>
            <a:r>
              <a:rPr lang="en-US" dirty="0"/>
              <a:t>Instead of creating an HTML element tree, Angular creates a </a:t>
            </a:r>
            <a:r>
              <a:rPr lang="en-US" dirty="0" err="1">
                <a:latin typeface="Courier" pitchFamily="2" charset="0"/>
              </a:rPr>
              <a:t>DebugElement</a:t>
            </a:r>
            <a:r>
              <a:rPr lang="en-US" dirty="0"/>
              <a:t> tree that wraps the native elements for the runtime platform. </a:t>
            </a:r>
          </a:p>
          <a:p>
            <a:pPr lvl="1"/>
            <a:r>
              <a:rPr lang="en-US" dirty="0"/>
              <a:t>The </a:t>
            </a:r>
            <a:r>
              <a:rPr lang="en-US" dirty="0" err="1">
                <a:latin typeface="Courier" pitchFamily="2" charset="0"/>
              </a:rPr>
              <a:t>nativeElement</a:t>
            </a:r>
            <a:r>
              <a:rPr lang="en-US" dirty="0"/>
              <a:t> property unwraps the </a:t>
            </a:r>
            <a:r>
              <a:rPr lang="en-US" dirty="0" err="1">
                <a:latin typeface="Courier" pitchFamily="2" charset="0"/>
              </a:rPr>
              <a:t>DebugElement</a:t>
            </a:r>
            <a:r>
              <a:rPr lang="en-US" dirty="0"/>
              <a:t> and returns the platform-specific element object. </a:t>
            </a:r>
          </a:p>
        </p:txBody>
      </p:sp>
    </p:spTree>
    <p:extLst>
      <p:ext uri="{BB962C8B-B14F-4D97-AF65-F5344CB8AC3E}">
        <p14:creationId xmlns:p14="http://schemas.microsoft.com/office/powerpoint/2010/main" val="3394447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54165-ACA0-824C-AE70-28665D25AE96}"/>
              </a:ext>
            </a:extLst>
          </p:cNvPr>
          <p:cNvSpPr>
            <a:spLocks noGrp="1"/>
          </p:cNvSpPr>
          <p:nvPr>
            <p:ph type="title"/>
          </p:nvPr>
        </p:nvSpPr>
        <p:spPr/>
        <p:txBody>
          <a:bodyPr/>
          <a:lstStyle/>
          <a:p>
            <a:r>
              <a:rPr lang="en-US" dirty="0" err="1">
                <a:latin typeface="Courier" pitchFamily="2" charset="0"/>
              </a:rPr>
              <a:t>By.css</a:t>
            </a:r>
            <a:r>
              <a:rPr lang="en-US" dirty="0">
                <a:latin typeface="Courier" pitchFamily="2" charset="0"/>
              </a:rPr>
              <a:t>()</a:t>
            </a:r>
          </a:p>
        </p:txBody>
      </p:sp>
      <p:sp>
        <p:nvSpPr>
          <p:cNvPr id="3" name="Content Placeholder 2">
            <a:extLst>
              <a:ext uri="{FF2B5EF4-FFF2-40B4-BE49-F238E27FC236}">
                <a16:creationId xmlns:a16="http://schemas.microsoft.com/office/drawing/2014/main" id="{3D0223D8-2EDF-B74E-8015-E56134B8098C}"/>
              </a:ext>
            </a:extLst>
          </p:cNvPr>
          <p:cNvSpPr>
            <a:spLocks noGrp="1"/>
          </p:cNvSpPr>
          <p:nvPr>
            <p:ph idx="1"/>
          </p:nvPr>
        </p:nvSpPr>
        <p:spPr/>
        <p:txBody>
          <a:bodyPr>
            <a:normAutofit lnSpcReduction="10000"/>
          </a:bodyPr>
          <a:lstStyle/>
          <a:p>
            <a:r>
              <a:rPr lang="en-US" dirty="0"/>
              <a:t>The </a:t>
            </a:r>
            <a:r>
              <a:rPr lang="en-US" dirty="0" err="1">
                <a:latin typeface="Courier" pitchFamily="2" charset="0"/>
              </a:rPr>
              <a:t>DebugElement</a:t>
            </a:r>
            <a:r>
              <a:rPr lang="en-US" dirty="0"/>
              <a:t> offers query methods that work for all supported platforms. </a:t>
            </a:r>
          </a:p>
          <a:p>
            <a:pPr lvl="1"/>
            <a:r>
              <a:rPr lang="en-US" dirty="0"/>
              <a:t>These query methods take a predicate function that returns true when a node in the </a:t>
            </a:r>
            <a:r>
              <a:rPr lang="en-US" dirty="0" err="1">
                <a:latin typeface="Courier" pitchFamily="2" charset="0"/>
              </a:rPr>
              <a:t>DebugElement</a:t>
            </a:r>
            <a:r>
              <a:rPr lang="en-US" dirty="0"/>
              <a:t> tree matches the selection criteria.</a:t>
            </a:r>
          </a:p>
          <a:p>
            <a:r>
              <a:rPr lang="en-US" dirty="0"/>
              <a:t>You create a predicate with the help of a </a:t>
            </a:r>
            <a:r>
              <a:rPr lang="en-US" dirty="0">
                <a:latin typeface="Courier" pitchFamily="2" charset="0"/>
              </a:rPr>
              <a:t>By</a:t>
            </a:r>
            <a:r>
              <a:rPr lang="en-US" dirty="0"/>
              <a:t> class imported from a library for the runtime platform. </a:t>
            </a:r>
          </a:p>
          <a:p>
            <a:pPr lvl="1"/>
            <a:r>
              <a:rPr lang="en-US" dirty="0">
                <a:latin typeface="Courier" pitchFamily="2" charset="0"/>
              </a:rPr>
              <a:t>import { By } from '@angular/platform-browser’;</a:t>
            </a:r>
          </a:p>
          <a:p>
            <a:r>
              <a:rPr lang="en-US" dirty="0"/>
              <a:t>The </a:t>
            </a:r>
            <a:r>
              <a:rPr lang="en-US" dirty="0" err="1">
                <a:latin typeface="Courier" pitchFamily="2" charset="0"/>
              </a:rPr>
              <a:t>By.css</a:t>
            </a:r>
            <a:r>
              <a:rPr lang="en-US" dirty="0">
                <a:latin typeface="Courier" pitchFamily="2" charset="0"/>
              </a:rPr>
              <a:t>() </a:t>
            </a:r>
            <a:r>
              <a:rPr lang="en-US" dirty="0"/>
              <a:t>static method selects </a:t>
            </a:r>
            <a:r>
              <a:rPr lang="en-US" dirty="0" err="1">
                <a:latin typeface="Courier" pitchFamily="2" charset="0"/>
              </a:rPr>
              <a:t>DebugElement</a:t>
            </a:r>
            <a:r>
              <a:rPr lang="en-US" dirty="0"/>
              <a:t> nodes with a standard CSS selector.</a:t>
            </a:r>
          </a:p>
          <a:p>
            <a:pPr lvl="1"/>
            <a:r>
              <a:rPr lang="en-US" dirty="0"/>
              <a:t>The query returns a </a:t>
            </a:r>
            <a:r>
              <a:rPr lang="en-US" dirty="0" err="1">
                <a:latin typeface="Courier" pitchFamily="2" charset="0"/>
              </a:rPr>
              <a:t>DebugElement</a:t>
            </a:r>
            <a:r>
              <a:rPr lang="en-US" dirty="0"/>
              <a:t> for the matching element.</a:t>
            </a:r>
          </a:p>
          <a:p>
            <a:pPr lvl="1"/>
            <a:r>
              <a:rPr lang="en-US" dirty="0"/>
              <a:t>You must unwrap that result to get the native </a:t>
            </a:r>
            <a:r>
              <a:rPr lang="en-US" dirty="0" err="1">
                <a:latin typeface="Courier" pitchFamily="2" charset="0"/>
              </a:rPr>
              <a:t>HTMLElement</a:t>
            </a:r>
            <a:r>
              <a:rPr lang="en-US" dirty="0"/>
              <a:t>.</a:t>
            </a:r>
          </a:p>
        </p:txBody>
      </p:sp>
    </p:spTree>
    <p:extLst>
      <p:ext uri="{BB962C8B-B14F-4D97-AF65-F5344CB8AC3E}">
        <p14:creationId xmlns:p14="http://schemas.microsoft.com/office/powerpoint/2010/main" val="1149839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54165-ACA0-824C-AE70-28665D25AE96}"/>
              </a:ext>
            </a:extLst>
          </p:cNvPr>
          <p:cNvSpPr>
            <a:spLocks noGrp="1"/>
          </p:cNvSpPr>
          <p:nvPr>
            <p:ph type="title"/>
          </p:nvPr>
        </p:nvSpPr>
        <p:spPr/>
        <p:txBody>
          <a:bodyPr/>
          <a:lstStyle/>
          <a:p>
            <a:r>
              <a:rPr lang="en-US" dirty="0" err="1">
                <a:latin typeface="Courier" pitchFamily="2" charset="0"/>
              </a:rPr>
              <a:t>ComponentFixture.detectChanges</a:t>
            </a:r>
            <a:endParaRPr lang="en-US" dirty="0">
              <a:latin typeface="Courier" pitchFamily="2" charset="0"/>
            </a:endParaRPr>
          </a:p>
        </p:txBody>
      </p:sp>
      <p:sp>
        <p:nvSpPr>
          <p:cNvPr id="3" name="Content Placeholder 2">
            <a:extLst>
              <a:ext uri="{FF2B5EF4-FFF2-40B4-BE49-F238E27FC236}">
                <a16:creationId xmlns:a16="http://schemas.microsoft.com/office/drawing/2014/main" id="{3D0223D8-2EDF-B74E-8015-E56134B8098C}"/>
              </a:ext>
            </a:extLst>
          </p:cNvPr>
          <p:cNvSpPr>
            <a:spLocks noGrp="1"/>
          </p:cNvSpPr>
          <p:nvPr>
            <p:ph idx="1"/>
          </p:nvPr>
        </p:nvSpPr>
        <p:spPr/>
        <p:txBody>
          <a:bodyPr>
            <a:normAutofit lnSpcReduction="10000"/>
          </a:bodyPr>
          <a:lstStyle/>
          <a:p>
            <a:r>
              <a:rPr lang="en-US" dirty="0"/>
              <a:t>Binding happens when Angular performs change detection.</a:t>
            </a:r>
          </a:p>
          <a:p>
            <a:pPr lvl="1"/>
            <a:r>
              <a:rPr lang="en-US" dirty="0"/>
              <a:t>In production, change detection kicks in automatically when Angular creates a component or the user enters a keystroke or an asynchronous activity (for example, AJAX) completes.</a:t>
            </a:r>
          </a:p>
          <a:p>
            <a:r>
              <a:rPr lang="en-US" dirty="0"/>
              <a:t>The </a:t>
            </a:r>
            <a:r>
              <a:rPr lang="en-US" dirty="0" err="1">
                <a:latin typeface="Courier" pitchFamily="2" charset="0"/>
              </a:rPr>
              <a:t>TestBed.createComponent</a:t>
            </a:r>
            <a:r>
              <a:rPr lang="en-US" dirty="0">
                <a:latin typeface="Courier" pitchFamily="2" charset="0"/>
              </a:rPr>
              <a:t> </a:t>
            </a:r>
            <a:r>
              <a:rPr lang="en-US" dirty="0"/>
              <a:t>does not trigger change detection.</a:t>
            </a:r>
          </a:p>
          <a:p>
            <a:r>
              <a:rPr lang="en-US" dirty="0"/>
              <a:t>Invoke </a:t>
            </a:r>
            <a:r>
              <a:rPr lang="en-US" dirty="0" err="1">
                <a:latin typeface="Courier" pitchFamily="2" charset="0"/>
              </a:rPr>
              <a:t>ComponentFixture.detectChanges</a:t>
            </a:r>
            <a:r>
              <a:rPr lang="en-US" dirty="0">
                <a:latin typeface="Courier" pitchFamily="2" charset="0"/>
              </a:rPr>
              <a:t>()</a:t>
            </a:r>
            <a:r>
              <a:rPr lang="en-US" dirty="0"/>
              <a:t> to force </a:t>
            </a:r>
            <a:r>
              <a:rPr lang="en-US" dirty="0" err="1">
                <a:latin typeface="Courier" pitchFamily="2" charset="0"/>
              </a:rPr>
              <a:t>TestBed</a:t>
            </a:r>
            <a:r>
              <a:rPr lang="en-US" dirty="0"/>
              <a:t> to perform data binding. </a:t>
            </a:r>
          </a:p>
          <a:p>
            <a:pPr lvl="1"/>
            <a:r>
              <a:rPr lang="en-US" dirty="0"/>
              <a:t>Delayed change detection is intentional and useful. It gives the tester an opportunity to inspect and change the state of the component before Angular initiates data binding and calls lifecycle hooks.</a:t>
            </a:r>
          </a:p>
          <a:p>
            <a:endParaRPr lang="en-US" dirty="0"/>
          </a:p>
          <a:p>
            <a:endParaRPr lang="en-US" dirty="0"/>
          </a:p>
        </p:txBody>
      </p:sp>
    </p:spTree>
    <p:extLst>
      <p:ext uri="{BB962C8B-B14F-4D97-AF65-F5344CB8AC3E}">
        <p14:creationId xmlns:p14="http://schemas.microsoft.com/office/powerpoint/2010/main" val="510400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54165-ACA0-824C-AE70-28665D25AE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0223D8-2EDF-B74E-8015-E56134B8098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1106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54165-ACA0-824C-AE70-28665D25AE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0223D8-2EDF-B74E-8015-E56134B8098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8890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54165-ACA0-824C-AE70-28665D25AE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0223D8-2EDF-B74E-8015-E56134B8098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85405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54165-ACA0-824C-AE70-28665D25AE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0223D8-2EDF-B74E-8015-E56134B8098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66757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CFD2F-2FF4-9F46-BD6B-9A9924B8521E}"/>
              </a:ext>
            </a:extLst>
          </p:cNvPr>
          <p:cNvSpPr>
            <a:spLocks noGrp="1"/>
          </p:cNvSpPr>
          <p:nvPr>
            <p:ph type="title"/>
          </p:nvPr>
        </p:nvSpPr>
        <p:spPr/>
        <p:txBody>
          <a:bodyPr/>
          <a:lstStyle/>
          <a:p>
            <a:r>
              <a:rPr lang="en-US" dirty="0"/>
              <a:t>Angular </a:t>
            </a:r>
            <a:r>
              <a:rPr lang="en-US" dirty="0" err="1"/>
              <a:t>TestBed</a:t>
            </a:r>
            <a:endParaRPr lang="en-US" dirty="0"/>
          </a:p>
        </p:txBody>
      </p:sp>
      <p:sp>
        <p:nvSpPr>
          <p:cNvPr id="3" name="Content Placeholder 2">
            <a:extLst>
              <a:ext uri="{FF2B5EF4-FFF2-40B4-BE49-F238E27FC236}">
                <a16:creationId xmlns:a16="http://schemas.microsoft.com/office/drawing/2014/main" id="{96876B51-4BC8-D64B-B696-4468F24B9619}"/>
              </a:ext>
            </a:extLst>
          </p:cNvPr>
          <p:cNvSpPr>
            <a:spLocks noGrp="1"/>
          </p:cNvSpPr>
          <p:nvPr>
            <p:ph idx="1"/>
          </p:nvPr>
        </p:nvSpPr>
        <p:spPr/>
        <p:txBody>
          <a:bodyPr/>
          <a:lstStyle/>
          <a:p>
            <a:r>
              <a:rPr lang="en-US" dirty="0"/>
              <a:t>Primary API for writing unit tests for Angular applications and libraries.</a:t>
            </a:r>
          </a:p>
          <a:p>
            <a:r>
              <a:rPr lang="en-US" dirty="0"/>
              <a:t>Use the </a:t>
            </a:r>
            <a:r>
              <a:rPr lang="en-US" dirty="0" err="1"/>
              <a:t>TestBed</a:t>
            </a:r>
            <a:r>
              <a:rPr lang="en-US" dirty="0"/>
              <a:t> to… </a:t>
            </a:r>
          </a:p>
          <a:p>
            <a:pPr lvl="1"/>
            <a:r>
              <a:rPr lang="en-US" dirty="0"/>
              <a:t>Create the component under test.</a:t>
            </a:r>
          </a:p>
          <a:p>
            <a:pPr lvl="1"/>
            <a:r>
              <a:rPr lang="en-US" dirty="0"/>
              <a:t>Optionally create the dependencies. </a:t>
            </a:r>
          </a:p>
          <a:p>
            <a:pPr lvl="1"/>
            <a:r>
              <a:rPr lang="en-US" dirty="0"/>
              <a:t>Wire up the dependencies to the component under test.</a:t>
            </a:r>
          </a:p>
          <a:p>
            <a:endParaRPr lang="en-US" dirty="0"/>
          </a:p>
        </p:txBody>
      </p:sp>
    </p:spTree>
    <p:extLst>
      <p:ext uri="{BB962C8B-B14F-4D97-AF65-F5344CB8AC3E}">
        <p14:creationId xmlns:p14="http://schemas.microsoft.com/office/powerpoint/2010/main" val="318469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54165-ACA0-824C-AE70-28665D25AE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0223D8-2EDF-B74E-8015-E56134B8098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05900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E9F07-6F0F-764C-AFED-D3EE90B8286F}"/>
              </a:ext>
            </a:extLst>
          </p:cNvPr>
          <p:cNvSpPr>
            <a:spLocks noGrp="1"/>
          </p:cNvSpPr>
          <p:nvPr>
            <p:ph type="title"/>
          </p:nvPr>
        </p:nvSpPr>
        <p:spPr/>
        <p:txBody>
          <a:bodyPr/>
          <a:lstStyle/>
          <a:p>
            <a:r>
              <a:rPr lang="en-US" dirty="0"/>
              <a:t>Component DOM testing</a:t>
            </a:r>
          </a:p>
        </p:txBody>
      </p:sp>
      <p:sp>
        <p:nvSpPr>
          <p:cNvPr id="3" name="Content Placeholder 2">
            <a:extLst>
              <a:ext uri="{FF2B5EF4-FFF2-40B4-BE49-F238E27FC236}">
                <a16:creationId xmlns:a16="http://schemas.microsoft.com/office/drawing/2014/main" id="{18D0E321-A37C-D34C-B6B9-95357E3726BF}"/>
              </a:ext>
            </a:extLst>
          </p:cNvPr>
          <p:cNvSpPr>
            <a:spLocks noGrp="1"/>
          </p:cNvSpPr>
          <p:nvPr>
            <p:ph idx="1"/>
          </p:nvPr>
        </p:nvSpPr>
        <p:spPr/>
        <p:txBody>
          <a:bodyPr/>
          <a:lstStyle/>
          <a:p>
            <a:r>
              <a:rPr lang="en-US" dirty="0"/>
              <a:t>An Angular component is more than just its class. </a:t>
            </a:r>
          </a:p>
          <a:p>
            <a:pPr lvl="1"/>
            <a:r>
              <a:rPr lang="en-US" dirty="0"/>
              <a:t>A component interacts with the DOM and with other components. </a:t>
            </a:r>
          </a:p>
          <a:p>
            <a:pPr lvl="1"/>
            <a:r>
              <a:rPr lang="en-US" dirty="0"/>
              <a:t>The class-only tests can tell you about class behavior. They cannot tell you if the component is going to render properly, respond to user input and gestures, or integrate with its parent and child components.</a:t>
            </a:r>
          </a:p>
          <a:p>
            <a:r>
              <a:rPr lang="en-US" dirty="0" err="1"/>
              <a:t>TestBed</a:t>
            </a:r>
            <a:r>
              <a:rPr lang="en-US" dirty="0"/>
              <a:t> provides features for testing the component DOM.</a:t>
            </a:r>
          </a:p>
        </p:txBody>
      </p:sp>
    </p:spTree>
    <p:extLst>
      <p:ext uri="{BB962C8B-B14F-4D97-AF65-F5344CB8AC3E}">
        <p14:creationId xmlns:p14="http://schemas.microsoft.com/office/powerpoint/2010/main" val="2131552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F2A-DD9C-0D4A-8E62-BAA48F64305E}"/>
              </a:ext>
            </a:extLst>
          </p:cNvPr>
          <p:cNvSpPr>
            <a:spLocks noGrp="1"/>
          </p:cNvSpPr>
          <p:nvPr>
            <p:ph type="title"/>
          </p:nvPr>
        </p:nvSpPr>
        <p:spPr/>
        <p:txBody>
          <a:bodyPr/>
          <a:lstStyle/>
          <a:p>
            <a:r>
              <a:rPr lang="en-US" dirty="0"/>
              <a:t>Example of setting up the </a:t>
            </a:r>
            <a:r>
              <a:rPr lang="en-US" dirty="0" err="1"/>
              <a:t>TestBed</a:t>
            </a:r>
            <a:endParaRPr lang="en-US" dirty="0"/>
          </a:p>
        </p:txBody>
      </p:sp>
      <p:sp>
        <p:nvSpPr>
          <p:cNvPr id="3" name="Content Placeholder 2">
            <a:extLst>
              <a:ext uri="{FF2B5EF4-FFF2-40B4-BE49-F238E27FC236}">
                <a16:creationId xmlns:a16="http://schemas.microsoft.com/office/drawing/2014/main" id="{3B998981-3DAF-F248-9B52-503B7574146F}"/>
              </a:ext>
            </a:extLst>
          </p:cNvPr>
          <p:cNvSpPr>
            <a:spLocks noGrp="1"/>
          </p:cNvSpPr>
          <p:nvPr>
            <p:ph idx="1"/>
          </p:nvPr>
        </p:nvSpPr>
        <p:spPr/>
        <p:txBody>
          <a:bodyPr/>
          <a:lstStyle/>
          <a:p>
            <a:pPr marL="0" indent="0">
              <a:buNone/>
            </a:pPr>
            <a:r>
              <a:rPr lang="en-US" dirty="0" err="1">
                <a:latin typeface="Courier" pitchFamily="2" charset="0"/>
              </a:rPr>
              <a:t>beforeEach</a:t>
            </a:r>
            <a:r>
              <a:rPr lang="en-US" dirty="0">
                <a:latin typeface="Courier" pitchFamily="2" charset="0"/>
              </a:rPr>
              <a:t>(</a:t>
            </a:r>
            <a:r>
              <a:rPr lang="en-US" b="1" dirty="0" err="1">
                <a:solidFill>
                  <a:schemeClr val="accent1">
                    <a:lumMod val="75000"/>
                  </a:schemeClr>
                </a:solidFill>
                <a:latin typeface="Courier" pitchFamily="2" charset="0"/>
              </a:rPr>
              <a:t>waitForAsync</a:t>
            </a:r>
            <a:r>
              <a:rPr lang="en-US" dirty="0">
                <a:latin typeface="Courier" pitchFamily="2" charset="0"/>
              </a:rPr>
              <a:t>(() =&gt; {</a:t>
            </a:r>
            <a:br>
              <a:rPr lang="en-US" dirty="0">
                <a:latin typeface="Courier" pitchFamily="2" charset="0"/>
              </a:rPr>
            </a:br>
            <a:r>
              <a:rPr lang="en-US" dirty="0">
                <a:latin typeface="Courier" pitchFamily="2" charset="0"/>
              </a:rPr>
              <a:t>   </a:t>
            </a:r>
            <a:r>
              <a:rPr lang="en-US" b="1" dirty="0" err="1">
                <a:solidFill>
                  <a:schemeClr val="accent1">
                    <a:lumMod val="75000"/>
                  </a:schemeClr>
                </a:solidFill>
                <a:latin typeface="Courier" pitchFamily="2" charset="0"/>
              </a:rPr>
              <a:t>TestBed.configureTestingModule</a:t>
            </a:r>
            <a:r>
              <a:rPr lang="en-US" dirty="0">
                <a:latin typeface="Courier" pitchFamily="2" charset="0"/>
              </a:rPr>
              <a:t>({</a:t>
            </a:r>
          </a:p>
          <a:p>
            <a:pPr marL="0" indent="0">
              <a:buNone/>
            </a:pPr>
            <a:r>
              <a:rPr lang="en-US" dirty="0">
                <a:latin typeface="Courier" pitchFamily="2" charset="0"/>
              </a:rPr>
              <a:t>      declarations:[</a:t>
            </a:r>
            <a:r>
              <a:rPr lang="en-US" dirty="0" err="1">
                <a:latin typeface="Courier" pitchFamily="2" charset="0"/>
              </a:rPr>
              <a:t>MyAwesomeComponent</a:t>
            </a:r>
            <a:r>
              <a:rPr lang="en-US" dirty="0">
                <a:latin typeface="Courier" pitchFamily="2" charset="0"/>
              </a:rPr>
              <a:t>]</a:t>
            </a:r>
          </a:p>
          <a:p>
            <a:pPr marL="0" indent="0">
              <a:buNone/>
            </a:pPr>
            <a:r>
              <a:rPr lang="en-US" dirty="0">
                <a:latin typeface="Courier" pitchFamily="2" charset="0"/>
              </a:rPr>
              <a:t>   }).</a:t>
            </a:r>
            <a:r>
              <a:rPr lang="en-US" b="1" dirty="0" err="1">
                <a:solidFill>
                  <a:schemeClr val="accent1">
                    <a:lumMod val="75000"/>
                  </a:schemeClr>
                </a:solidFill>
                <a:latin typeface="Courier" pitchFamily="2" charset="0"/>
              </a:rPr>
              <a:t>compileComponents</a:t>
            </a:r>
            <a:r>
              <a:rPr lang="en-US" dirty="0">
                <a:latin typeface="Courier" pitchFamily="2" charset="0"/>
              </a:rPr>
              <a:t>();</a:t>
            </a:r>
          </a:p>
          <a:p>
            <a:pPr marL="0" indent="0">
              <a:buNone/>
            </a:pPr>
            <a:r>
              <a:rPr lang="en-US" dirty="0">
                <a:latin typeface="Courier" pitchFamily="2" charset="0"/>
              </a:rPr>
              <a:t>}));</a:t>
            </a:r>
          </a:p>
        </p:txBody>
      </p:sp>
    </p:spTree>
    <p:extLst>
      <p:ext uri="{BB962C8B-B14F-4D97-AF65-F5344CB8AC3E}">
        <p14:creationId xmlns:p14="http://schemas.microsoft.com/office/powerpoint/2010/main" val="1212164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A2D1B-813B-924B-9088-DEE7ABC02DAE}"/>
              </a:ext>
            </a:extLst>
          </p:cNvPr>
          <p:cNvSpPr>
            <a:spLocks noGrp="1"/>
          </p:cNvSpPr>
          <p:nvPr>
            <p:ph type="title"/>
          </p:nvPr>
        </p:nvSpPr>
        <p:spPr/>
        <p:txBody>
          <a:bodyPr/>
          <a:lstStyle/>
          <a:p>
            <a:r>
              <a:rPr lang="en-US" dirty="0" err="1">
                <a:latin typeface="Courier" pitchFamily="2" charset="0"/>
              </a:rPr>
              <a:t>waitForAsync</a:t>
            </a:r>
            <a:endParaRPr lang="en-US" dirty="0">
              <a:latin typeface="Courier" pitchFamily="2" charset="0"/>
            </a:endParaRPr>
          </a:p>
        </p:txBody>
      </p:sp>
      <p:sp>
        <p:nvSpPr>
          <p:cNvPr id="3" name="Content Placeholder 2">
            <a:extLst>
              <a:ext uri="{FF2B5EF4-FFF2-40B4-BE49-F238E27FC236}">
                <a16:creationId xmlns:a16="http://schemas.microsoft.com/office/drawing/2014/main" id="{D948AFB7-FA8B-134C-BEE8-8727E96182C6}"/>
              </a:ext>
            </a:extLst>
          </p:cNvPr>
          <p:cNvSpPr>
            <a:spLocks noGrp="1"/>
          </p:cNvSpPr>
          <p:nvPr>
            <p:ph idx="1"/>
          </p:nvPr>
        </p:nvSpPr>
        <p:spPr/>
        <p:txBody>
          <a:bodyPr/>
          <a:lstStyle/>
          <a:p>
            <a:r>
              <a:rPr lang="en-US" dirty="0"/>
              <a:t>Wraps a test function in an asynchronous test zone. </a:t>
            </a:r>
          </a:p>
          <a:p>
            <a:r>
              <a:rPr lang="en-US" dirty="0"/>
              <a:t>The test will automatically complete when all asynchronous calls within this zone are done. </a:t>
            </a:r>
          </a:p>
          <a:p>
            <a:r>
              <a:rPr lang="en-US" dirty="0"/>
              <a:t>Can be used to wrap an </a:t>
            </a:r>
            <a:r>
              <a:rPr lang="en-US" dirty="0">
                <a:latin typeface="Courier" pitchFamily="2" charset="0"/>
              </a:rPr>
              <a:t>inject</a:t>
            </a:r>
            <a:r>
              <a:rPr lang="en-US" dirty="0"/>
              <a:t> call.</a:t>
            </a:r>
          </a:p>
        </p:txBody>
      </p:sp>
    </p:spTree>
    <p:extLst>
      <p:ext uri="{BB962C8B-B14F-4D97-AF65-F5344CB8AC3E}">
        <p14:creationId xmlns:p14="http://schemas.microsoft.com/office/powerpoint/2010/main" val="2174335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FE307-923A-EE4C-BD0D-DD14DB8BEDF9}"/>
              </a:ext>
            </a:extLst>
          </p:cNvPr>
          <p:cNvSpPr>
            <a:spLocks noGrp="1"/>
          </p:cNvSpPr>
          <p:nvPr>
            <p:ph type="title"/>
          </p:nvPr>
        </p:nvSpPr>
        <p:spPr/>
        <p:txBody>
          <a:bodyPr/>
          <a:lstStyle/>
          <a:p>
            <a:r>
              <a:rPr lang="en-US" dirty="0" err="1"/>
              <a:t>TestBed.configureTestingModule</a:t>
            </a:r>
            <a:endParaRPr lang="en-US" dirty="0"/>
          </a:p>
        </p:txBody>
      </p:sp>
      <p:sp>
        <p:nvSpPr>
          <p:cNvPr id="3" name="Content Placeholder 2">
            <a:extLst>
              <a:ext uri="{FF2B5EF4-FFF2-40B4-BE49-F238E27FC236}">
                <a16:creationId xmlns:a16="http://schemas.microsoft.com/office/drawing/2014/main" id="{AEAE9877-5FCF-4245-9D59-771910BF17C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76944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9DD81-F867-DD4A-A41F-52CD6F532E14}"/>
              </a:ext>
            </a:extLst>
          </p:cNvPr>
          <p:cNvSpPr>
            <a:spLocks noGrp="1"/>
          </p:cNvSpPr>
          <p:nvPr>
            <p:ph type="title"/>
          </p:nvPr>
        </p:nvSpPr>
        <p:spPr/>
        <p:txBody>
          <a:bodyPr/>
          <a:lstStyle/>
          <a:p>
            <a:r>
              <a:rPr lang="en-US" dirty="0" err="1"/>
              <a:t>TestBed.compileComponents</a:t>
            </a:r>
            <a:endParaRPr lang="en-US" dirty="0"/>
          </a:p>
        </p:txBody>
      </p:sp>
      <p:sp>
        <p:nvSpPr>
          <p:cNvPr id="3" name="Content Placeholder 2">
            <a:extLst>
              <a:ext uri="{FF2B5EF4-FFF2-40B4-BE49-F238E27FC236}">
                <a16:creationId xmlns:a16="http://schemas.microsoft.com/office/drawing/2014/main" id="{A629DBFF-0420-7A4D-A2A4-6F8D2D355DE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82128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33EE8-E6D0-BF4A-BF5F-4ED0349392F6}"/>
              </a:ext>
            </a:extLst>
          </p:cNvPr>
          <p:cNvSpPr>
            <a:spLocks noGrp="1"/>
          </p:cNvSpPr>
          <p:nvPr>
            <p:ph type="title"/>
          </p:nvPr>
        </p:nvSpPr>
        <p:spPr/>
        <p:txBody>
          <a:bodyPr/>
          <a:lstStyle/>
          <a:p>
            <a:r>
              <a:rPr lang="en-US" dirty="0" err="1"/>
              <a:t>TestBed.inject</a:t>
            </a:r>
            <a:endParaRPr lang="en-US" dirty="0"/>
          </a:p>
        </p:txBody>
      </p:sp>
      <p:sp>
        <p:nvSpPr>
          <p:cNvPr id="3" name="Content Placeholder 2">
            <a:extLst>
              <a:ext uri="{FF2B5EF4-FFF2-40B4-BE49-F238E27FC236}">
                <a16:creationId xmlns:a16="http://schemas.microsoft.com/office/drawing/2014/main" id="{AC609036-8033-3740-8000-D9160ABF8D5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60758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E0617-D363-2F45-937B-452CB9B13D90}"/>
              </a:ext>
            </a:extLst>
          </p:cNvPr>
          <p:cNvSpPr>
            <a:spLocks noGrp="1"/>
          </p:cNvSpPr>
          <p:nvPr>
            <p:ph type="title"/>
          </p:nvPr>
        </p:nvSpPr>
        <p:spPr/>
        <p:txBody>
          <a:bodyPr/>
          <a:lstStyle/>
          <a:p>
            <a:r>
              <a:rPr lang="en-US" dirty="0" err="1"/>
              <a:t>TestBed.createComponent</a:t>
            </a:r>
            <a:endParaRPr lang="en-US" dirty="0"/>
          </a:p>
        </p:txBody>
      </p:sp>
      <p:sp>
        <p:nvSpPr>
          <p:cNvPr id="3" name="Content Placeholder 2">
            <a:extLst>
              <a:ext uri="{FF2B5EF4-FFF2-40B4-BE49-F238E27FC236}">
                <a16:creationId xmlns:a16="http://schemas.microsoft.com/office/drawing/2014/main" id="{F38919E0-9FF8-E24D-8848-EAFBCFB9D8D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24866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2002</TotalTime>
  <Words>610</Words>
  <Application>Microsoft Macintosh PowerPoint</Application>
  <PresentationFormat>Widescreen</PresentationFormat>
  <Paragraphs>53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Courier</vt:lpstr>
      <vt:lpstr>Office Theme</vt:lpstr>
      <vt:lpstr>Introduction to the Angular Unit Testing</vt:lpstr>
      <vt:lpstr>Angular TestBed</vt:lpstr>
      <vt:lpstr>Component DOM testing</vt:lpstr>
      <vt:lpstr>Example of setting up the TestBed</vt:lpstr>
      <vt:lpstr>waitForAsync</vt:lpstr>
      <vt:lpstr>TestBed.configureTestingModule</vt:lpstr>
      <vt:lpstr>TestBed.compileComponents</vt:lpstr>
      <vt:lpstr>TestBed.inject</vt:lpstr>
      <vt:lpstr>TestBed.createComponent</vt:lpstr>
      <vt:lpstr>ComponentFixture</vt:lpstr>
      <vt:lpstr>Creating component fixture</vt:lpstr>
      <vt:lpstr>Accessing the component’s DOM element</vt:lpstr>
      <vt:lpstr>DebugElement</vt:lpstr>
      <vt:lpstr>By.css()</vt:lpstr>
      <vt:lpstr>ComponentFixture.detectChanges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Jasmine Framework</dc:title>
  <dc:creator>Christopher Bartling</dc:creator>
  <cp:lastModifiedBy>Christopher Bartling</cp:lastModifiedBy>
  <cp:revision>31</cp:revision>
  <dcterms:created xsi:type="dcterms:W3CDTF">2021-08-08T22:41:49Z</dcterms:created>
  <dcterms:modified xsi:type="dcterms:W3CDTF">2021-11-10T01:40:29Z</dcterms:modified>
</cp:coreProperties>
</file>