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2" r:id="rId3"/>
    <p:sldId id="257" r:id="rId4"/>
    <p:sldId id="260" r:id="rId5"/>
    <p:sldId id="281" r:id="rId6"/>
    <p:sldId id="275" r:id="rId7"/>
    <p:sldId id="284" r:id="rId8"/>
    <p:sldId id="277" r:id="rId9"/>
    <p:sldId id="273" r:id="rId10"/>
    <p:sldId id="276" r:id="rId11"/>
    <p:sldId id="274" r:id="rId12"/>
    <p:sldId id="271" r:id="rId13"/>
    <p:sldId id="272" r:id="rId14"/>
    <p:sldId id="267" r:id="rId15"/>
    <p:sldId id="258" r:id="rId16"/>
    <p:sldId id="259" r:id="rId17"/>
    <p:sldId id="270" r:id="rId18"/>
    <p:sldId id="261" r:id="rId19"/>
    <p:sldId id="262" r:id="rId20"/>
    <p:sldId id="278" r:id="rId21"/>
    <p:sldId id="279" r:id="rId22"/>
    <p:sldId id="280" r:id="rId23"/>
    <p:sldId id="269" r:id="rId24"/>
    <p:sldId id="263" r:id="rId25"/>
    <p:sldId id="264" r:id="rId26"/>
    <p:sldId id="265" r:id="rId27"/>
    <p:sldId id="266" r:id="rId28"/>
    <p:sldId id="283" r:id="rId29"/>
    <p:sldId id="26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8"/>
  </p:normalViewPr>
  <p:slideViewPr>
    <p:cSldViewPr snapToGrid="0" snapToObjects="1">
      <p:cViewPr varScale="1">
        <p:scale>
          <a:sx n="136" d="100"/>
          <a:sy n="136" d="100"/>
        </p:scale>
        <p:origin x="216" y="9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E273D-2455-1941-ACDB-848365E261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150918-49E4-E54D-A1EE-BB4F7972DF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83EDDD-86CF-CD43-A5BA-C34409774D74}"/>
              </a:ext>
            </a:extLst>
          </p:cNvPr>
          <p:cNvSpPr>
            <a:spLocks noGrp="1"/>
          </p:cNvSpPr>
          <p:nvPr>
            <p:ph type="dt" sz="half" idx="10"/>
          </p:nvPr>
        </p:nvSpPr>
        <p:spPr/>
        <p:txBody>
          <a:bodyPr/>
          <a:lstStyle/>
          <a:p>
            <a:fld id="{BCD77189-38F1-1B47-A134-7F70D5119BAA}" type="datetimeFigureOut">
              <a:rPr lang="en-US" smtClean="0"/>
              <a:t>7/24/21</a:t>
            </a:fld>
            <a:endParaRPr lang="en-US"/>
          </a:p>
        </p:txBody>
      </p:sp>
      <p:sp>
        <p:nvSpPr>
          <p:cNvPr id="5" name="Footer Placeholder 4">
            <a:extLst>
              <a:ext uri="{FF2B5EF4-FFF2-40B4-BE49-F238E27FC236}">
                <a16:creationId xmlns:a16="http://schemas.microsoft.com/office/drawing/2014/main" id="{6E37B64F-8473-584D-836A-ACCCFC9CF9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DCDEA-497F-3D4D-BC7D-E882E4F5A2BA}"/>
              </a:ext>
            </a:extLst>
          </p:cNvPr>
          <p:cNvSpPr>
            <a:spLocks noGrp="1"/>
          </p:cNvSpPr>
          <p:nvPr>
            <p:ph type="sldNum" sz="quarter" idx="12"/>
          </p:nvPr>
        </p:nvSpPr>
        <p:spPr/>
        <p:txBody>
          <a:bodyPr/>
          <a:lstStyle/>
          <a:p>
            <a:fld id="{AE79CE52-92FE-DA4A-8979-3F727C36C900}" type="slidenum">
              <a:rPr lang="en-US" smtClean="0"/>
              <a:t>‹#›</a:t>
            </a:fld>
            <a:endParaRPr lang="en-US"/>
          </a:p>
        </p:txBody>
      </p:sp>
    </p:spTree>
    <p:extLst>
      <p:ext uri="{BB962C8B-B14F-4D97-AF65-F5344CB8AC3E}">
        <p14:creationId xmlns:p14="http://schemas.microsoft.com/office/powerpoint/2010/main" val="110418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31E4D-4B44-7647-AAF8-B37C697847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7EBA1E-D115-DB42-9B90-4773BB4E3E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DE851C-841D-D941-9BB9-5413FA4C3BC9}"/>
              </a:ext>
            </a:extLst>
          </p:cNvPr>
          <p:cNvSpPr>
            <a:spLocks noGrp="1"/>
          </p:cNvSpPr>
          <p:nvPr>
            <p:ph type="dt" sz="half" idx="10"/>
          </p:nvPr>
        </p:nvSpPr>
        <p:spPr/>
        <p:txBody>
          <a:bodyPr/>
          <a:lstStyle/>
          <a:p>
            <a:fld id="{BCD77189-38F1-1B47-A134-7F70D5119BAA}" type="datetimeFigureOut">
              <a:rPr lang="en-US" smtClean="0"/>
              <a:t>7/24/21</a:t>
            </a:fld>
            <a:endParaRPr lang="en-US"/>
          </a:p>
        </p:txBody>
      </p:sp>
      <p:sp>
        <p:nvSpPr>
          <p:cNvPr id="5" name="Footer Placeholder 4">
            <a:extLst>
              <a:ext uri="{FF2B5EF4-FFF2-40B4-BE49-F238E27FC236}">
                <a16:creationId xmlns:a16="http://schemas.microsoft.com/office/drawing/2014/main" id="{677F98CF-98B5-0140-9730-0EDD5C5647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FDB5BB-E8B5-894C-897F-6AE36429E55F}"/>
              </a:ext>
            </a:extLst>
          </p:cNvPr>
          <p:cNvSpPr>
            <a:spLocks noGrp="1"/>
          </p:cNvSpPr>
          <p:nvPr>
            <p:ph type="sldNum" sz="quarter" idx="12"/>
          </p:nvPr>
        </p:nvSpPr>
        <p:spPr/>
        <p:txBody>
          <a:bodyPr/>
          <a:lstStyle/>
          <a:p>
            <a:fld id="{AE79CE52-92FE-DA4A-8979-3F727C36C900}" type="slidenum">
              <a:rPr lang="en-US" smtClean="0"/>
              <a:t>‹#›</a:t>
            </a:fld>
            <a:endParaRPr lang="en-US"/>
          </a:p>
        </p:txBody>
      </p:sp>
    </p:spTree>
    <p:extLst>
      <p:ext uri="{BB962C8B-B14F-4D97-AF65-F5344CB8AC3E}">
        <p14:creationId xmlns:p14="http://schemas.microsoft.com/office/powerpoint/2010/main" val="279721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D01548-4CE0-4944-96FD-74FF729A84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FECA49-0272-D34D-B2E0-8760029128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D87FFF-342A-224C-8CC8-52A360B64AAA}"/>
              </a:ext>
            </a:extLst>
          </p:cNvPr>
          <p:cNvSpPr>
            <a:spLocks noGrp="1"/>
          </p:cNvSpPr>
          <p:nvPr>
            <p:ph type="dt" sz="half" idx="10"/>
          </p:nvPr>
        </p:nvSpPr>
        <p:spPr/>
        <p:txBody>
          <a:bodyPr/>
          <a:lstStyle/>
          <a:p>
            <a:fld id="{BCD77189-38F1-1B47-A134-7F70D5119BAA}" type="datetimeFigureOut">
              <a:rPr lang="en-US" smtClean="0"/>
              <a:t>7/24/21</a:t>
            </a:fld>
            <a:endParaRPr lang="en-US"/>
          </a:p>
        </p:txBody>
      </p:sp>
      <p:sp>
        <p:nvSpPr>
          <p:cNvPr id="5" name="Footer Placeholder 4">
            <a:extLst>
              <a:ext uri="{FF2B5EF4-FFF2-40B4-BE49-F238E27FC236}">
                <a16:creationId xmlns:a16="http://schemas.microsoft.com/office/drawing/2014/main" id="{8B1E18E5-43FC-2649-BDE0-86883FFE30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F515D-F956-7D4D-9DB9-F69FAB01FCA1}"/>
              </a:ext>
            </a:extLst>
          </p:cNvPr>
          <p:cNvSpPr>
            <a:spLocks noGrp="1"/>
          </p:cNvSpPr>
          <p:nvPr>
            <p:ph type="sldNum" sz="quarter" idx="12"/>
          </p:nvPr>
        </p:nvSpPr>
        <p:spPr/>
        <p:txBody>
          <a:bodyPr/>
          <a:lstStyle/>
          <a:p>
            <a:fld id="{AE79CE52-92FE-DA4A-8979-3F727C36C900}" type="slidenum">
              <a:rPr lang="en-US" smtClean="0"/>
              <a:t>‹#›</a:t>
            </a:fld>
            <a:endParaRPr lang="en-US"/>
          </a:p>
        </p:txBody>
      </p:sp>
    </p:spTree>
    <p:extLst>
      <p:ext uri="{BB962C8B-B14F-4D97-AF65-F5344CB8AC3E}">
        <p14:creationId xmlns:p14="http://schemas.microsoft.com/office/powerpoint/2010/main" val="2525889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BA2C7-AA83-2A44-9ED9-4EBCAC38E7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B7E00F-FE91-F442-92E3-6D8CED83D2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6B2FFF-FD98-5241-B04A-79EE7346A2BE}"/>
              </a:ext>
            </a:extLst>
          </p:cNvPr>
          <p:cNvSpPr>
            <a:spLocks noGrp="1"/>
          </p:cNvSpPr>
          <p:nvPr>
            <p:ph type="dt" sz="half" idx="10"/>
          </p:nvPr>
        </p:nvSpPr>
        <p:spPr/>
        <p:txBody>
          <a:bodyPr/>
          <a:lstStyle/>
          <a:p>
            <a:fld id="{BCD77189-38F1-1B47-A134-7F70D5119BAA}" type="datetimeFigureOut">
              <a:rPr lang="en-US" smtClean="0"/>
              <a:t>7/24/21</a:t>
            </a:fld>
            <a:endParaRPr lang="en-US"/>
          </a:p>
        </p:txBody>
      </p:sp>
      <p:sp>
        <p:nvSpPr>
          <p:cNvPr id="5" name="Footer Placeholder 4">
            <a:extLst>
              <a:ext uri="{FF2B5EF4-FFF2-40B4-BE49-F238E27FC236}">
                <a16:creationId xmlns:a16="http://schemas.microsoft.com/office/drawing/2014/main" id="{84D35FFB-AC6D-6345-93C8-015BDBDA7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89E6FA-94C4-6643-BC58-D6251CE3BED6}"/>
              </a:ext>
            </a:extLst>
          </p:cNvPr>
          <p:cNvSpPr>
            <a:spLocks noGrp="1"/>
          </p:cNvSpPr>
          <p:nvPr>
            <p:ph type="sldNum" sz="quarter" idx="12"/>
          </p:nvPr>
        </p:nvSpPr>
        <p:spPr/>
        <p:txBody>
          <a:bodyPr/>
          <a:lstStyle/>
          <a:p>
            <a:fld id="{AE79CE52-92FE-DA4A-8979-3F727C36C900}" type="slidenum">
              <a:rPr lang="en-US" smtClean="0"/>
              <a:t>‹#›</a:t>
            </a:fld>
            <a:endParaRPr lang="en-US"/>
          </a:p>
        </p:txBody>
      </p:sp>
    </p:spTree>
    <p:extLst>
      <p:ext uri="{BB962C8B-B14F-4D97-AF65-F5344CB8AC3E}">
        <p14:creationId xmlns:p14="http://schemas.microsoft.com/office/powerpoint/2010/main" val="2310946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7E670-6143-334B-AEA2-01E5BAF671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77D72C-D459-9C47-AB6E-189A8E53F1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AC2A6E-DF26-0047-9244-B55D5D920C73}"/>
              </a:ext>
            </a:extLst>
          </p:cNvPr>
          <p:cNvSpPr>
            <a:spLocks noGrp="1"/>
          </p:cNvSpPr>
          <p:nvPr>
            <p:ph type="dt" sz="half" idx="10"/>
          </p:nvPr>
        </p:nvSpPr>
        <p:spPr/>
        <p:txBody>
          <a:bodyPr/>
          <a:lstStyle/>
          <a:p>
            <a:fld id="{BCD77189-38F1-1B47-A134-7F70D5119BAA}" type="datetimeFigureOut">
              <a:rPr lang="en-US" smtClean="0"/>
              <a:t>7/24/21</a:t>
            </a:fld>
            <a:endParaRPr lang="en-US"/>
          </a:p>
        </p:txBody>
      </p:sp>
      <p:sp>
        <p:nvSpPr>
          <p:cNvPr id="5" name="Footer Placeholder 4">
            <a:extLst>
              <a:ext uri="{FF2B5EF4-FFF2-40B4-BE49-F238E27FC236}">
                <a16:creationId xmlns:a16="http://schemas.microsoft.com/office/drawing/2014/main" id="{24F5297B-EB82-6545-8929-9454FDE133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125B02-D1C7-7947-92E9-E4595AEB8A8F}"/>
              </a:ext>
            </a:extLst>
          </p:cNvPr>
          <p:cNvSpPr>
            <a:spLocks noGrp="1"/>
          </p:cNvSpPr>
          <p:nvPr>
            <p:ph type="sldNum" sz="quarter" idx="12"/>
          </p:nvPr>
        </p:nvSpPr>
        <p:spPr/>
        <p:txBody>
          <a:bodyPr/>
          <a:lstStyle/>
          <a:p>
            <a:fld id="{AE79CE52-92FE-DA4A-8979-3F727C36C900}" type="slidenum">
              <a:rPr lang="en-US" smtClean="0"/>
              <a:t>‹#›</a:t>
            </a:fld>
            <a:endParaRPr lang="en-US"/>
          </a:p>
        </p:txBody>
      </p:sp>
    </p:spTree>
    <p:extLst>
      <p:ext uri="{BB962C8B-B14F-4D97-AF65-F5344CB8AC3E}">
        <p14:creationId xmlns:p14="http://schemas.microsoft.com/office/powerpoint/2010/main" val="3718322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9ADA3-CBBA-5045-93F9-B8FD6D40A4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820A33-52E8-3A42-BD87-7D4D73A257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EBBE83-CB72-DA44-BE67-0913E08E59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BFA41E-B15C-564D-A299-025FE7F58BEE}"/>
              </a:ext>
            </a:extLst>
          </p:cNvPr>
          <p:cNvSpPr>
            <a:spLocks noGrp="1"/>
          </p:cNvSpPr>
          <p:nvPr>
            <p:ph type="dt" sz="half" idx="10"/>
          </p:nvPr>
        </p:nvSpPr>
        <p:spPr/>
        <p:txBody>
          <a:bodyPr/>
          <a:lstStyle/>
          <a:p>
            <a:fld id="{BCD77189-38F1-1B47-A134-7F70D5119BAA}" type="datetimeFigureOut">
              <a:rPr lang="en-US" smtClean="0"/>
              <a:t>7/24/21</a:t>
            </a:fld>
            <a:endParaRPr lang="en-US"/>
          </a:p>
        </p:txBody>
      </p:sp>
      <p:sp>
        <p:nvSpPr>
          <p:cNvPr id="6" name="Footer Placeholder 5">
            <a:extLst>
              <a:ext uri="{FF2B5EF4-FFF2-40B4-BE49-F238E27FC236}">
                <a16:creationId xmlns:a16="http://schemas.microsoft.com/office/drawing/2014/main" id="{F2E92F78-B441-4941-A229-FFC6B99BF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890ED6-2BE9-C148-90F7-B43D5FB3A30C}"/>
              </a:ext>
            </a:extLst>
          </p:cNvPr>
          <p:cNvSpPr>
            <a:spLocks noGrp="1"/>
          </p:cNvSpPr>
          <p:nvPr>
            <p:ph type="sldNum" sz="quarter" idx="12"/>
          </p:nvPr>
        </p:nvSpPr>
        <p:spPr/>
        <p:txBody>
          <a:bodyPr/>
          <a:lstStyle/>
          <a:p>
            <a:fld id="{AE79CE52-92FE-DA4A-8979-3F727C36C900}" type="slidenum">
              <a:rPr lang="en-US" smtClean="0"/>
              <a:t>‹#›</a:t>
            </a:fld>
            <a:endParaRPr lang="en-US"/>
          </a:p>
        </p:txBody>
      </p:sp>
    </p:spTree>
    <p:extLst>
      <p:ext uri="{BB962C8B-B14F-4D97-AF65-F5344CB8AC3E}">
        <p14:creationId xmlns:p14="http://schemas.microsoft.com/office/powerpoint/2010/main" val="167609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F174-74C0-E44F-852F-7F7E0C3F7F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A0736F-7996-3D4C-A308-D1DF97CB86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C2BCE2-CE38-D94C-812D-03F9C0201B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6B5A57-A679-154A-BDE3-4834D97831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8CA6C1-F64F-4443-8D84-BA1DBF799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292FDC-FC95-A44B-893B-F8200665DEFB}"/>
              </a:ext>
            </a:extLst>
          </p:cNvPr>
          <p:cNvSpPr>
            <a:spLocks noGrp="1"/>
          </p:cNvSpPr>
          <p:nvPr>
            <p:ph type="dt" sz="half" idx="10"/>
          </p:nvPr>
        </p:nvSpPr>
        <p:spPr/>
        <p:txBody>
          <a:bodyPr/>
          <a:lstStyle/>
          <a:p>
            <a:fld id="{BCD77189-38F1-1B47-A134-7F70D5119BAA}" type="datetimeFigureOut">
              <a:rPr lang="en-US" smtClean="0"/>
              <a:t>7/24/21</a:t>
            </a:fld>
            <a:endParaRPr lang="en-US"/>
          </a:p>
        </p:txBody>
      </p:sp>
      <p:sp>
        <p:nvSpPr>
          <p:cNvPr id="8" name="Footer Placeholder 7">
            <a:extLst>
              <a:ext uri="{FF2B5EF4-FFF2-40B4-BE49-F238E27FC236}">
                <a16:creationId xmlns:a16="http://schemas.microsoft.com/office/drawing/2014/main" id="{3A2F296E-1E58-5745-85EA-3A071EEEEE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842543-1BE5-8341-9971-FD0263C83F70}"/>
              </a:ext>
            </a:extLst>
          </p:cNvPr>
          <p:cNvSpPr>
            <a:spLocks noGrp="1"/>
          </p:cNvSpPr>
          <p:nvPr>
            <p:ph type="sldNum" sz="quarter" idx="12"/>
          </p:nvPr>
        </p:nvSpPr>
        <p:spPr/>
        <p:txBody>
          <a:bodyPr/>
          <a:lstStyle/>
          <a:p>
            <a:fld id="{AE79CE52-92FE-DA4A-8979-3F727C36C900}" type="slidenum">
              <a:rPr lang="en-US" smtClean="0"/>
              <a:t>‹#›</a:t>
            </a:fld>
            <a:endParaRPr lang="en-US"/>
          </a:p>
        </p:txBody>
      </p:sp>
    </p:spTree>
    <p:extLst>
      <p:ext uri="{BB962C8B-B14F-4D97-AF65-F5344CB8AC3E}">
        <p14:creationId xmlns:p14="http://schemas.microsoft.com/office/powerpoint/2010/main" val="2416060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6D2AA-01E3-CB41-AB5E-B3208CB341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04B93C-8A41-2745-9F6E-503552B2D2B7}"/>
              </a:ext>
            </a:extLst>
          </p:cNvPr>
          <p:cNvSpPr>
            <a:spLocks noGrp="1"/>
          </p:cNvSpPr>
          <p:nvPr>
            <p:ph type="dt" sz="half" idx="10"/>
          </p:nvPr>
        </p:nvSpPr>
        <p:spPr/>
        <p:txBody>
          <a:bodyPr/>
          <a:lstStyle/>
          <a:p>
            <a:fld id="{BCD77189-38F1-1B47-A134-7F70D5119BAA}" type="datetimeFigureOut">
              <a:rPr lang="en-US" smtClean="0"/>
              <a:t>7/24/21</a:t>
            </a:fld>
            <a:endParaRPr lang="en-US"/>
          </a:p>
        </p:txBody>
      </p:sp>
      <p:sp>
        <p:nvSpPr>
          <p:cNvPr id="4" name="Footer Placeholder 3">
            <a:extLst>
              <a:ext uri="{FF2B5EF4-FFF2-40B4-BE49-F238E27FC236}">
                <a16:creationId xmlns:a16="http://schemas.microsoft.com/office/drawing/2014/main" id="{F99A4845-3CE8-2948-BD11-BEAF2B1C91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F8B031-B9F1-5543-B6DD-97CE94BF22D2}"/>
              </a:ext>
            </a:extLst>
          </p:cNvPr>
          <p:cNvSpPr>
            <a:spLocks noGrp="1"/>
          </p:cNvSpPr>
          <p:nvPr>
            <p:ph type="sldNum" sz="quarter" idx="12"/>
          </p:nvPr>
        </p:nvSpPr>
        <p:spPr/>
        <p:txBody>
          <a:bodyPr/>
          <a:lstStyle/>
          <a:p>
            <a:fld id="{AE79CE52-92FE-DA4A-8979-3F727C36C900}" type="slidenum">
              <a:rPr lang="en-US" smtClean="0"/>
              <a:t>‹#›</a:t>
            </a:fld>
            <a:endParaRPr lang="en-US"/>
          </a:p>
        </p:txBody>
      </p:sp>
    </p:spTree>
    <p:extLst>
      <p:ext uri="{BB962C8B-B14F-4D97-AF65-F5344CB8AC3E}">
        <p14:creationId xmlns:p14="http://schemas.microsoft.com/office/powerpoint/2010/main" val="1085370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C52403-FBDA-024D-B553-50B10E3BF1C3}"/>
              </a:ext>
            </a:extLst>
          </p:cNvPr>
          <p:cNvSpPr>
            <a:spLocks noGrp="1"/>
          </p:cNvSpPr>
          <p:nvPr>
            <p:ph type="dt" sz="half" idx="10"/>
          </p:nvPr>
        </p:nvSpPr>
        <p:spPr/>
        <p:txBody>
          <a:bodyPr/>
          <a:lstStyle/>
          <a:p>
            <a:fld id="{BCD77189-38F1-1B47-A134-7F70D5119BAA}" type="datetimeFigureOut">
              <a:rPr lang="en-US" smtClean="0"/>
              <a:t>7/24/21</a:t>
            </a:fld>
            <a:endParaRPr lang="en-US"/>
          </a:p>
        </p:txBody>
      </p:sp>
      <p:sp>
        <p:nvSpPr>
          <p:cNvPr id="3" name="Footer Placeholder 2">
            <a:extLst>
              <a:ext uri="{FF2B5EF4-FFF2-40B4-BE49-F238E27FC236}">
                <a16:creationId xmlns:a16="http://schemas.microsoft.com/office/drawing/2014/main" id="{FB66FE61-3583-EB46-B92E-228ACEA24C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A30FE9-4262-2740-ACFE-4E89BCDEEC37}"/>
              </a:ext>
            </a:extLst>
          </p:cNvPr>
          <p:cNvSpPr>
            <a:spLocks noGrp="1"/>
          </p:cNvSpPr>
          <p:nvPr>
            <p:ph type="sldNum" sz="quarter" idx="12"/>
          </p:nvPr>
        </p:nvSpPr>
        <p:spPr/>
        <p:txBody>
          <a:bodyPr/>
          <a:lstStyle/>
          <a:p>
            <a:fld id="{AE79CE52-92FE-DA4A-8979-3F727C36C900}" type="slidenum">
              <a:rPr lang="en-US" smtClean="0"/>
              <a:t>‹#›</a:t>
            </a:fld>
            <a:endParaRPr lang="en-US"/>
          </a:p>
        </p:txBody>
      </p:sp>
    </p:spTree>
    <p:extLst>
      <p:ext uri="{BB962C8B-B14F-4D97-AF65-F5344CB8AC3E}">
        <p14:creationId xmlns:p14="http://schemas.microsoft.com/office/powerpoint/2010/main" val="2877494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981A2-C7A2-6D45-BAD0-B10776D89E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3BA498-A439-A947-B1BB-2EC55E21BB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DBEC66-F796-FB41-94DA-FFEB087123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6A0CC3-F164-9348-978C-35698DFDA53A}"/>
              </a:ext>
            </a:extLst>
          </p:cNvPr>
          <p:cNvSpPr>
            <a:spLocks noGrp="1"/>
          </p:cNvSpPr>
          <p:nvPr>
            <p:ph type="dt" sz="half" idx="10"/>
          </p:nvPr>
        </p:nvSpPr>
        <p:spPr/>
        <p:txBody>
          <a:bodyPr/>
          <a:lstStyle/>
          <a:p>
            <a:fld id="{BCD77189-38F1-1B47-A134-7F70D5119BAA}" type="datetimeFigureOut">
              <a:rPr lang="en-US" smtClean="0"/>
              <a:t>7/24/21</a:t>
            </a:fld>
            <a:endParaRPr lang="en-US"/>
          </a:p>
        </p:txBody>
      </p:sp>
      <p:sp>
        <p:nvSpPr>
          <p:cNvPr id="6" name="Footer Placeholder 5">
            <a:extLst>
              <a:ext uri="{FF2B5EF4-FFF2-40B4-BE49-F238E27FC236}">
                <a16:creationId xmlns:a16="http://schemas.microsoft.com/office/drawing/2014/main" id="{5F423469-1A57-4F4C-BBCB-82F7E816EA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C5652F-9214-0D40-8B07-4C73C52882FB}"/>
              </a:ext>
            </a:extLst>
          </p:cNvPr>
          <p:cNvSpPr>
            <a:spLocks noGrp="1"/>
          </p:cNvSpPr>
          <p:nvPr>
            <p:ph type="sldNum" sz="quarter" idx="12"/>
          </p:nvPr>
        </p:nvSpPr>
        <p:spPr/>
        <p:txBody>
          <a:bodyPr/>
          <a:lstStyle/>
          <a:p>
            <a:fld id="{AE79CE52-92FE-DA4A-8979-3F727C36C900}" type="slidenum">
              <a:rPr lang="en-US" smtClean="0"/>
              <a:t>‹#›</a:t>
            </a:fld>
            <a:endParaRPr lang="en-US"/>
          </a:p>
        </p:txBody>
      </p:sp>
    </p:spTree>
    <p:extLst>
      <p:ext uri="{BB962C8B-B14F-4D97-AF65-F5344CB8AC3E}">
        <p14:creationId xmlns:p14="http://schemas.microsoft.com/office/powerpoint/2010/main" val="1163208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C56A5-7711-0E43-9ECC-9AF7442161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730961-E1B0-EC45-A492-A674FD12BE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8F28DA-7D45-3E41-9CD0-D5823BA098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B25D04-C8BC-2141-B283-8F984E238B04}"/>
              </a:ext>
            </a:extLst>
          </p:cNvPr>
          <p:cNvSpPr>
            <a:spLocks noGrp="1"/>
          </p:cNvSpPr>
          <p:nvPr>
            <p:ph type="dt" sz="half" idx="10"/>
          </p:nvPr>
        </p:nvSpPr>
        <p:spPr/>
        <p:txBody>
          <a:bodyPr/>
          <a:lstStyle/>
          <a:p>
            <a:fld id="{BCD77189-38F1-1B47-A134-7F70D5119BAA}" type="datetimeFigureOut">
              <a:rPr lang="en-US" smtClean="0"/>
              <a:t>7/24/21</a:t>
            </a:fld>
            <a:endParaRPr lang="en-US"/>
          </a:p>
        </p:txBody>
      </p:sp>
      <p:sp>
        <p:nvSpPr>
          <p:cNvPr id="6" name="Footer Placeholder 5">
            <a:extLst>
              <a:ext uri="{FF2B5EF4-FFF2-40B4-BE49-F238E27FC236}">
                <a16:creationId xmlns:a16="http://schemas.microsoft.com/office/drawing/2014/main" id="{DCE275F4-46BA-8443-B0D0-BC1CECE4DB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801EAE-4BB4-B946-924A-A580B3B0EA2E}"/>
              </a:ext>
            </a:extLst>
          </p:cNvPr>
          <p:cNvSpPr>
            <a:spLocks noGrp="1"/>
          </p:cNvSpPr>
          <p:nvPr>
            <p:ph type="sldNum" sz="quarter" idx="12"/>
          </p:nvPr>
        </p:nvSpPr>
        <p:spPr/>
        <p:txBody>
          <a:bodyPr/>
          <a:lstStyle/>
          <a:p>
            <a:fld id="{AE79CE52-92FE-DA4A-8979-3F727C36C900}" type="slidenum">
              <a:rPr lang="en-US" smtClean="0"/>
              <a:t>‹#›</a:t>
            </a:fld>
            <a:endParaRPr lang="en-US"/>
          </a:p>
        </p:txBody>
      </p:sp>
    </p:spTree>
    <p:extLst>
      <p:ext uri="{BB962C8B-B14F-4D97-AF65-F5344CB8AC3E}">
        <p14:creationId xmlns:p14="http://schemas.microsoft.com/office/powerpoint/2010/main" val="865247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B25067-5006-6741-9CB5-AEA2558D49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CD9187-0CD6-2849-9DEF-2C08A6F323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2F9D91-B63A-AC4E-A9F4-9713DC1134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D77189-38F1-1B47-A134-7F70D5119BAA}" type="datetimeFigureOut">
              <a:rPr lang="en-US" smtClean="0"/>
              <a:t>7/24/21</a:t>
            </a:fld>
            <a:endParaRPr lang="en-US"/>
          </a:p>
        </p:txBody>
      </p:sp>
      <p:sp>
        <p:nvSpPr>
          <p:cNvPr id="5" name="Footer Placeholder 4">
            <a:extLst>
              <a:ext uri="{FF2B5EF4-FFF2-40B4-BE49-F238E27FC236}">
                <a16:creationId xmlns:a16="http://schemas.microsoft.com/office/drawing/2014/main" id="{B6CF7C40-6713-314B-838F-8D2398CB02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1D0E44-DF76-B344-A223-EA58B16BF7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79CE52-92FE-DA4A-8979-3F727C36C900}" type="slidenum">
              <a:rPr lang="en-US" smtClean="0"/>
              <a:t>‹#›</a:t>
            </a:fld>
            <a:endParaRPr lang="en-US"/>
          </a:p>
        </p:txBody>
      </p:sp>
    </p:spTree>
    <p:extLst>
      <p:ext uri="{BB962C8B-B14F-4D97-AF65-F5344CB8AC3E}">
        <p14:creationId xmlns:p14="http://schemas.microsoft.com/office/powerpoint/2010/main" val="2006126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zdnet-com.cdn.ampproject.org/c/s/www.zdnet.com/google-amp/article/python-programming-language-creator-retires-saying-its-been-an-amazing-rid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790FE-75E9-0F4C-88C9-D4BD975FB0A5}"/>
              </a:ext>
            </a:extLst>
          </p:cNvPr>
          <p:cNvSpPr>
            <a:spLocks noGrp="1"/>
          </p:cNvSpPr>
          <p:nvPr>
            <p:ph type="ctrTitle"/>
          </p:nvPr>
        </p:nvSpPr>
        <p:spPr/>
        <p:txBody>
          <a:bodyPr>
            <a:normAutofit fontScale="90000"/>
          </a:bodyPr>
          <a:lstStyle/>
          <a:p>
            <a:r>
              <a:rPr lang="en-US" b="1" dirty="0"/>
              <a:t>Introduction to </a:t>
            </a:r>
            <a:br>
              <a:rPr lang="en-US" b="1" dirty="0"/>
            </a:br>
            <a:r>
              <a:rPr lang="en-US" b="1" dirty="0"/>
              <a:t>Test-Driven Development</a:t>
            </a:r>
            <a:br>
              <a:rPr lang="en-US" dirty="0"/>
            </a:br>
            <a:endParaRPr lang="en-US" dirty="0"/>
          </a:p>
        </p:txBody>
      </p:sp>
      <p:sp>
        <p:nvSpPr>
          <p:cNvPr id="3" name="Subtitle 2">
            <a:extLst>
              <a:ext uri="{FF2B5EF4-FFF2-40B4-BE49-F238E27FC236}">
                <a16:creationId xmlns:a16="http://schemas.microsoft.com/office/drawing/2014/main" id="{BBE56A48-63A2-7448-A4FA-79184D3BAC65}"/>
              </a:ext>
            </a:extLst>
          </p:cNvPr>
          <p:cNvSpPr>
            <a:spLocks noGrp="1"/>
          </p:cNvSpPr>
          <p:nvPr>
            <p:ph type="subTitle" idx="1"/>
          </p:nvPr>
        </p:nvSpPr>
        <p:spPr/>
        <p:txBody>
          <a:bodyPr/>
          <a:lstStyle/>
          <a:p>
            <a:r>
              <a:rPr lang="en-US" b="1" dirty="0"/>
              <a:t>Christopher Bartling</a:t>
            </a:r>
            <a:endParaRPr lang="en-US" dirty="0"/>
          </a:p>
          <a:p>
            <a:endParaRPr lang="en-US" dirty="0"/>
          </a:p>
        </p:txBody>
      </p:sp>
    </p:spTree>
    <p:extLst>
      <p:ext uri="{BB962C8B-B14F-4D97-AF65-F5344CB8AC3E}">
        <p14:creationId xmlns:p14="http://schemas.microsoft.com/office/powerpoint/2010/main" val="4294381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7B37C-020B-E749-B234-CB1BC31B0CD1}"/>
              </a:ext>
            </a:extLst>
          </p:cNvPr>
          <p:cNvSpPr>
            <a:spLocks noGrp="1"/>
          </p:cNvSpPr>
          <p:nvPr>
            <p:ph type="title"/>
          </p:nvPr>
        </p:nvSpPr>
        <p:spPr/>
        <p:txBody>
          <a:bodyPr/>
          <a:lstStyle/>
          <a:p>
            <a:r>
              <a:rPr lang="en-US" dirty="0"/>
              <a:t>Accidental vs. essential complexity</a:t>
            </a:r>
          </a:p>
        </p:txBody>
      </p:sp>
      <p:sp>
        <p:nvSpPr>
          <p:cNvPr id="3" name="Content Placeholder 2">
            <a:extLst>
              <a:ext uri="{FF2B5EF4-FFF2-40B4-BE49-F238E27FC236}">
                <a16:creationId xmlns:a16="http://schemas.microsoft.com/office/drawing/2014/main" id="{CB381E5E-0FAF-D144-B905-6A8F86A608AE}"/>
              </a:ext>
            </a:extLst>
          </p:cNvPr>
          <p:cNvSpPr>
            <a:spLocks noGrp="1"/>
          </p:cNvSpPr>
          <p:nvPr>
            <p:ph idx="1"/>
          </p:nvPr>
        </p:nvSpPr>
        <p:spPr/>
        <p:txBody>
          <a:bodyPr>
            <a:normAutofit/>
          </a:bodyPr>
          <a:lstStyle/>
          <a:p>
            <a:r>
              <a:rPr lang="en-US" dirty="0"/>
              <a:t>Software should behave predictably and accomplish its goals without too many surprises (that is, outages in production). </a:t>
            </a:r>
          </a:p>
          <a:p>
            <a:r>
              <a:rPr lang="en-US" dirty="0"/>
              <a:t>The number of surprises directly correlates with the amount of unnecessary complexity found in a project.</a:t>
            </a:r>
          </a:p>
          <a:p>
            <a:r>
              <a:rPr lang="en-US" i="1" dirty="0"/>
              <a:t>Accidental complexity relates to problems which engineers create and can fix, [whereas] essential complexity is caused by the problem to be solved, and nothing can remove it – Fred Brooks in his seminal “No Silver Bullet” essay</a:t>
            </a:r>
          </a:p>
          <a:p>
            <a:r>
              <a:rPr lang="en-US" dirty="0"/>
              <a:t>Push back when accidental complexity is introduced. </a:t>
            </a:r>
          </a:p>
        </p:txBody>
      </p:sp>
    </p:spTree>
    <p:extLst>
      <p:ext uri="{BB962C8B-B14F-4D97-AF65-F5344CB8AC3E}">
        <p14:creationId xmlns:p14="http://schemas.microsoft.com/office/powerpoint/2010/main" val="210959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8179F-6441-5945-BF98-562B2926F784}"/>
              </a:ext>
            </a:extLst>
          </p:cNvPr>
          <p:cNvSpPr>
            <a:spLocks noGrp="1"/>
          </p:cNvSpPr>
          <p:nvPr>
            <p:ph type="title"/>
          </p:nvPr>
        </p:nvSpPr>
        <p:spPr/>
        <p:txBody>
          <a:bodyPr/>
          <a:lstStyle/>
          <a:p>
            <a:r>
              <a:rPr lang="en-US" b="1" dirty="0"/>
              <a:t>Don’t Repeat Yourself (DRY)</a:t>
            </a:r>
          </a:p>
        </p:txBody>
      </p:sp>
      <p:sp>
        <p:nvSpPr>
          <p:cNvPr id="3" name="Content Placeholder 2">
            <a:extLst>
              <a:ext uri="{FF2B5EF4-FFF2-40B4-BE49-F238E27FC236}">
                <a16:creationId xmlns:a16="http://schemas.microsoft.com/office/drawing/2014/main" id="{AE48A8DD-DF6C-1246-97B7-04913A9B2E4F}"/>
              </a:ext>
            </a:extLst>
          </p:cNvPr>
          <p:cNvSpPr>
            <a:spLocks noGrp="1"/>
          </p:cNvSpPr>
          <p:nvPr>
            <p:ph idx="1"/>
          </p:nvPr>
        </p:nvSpPr>
        <p:spPr/>
        <p:txBody>
          <a:bodyPr>
            <a:normAutofit/>
          </a:bodyPr>
          <a:lstStyle/>
          <a:p>
            <a:r>
              <a:rPr lang="en-US" dirty="0"/>
              <a:t>Copy-pasta coding, doing the same or almost the same things.</a:t>
            </a:r>
          </a:p>
          <a:p>
            <a:r>
              <a:rPr lang="en-US" dirty="0"/>
              <a:t>DRY things up! Refactor to reusable behavior.</a:t>
            </a:r>
          </a:p>
          <a:p>
            <a:r>
              <a:rPr lang="en-US" dirty="0"/>
              <a:t>Less code is easier to maintain and debug.</a:t>
            </a:r>
          </a:p>
          <a:p>
            <a:r>
              <a:rPr lang="en-US" dirty="0"/>
              <a:t>Small functions are easy to test.</a:t>
            </a:r>
          </a:p>
          <a:p>
            <a:r>
              <a:rPr lang="en-US" dirty="0"/>
              <a:t>Some IDEs detect duplicate code and warn you about it, and some even help you extract methods or functions from the duplications.</a:t>
            </a:r>
          </a:p>
          <a:p>
            <a:endParaRPr lang="en-US" dirty="0"/>
          </a:p>
        </p:txBody>
      </p:sp>
    </p:spTree>
    <p:extLst>
      <p:ext uri="{BB962C8B-B14F-4D97-AF65-F5344CB8AC3E}">
        <p14:creationId xmlns:p14="http://schemas.microsoft.com/office/powerpoint/2010/main" val="3470758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B43B7-0D7C-2749-8138-678A249EC015}"/>
              </a:ext>
            </a:extLst>
          </p:cNvPr>
          <p:cNvSpPr>
            <a:spLocks noGrp="1"/>
          </p:cNvSpPr>
          <p:nvPr>
            <p:ph type="title"/>
          </p:nvPr>
        </p:nvSpPr>
        <p:spPr/>
        <p:txBody>
          <a:bodyPr/>
          <a:lstStyle/>
          <a:p>
            <a:r>
              <a:rPr lang="en-US" b="1" dirty="0"/>
              <a:t>YAGNI</a:t>
            </a:r>
          </a:p>
        </p:txBody>
      </p:sp>
      <p:sp>
        <p:nvSpPr>
          <p:cNvPr id="3" name="Content Placeholder 2">
            <a:extLst>
              <a:ext uri="{FF2B5EF4-FFF2-40B4-BE49-F238E27FC236}">
                <a16:creationId xmlns:a16="http://schemas.microsoft.com/office/drawing/2014/main" id="{61F5417B-BAE5-324F-925C-103B45A75EB9}"/>
              </a:ext>
            </a:extLst>
          </p:cNvPr>
          <p:cNvSpPr>
            <a:spLocks noGrp="1"/>
          </p:cNvSpPr>
          <p:nvPr>
            <p:ph idx="1"/>
          </p:nvPr>
        </p:nvSpPr>
        <p:spPr/>
        <p:txBody>
          <a:bodyPr/>
          <a:lstStyle/>
          <a:p>
            <a:r>
              <a:rPr lang="en-US" dirty="0"/>
              <a:t>You are going to need it!</a:t>
            </a:r>
          </a:p>
          <a:p>
            <a:r>
              <a:rPr lang="en-US" dirty="0"/>
              <a:t>It’s tempting to write some extra code because you think you will need it later on. </a:t>
            </a:r>
          </a:p>
          <a:p>
            <a:pPr lvl="1"/>
            <a:r>
              <a:rPr lang="en-US" dirty="0"/>
              <a:t>Nobody dares to remove it because who knows what will break if they do.</a:t>
            </a:r>
          </a:p>
          <a:p>
            <a:pPr lvl="1"/>
            <a:r>
              <a:rPr lang="en-US" dirty="0"/>
              <a:t>Unused code does not get updated. It can introduce bugs and security vulnerabilities that didn’t have to be there in the first place.</a:t>
            </a:r>
          </a:p>
          <a:p>
            <a:r>
              <a:rPr lang="en-US" dirty="0"/>
              <a:t>Don’t write code that you don’t need right now.</a:t>
            </a:r>
          </a:p>
          <a:p>
            <a:pPr lvl="1"/>
            <a:r>
              <a:rPr lang="en-US" dirty="0"/>
              <a:t>Unit testing ensures that you are solving the problem at hand.</a:t>
            </a:r>
          </a:p>
        </p:txBody>
      </p:sp>
    </p:spTree>
    <p:extLst>
      <p:ext uri="{BB962C8B-B14F-4D97-AF65-F5344CB8AC3E}">
        <p14:creationId xmlns:p14="http://schemas.microsoft.com/office/powerpoint/2010/main" val="613632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85F9F-4AE2-7E48-974F-8806684BD5CC}"/>
              </a:ext>
            </a:extLst>
          </p:cNvPr>
          <p:cNvSpPr>
            <a:spLocks noGrp="1"/>
          </p:cNvSpPr>
          <p:nvPr>
            <p:ph type="title"/>
          </p:nvPr>
        </p:nvSpPr>
        <p:spPr/>
        <p:txBody>
          <a:bodyPr/>
          <a:lstStyle/>
          <a:p>
            <a:r>
              <a:rPr lang="en-US" b="1" dirty="0"/>
              <a:t>Premature optimization</a:t>
            </a:r>
          </a:p>
        </p:txBody>
      </p:sp>
      <p:sp>
        <p:nvSpPr>
          <p:cNvPr id="3" name="Content Placeholder 2">
            <a:extLst>
              <a:ext uri="{FF2B5EF4-FFF2-40B4-BE49-F238E27FC236}">
                <a16:creationId xmlns:a16="http://schemas.microsoft.com/office/drawing/2014/main" id="{076E829A-FF86-0449-8764-7413A5A29074}"/>
              </a:ext>
            </a:extLst>
          </p:cNvPr>
          <p:cNvSpPr>
            <a:spLocks noGrp="1"/>
          </p:cNvSpPr>
          <p:nvPr>
            <p:ph idx="1"/>
          </p:nvPr>
        </p:nvSpPr>
        <p:spPr/>
        <p:txBody>
          <a:bodyPr>
            <a:normAutofit/>
          </a:bodyPr>
          <a:lstStyle/>
          <a:p>
            <a:r>
              <a:rPr lang="en-US" dirty="0"/>
              <a:t>It is tempting to optimize your code prematurely. </a:t>
            </a:r>
          </a:p>
          <a:p>
            <a:pPr lvl="1"/>
            <a:r>
              <a:rPr lang="en-US" dirty="0"/>
              <a:t>Your code will be less clear to others.</a:t>
            </a:r>
          </a:p>
          <a:p>
            <a:pPr lvl="1"/>
            <a:r>
              <a:rPr lang="en-US" dirty="0"/>
              <a:t>You will spend time on a problem that likely doesn’t exist.</a:t>
            </a:r>
          </a:p>
          <a:p>
            <a:r>
              <a:rPr lang="en-US" dirty="0"/>
              <a:t>Premature optimization adds complexity and in many cases is unjustified.</a:t>
            </a:r>
          </a:p>
          <a:p>
            <a:r>
              <a:rPr lang="en-US" dirty="0"/>
              <a:t>Make complexity earn its way into the source code.</a:t>
            </a:r>
          </a:p>
          <a:p>
            <a:r>
              <a:rPr lang="en-US" dirty="0"/>
              <a:t>You cannot quantify how your code will perform until you run it. </a:t>
            </a:r>
          </a:p>
          <a:p>
            <a:pPr lvl="1"/>
            <a:r>
              <a:rPr lang="en-US" dirty="0"/>
              <a:t>Do not spend time optimizing it until there is an actual problem.</a:t>
            </a:r>
          </a:p>
          <a:p>
            <a:r>
              <a:rPr lang="en-US" dirty="0"/>
              <a:t>Keep it stupid simple (the new KISS)		</a:t>
            </a:r>
          </a:p>
          <a:p>
            <a:endParaRPr lang="en-US" dirty="0"/>
          </a:p>
        </p:txBody>
      </p:sp>
    </p:spTree>
    <p:extLst>
      <p:ext uri="{BB962C8B-B14F-4D97-AF65-F5344CB8AC3E}">
        <p14:creationId xmlns:p14="http://schemas.microsoft.com/office/powerpoint/2010/main" val="485614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8AF1-3C5A-5B40-A022-7A684DB3C5B7}"/>
              </a:ext>
            </a:extLst>
          </p:cNvPr>
          <p:cNvSpPr>
            <a:spLocks noGrp="1"/>
          </p:cNvSpPr>
          <p:nvPr>
            <p:ph type="title"/>
          </p:nvPr>
        </p:nvSpPr>
        <p:spPr/>
        <p:txBody>
          <a:bodyPr/>
          <a:lstStyle/>
          <a:p>
            <a:r>
              <a:rPr lang="en-US" b="1" dirty="0"/>
              <a:t>Managing fear during programming</a:t>
            </a:r>
          </a:p>
        </p:txBody>
      </p:sp>
      <p:sp>
        <p:nvSpPr>
          <p:cNvPr id="3" name="Content Placeholder 2">
            <a:extLst>
              <a:ext uri="{FF2B5EF4-FFF2-40B4-BE49-F238E27FC236}">
                <a16:creationId xmlns:a16="http://schemas.microsoft.com/office/drawing/2014/main" id="{62151239-2C8C-5C47-B029-8E279A296E76}"/>
              </a:ext>
            </a:extLst>
          </p:cNvPr>
          <p:cNvSpPr>
            <a:spLocks noGrp="1"/>
          </p:cNvSpPr>
          <p:nvPr>
            <p:ph idx="1"/>
          </p:nvPr>
        </p:nvSpPr>
        <p:spPr/>
        <p:txBody>
          <a:bodyPr/>
          <a:lstStyle/>
          <a:p>
            <a:r>
              <a:rPr lang="en-US" dirty="0"/>
              <a:t>Fear makes you…</a:t>
            </a:r>
          </a:p>
          <a:p>
            <a:pPr lvl="1"/>
            <a:r>
              <a:rPr lang="en-US" dirty="0"/>
              <a:t>Tentative</a:t>
            </a:r>
          </a:p>
          <a:p>
            <a:pPr lvl="1"/>
            <a:r>
              <a:rPr lang="en-US" dirty="0"/>
              <a:t>Communicate less</a:t>
            </a:r>
          </a:p>
          <a:p>
            <a:pPr lvl="1"/>
            <a:r>
              <a:rPr lang="en-US" dirty="0"/>
              <a:t>Avoid feedback</a:t>
            </a:r>
          </a:p>
          <a:p>
            <a:r>
              <a:rPr lang="en-US" dirty="0"/>
              <a:t>Test-driven development provides us with courage to</a:t>
            </a:r>
          </a:p>
          <a:p>
            <a:pPr lvl="1"/>
            <a:r>
              <a:rPr lang="en-US" dirty="0"/>
              <a:t>Begin learning as quickly as possible</a:t>
            </a:r>
          </a:p>
          <a:p>
            <a:pPr lvl="1"/>
            <a:r>
              <a:rPr lang="en-US" dirty="0"/>
              <a:t>Communicate clearly</a:t>
            </a:r>
          </a:p>
          <a:p>
            <a:pPr lvl="1"/>
            <a:r>
              <a:rPr lang="en-US" dirty="0"/>
              <a:t>Search out helpful, concrete feedback</a:t>
            </a:r>
          </a:p>
        </p:txBody>
      </p:sp>
    </p:spTree>
    <p:extLst>
      <p:ext uri="{BB962C8B-B14F-4D97-AF65-F5344CB8AC3E}">
        <p14:creationId xmlns:p14="http://schemas.microsoft.com/office/powerpoint/2010/main" val="347741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8AF1-3C5A-5B40-A022-7A684DB3C5B7}"/>
              </a:ext>
            </a:extLst>
          </p:cNvPr>
          <p:cNvSpPr>
            <a:spLocks noGrp="1"/>
          </p:cNvSpPr>
          <p:nvPr>
            <p:ph type="title"/>
          </p:nvPr>
        </p:nvSpPr>
        <p:spPr/>
        <p:txBody>
          <a:bodyPr/>
          <a:lstStyle/>
          <a:p>
            <a:r>
              <a:rPr lang="en-US" b="1" dirty="0"/>
              <a:t>Unit tests as a feedback loop</a:t>
            </a:r>
          </a:p>
        </p:txBody>
      </p:sp>
      <p:sp>
        <p:nvSpPr>
          <p:cNvPr id="3" name="Content Placeholder 2">
            <a:extLst>
              <a:ext uri="{FF2B5EF4-FFF2-40B4-BE49-F238E27FC236}">
                <a16:creationId xmlns:a16="http://schemas.microsoft.com/office/drawing/2014/main" id="{62151239-2C8C-5C47-B029-8E279A296E76}"/>
              </a:ext>
            </a:extLst>
          </p:cNvPr>
          <p:cNvSpPr>
            <a:spLocks noGrp="1"/>
          </p:cNvSpPr>
          <p:nvPr>
            <p:ph idx="1"/>
          </p:nvPr>
        </p:nvSpPr>
        <p:spPr/>
        <p:txBody>
          <a:bodyPr/>
          <a:lstStyle/>
          <a:p>
            <a:r>
              <a:rPr lang="en-US" dirty="0"/>
              <a:t>We apply feedback loops to every level of our development. </a:t>
            </a:r>
          </a:p>
          <a:p>
            <a:r>
              <a:rPr lang="en-US" dirty="0"/>
              <a:t>- Unit testing is a feedback loop that occurs within seconds. </a:t>
            </a:r>
          </a:p>
          <a:p>
            <a:r>
              <a:rPr lang="en-US" dirty="0"/>
              <a:t>- Quick execution of a unit test provides us with information.</a:t>
            </a:r>
          </a:p>
          <a:p>
            <a:r>
              <a:rPr lang="en-US" dirty="0"/>
              <a:t>- Constant testing will catch regression errors.</a:t>
            </a:r>
          </a:p>
          <a:p>
            <a:r>
              <a:rPr lang="en-US" dirty="0"/>
              <a:t>- Test-driven development gives us feedback on...</a:t>
            </a:r>
          </a:p>
          <a:p>
            <a:r>
              <a:rPr lang="en-US" dirty="0"/>
              <a:t>- Quality of the implementation (does it work)</a:t>
            </a:r>
          </a:p>
          <a:p>
            <a:r>
              <a:rPr lang="en-US" dirty="0"/>
              <a:t>- Quality of the code design (is it well structured)</a:t>
            </a:r>
          </a:p>
          <a:p>
            <a:endParaRPr lang="en-US" dirty="0"/>
          </a:p>
        </p:txBody>
      </p:sp>
    </p:spTree>
    <p:extLst>
      <p:ext uri="{BB962C8B-B14F-4D97-AF65-F5344CB8AC3E}">
        <p14:creationId xmlns:p14="http://schemas.microsoft.com/office/powerpoint/2010/main" val="387847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8AF1-3C5A-5B40-A022-7A684DB3C5B7}"/>
              </a:ext>
            </a:extLst>
          </p:cNvPr>
          <p:cNvSpPr>
            <a:spLocks noGrp="1"/>
          </p:cNvSpPr>
          <p:nvPr>
            <p:ph type="title"/>
          </p:nvPr>
        </p:nvSpPr>
        <p:spPr/>
        <p:txBody>
          <a:bodyPr/>
          <a:lstStyle/>
          <a:p>
            <a:r>
              <a:rPr lang="en-US" b="1" dirty="0"/>
              <a:t>Test-driven development mantra</a:t>
            </a:r>
            <a:endParaRPr lang="en-US" dirty="0"/>
          </a:p>
        </p:txBody>
      </p:sp>
      <p:sp>
        <p:nvSpPr>
          <p:cNvPr id="3" name="Content Placeholder 2">
            <a:extLst>
              <a:ext uri="{FF2B5EF4-FFF2-40B4-BE49-F238E27FC236}">
                <a16:creationId xmlns:a16="http://schemas.microsoft.com/office/drawing/2014/main" id="{62151239-2C8C-5C47-B029-8E279A296E76}"/>
              </a:ext>
            </a:extLst>
          </p:cNvPr>
          <p:cNvSpPr>
            <a:spLocks noGrp="1"/>
          </p:cNvSpPr>
          <p:nvPr>
            <p:ph idx="1"/>
          </p:nvPr>
        </p:nvSpPr>
        <p:spPr/>
        <p:txBody>
          <a:bodyPr/>
          <a:lstStyle/>
          <a:p>
            <a:r>
              <a:rPr lang="en-US" dirty="0"/>
              <a:t>Red: Write a test that doesn't work or perhaps doesn't even compile.</a:t>
            </a:r>
          </a:p>
          <a:p>
            <a:r>
              <a:rPr lang="en-US" dirty="0"/>
              <a:t>Green: Make the test pass!</a:t>
            </a:r>
          </a:p>
          <a:p>
            <a:pPr lvl="1"/>
            <a:r>
              <a:rPr lang="en-US" dirty="0"/>
              <a:t>Don't worry about code duplication or other code smells at this point.</a:t>
            </a:r>
          </a:p>
          <a:p>
            <a:r>
              <a:rPr lang="en-US" dirty="0"/>
              <a:t>Refactor: Eliminate code smells and make source code more communicative. </a:t>
            </a:r>
          </a:p>
          <a:p>
            <a:pPr lvl="1"/>
            <a:r>
              <a:rPr lang="en-US" dirty="0"/>
              <a:t>All tests in the test suite must continue to pass successfully.</a:t>
            </a:r>
          </a:p>
          <a:p>
            <a:endParaRPr lang="en-US" dirty="0"/>
          </a:p>
        </p:txBody>
      </p:sp>
    </p:spTree>
    <p:extLst>
      <p:ext uri="{BB962C8B-B14F-4D97-AF65-F5344CB8AC3E}">
        <p14:creationId xmlns:p14="http://schemas.microsoft.com/office/powerpoint/2010/main" val="375913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FD48E-B811-E74E-91DD-BD6CF4E0020B}"/>
              </a:ext>
            </a:extLst>
          </p:cNvPr>
          <p:cNvSpPr>
            <a:spLocks noGrp="1"/>
          </p:cNvSpPr>
          <p:nvPr>
            <p:ph type="title"/>
          </p:nvPr>
        </p:nvSpPr>
        <p:spPr/>
        <p:txBody>
          <a:bodyPr/>
          <a:lstStyle/>
          <a:p>
            <a:r>
              <a:rPr lang="en-US" b="1" dirty="0"/>
              <a:t>Well-designed code</a:t>
            </a:r>
          </a:p>
        </p:txBody>
      </p:sp>
      <p:sp>
        <p:nvSpPr>
          <p:cNvPr id="3" name="Content Placeholder 2">
            <a:extLst>
              <a:ext uri="{FF2B5EF4-FFF2-40B4-BE49-F238E27FC236}">
                <a16:creationId xmlns:a16="http://schemas.microsoft.com/office/drawing/2014/main" id="{4AA53651-88F9-1A4F-BA24-A1E8413869B4}"/>
              </a:ext>
            </a:extLst>
          </p:cNvPr>
          <p:cNvSpPr>
            <a:spLocks noGrp="1"/>
          </p:cNvSpPr>
          <p:nvPr>
            <p:ph idx="1"/>
          </p:nvPr>
        </p:nvSpPr>
        <p:spPr/>
        <p:txBody>
          <a:bodyPr/>
          <a:lstStyle/>
          <a:p>
            <a:r>
              <a:rPr lang="en-US" dirty="0"/>
              <a:t>Loosely coupled</a:t>
            </a:r>
          </a:p>
          <a:p>
            <a:pPr lvl="1"/>
            <a:r>
              <a:rPr lang="en-US" dirty="0"/>
              <a:t>Definition</a:t>
            </a:r>
          </a:p>
          <a:p>
            <a:r>
              <a:rPr lang="en-US" dirty="0"/>
              <a:t>Highly cohesive</a:t>
            </a:r>
          </a:p>
          <a:p>
            <a:pPr lvl="1"/>
            <a:r>
              <a:rPr lang="en-US" dirty="0"/>
              <a:t>Definition</a:t>
            </a:r>
          </a:p>
        </p:txBody>
      </p:sp>
    </p:spTree>
    <p:extLst>
      <p:ext uri="{BB962C8B-B14F-4D97-AF65-F5344CB8AC3E}">
        <p14:creationId xmlns:p14="http://schemas.microsoft.com/office/powerpoint/2010/main" val="2909616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8AF1-3C5A-5B40-A022-7A684DB3C5B7}"/>
              </a:ext>
            </a:extLst>
          </p:cNvPr>
          <p:cNvSpPr>
            <a:spLocks noGrp="1"/>
          </p:cNvSpPr>
          <p:nvPr>
            <p:ph type="title"/>
          </p:nvPr>
        </p:nvSpPr>
        <p:spPr/>
        <p:txBody>
          <a:bodyPr/>
          <a:lstStyle/>
          <a:p>
            <a:r>
              <a:rPr lang="en-US" b="1" dirty="0"/>
              <a:t>Code smells</a:t>
            </a:r>
            <a:endParaRPr lang="en-US" dirty="0"/>
          </a:p>
        </p:txBody>
      </p:sp>
      <p:sp>
        <p:nvSpPr>
          <p:cNvPr id="3" name="Content Placeholder 2">
            <a:extLst>
              <a:ext uri="{FF2B5EF4-FFF2-40B4-BE49-F238E27FC236}">
                <a16:creationId xmlns:a16="http://schemas.microsoft.com/office/drawing/2014/main" id="{62151239-2C8C-5C47-B029-8E279A296E76}"/>
              </a:ext>
            </a:extLst>
          </p:cNvPr>
          <p:cNvSpPr>
            <a:spLocks noGrp="1"/>
          </p:cNvSpPr>
          <p:nvPr>
            <p:ph idx="1"/>
          </p:nvPr>
        </p:nvSpPr>
        <p:spPr/>
        <p:txBody>
          <a:bodyPr/>
          <a:lstStyle/>
          <a:p>
            <a:r>
              <a:rPr lang="en-US" dirty="0"/>
              <a:t>Any characteristic in the source code that possibly indicates a deeper problem</a:t>
            </a:r>
          </a:p>
          <a:p>
            <a:r>
              <a:rPr lang="en-US" dirty="0"/>
              <a:t>Structures in the code that indicate violation of fundamental design principles and negatively impact design quality</a:t>
            </a:r>
          </a:p>
          <a:p>
            <a:r>
              <a:rPr lang="en-US" i="1" dirty="0"/>
              <a:t>Anti-patterns</a:t>
            </a:r>
          </a:p>
          <a:p>
            <a:endParaRPr lang="en-US" dirty="0"/>
          </a:p>
        </p:txBody>
      </p:sp>
    </p:spTree>
    <p:extLst>
      <p:ext uri="{BB962C8B-B14F-4D97-AF65-F5344CB8AC3E}">
        <p14:creationId xmlns:p14="http://schemas.microsoft.com/office/powerpoint/2010/main" val="1364267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8AF1-3C5A-5B40-A022-7A684DB3C5B7}"/>
              </a:ext>
            </a:extLst>
          </p:cNvPr>
          <p:cNvSpPr>
            <a:spLocks noGrp="1"/>
          </p:cNvSpPr>
          <p:nvPr>
            <p:ph type="title"/>
          </p:nvPr>
        </p:nvSpPr>
        <p:spPr/>
        <p:txBody>
          <a:bodyPr/>
          <a:lstStyle/>
          <a:p>
            <a:r>
              <a:rPr lang="en-US" b="1" dirty="0"/>
              <a:t>Code smell examples: Application level</a:t>
            </a:r>
            <a:endParaRPr lang="en-US" dirty="0"/>
          </a:p>
        </p:txBody>
      </p:sp>
      <p:sp>
        <p:nvSpPr>
          <p:cNvPr id="3" name="Content Placeholder 2">
            <a:extLst>
              <a:ext uri="{FF2B5EF4-FFF2-40B4-BE49-F238E27FC236}">
                <a16:creationId xmlns:a16="http://schemas.microsoft.com/office/drawing/2014/main" id="{62151239-2C8C-5C47-B029-8E279A296E76}"/>
              </a:ext>
            </a:extLst>
          </p:cNvPr>
          <p:cNvSpPr>
            <a:spLocks noGrp="1"/>
          </p:cNvSpPr>
          <p:nvPr>
            <p:ph idx="1"/>
          </p:nvPr>
        </p:nvSpPr>
        <p:spPr/>
        <p:txBody>
          <a:bodyPr>
            <a:normAutofit/>
          </a:bodyPr>
          <a:lstStyle/>
          <a:p>
            <a:r>
              <a:rPr lang="en-US" dirty="0"/>
              <a:t>Mysterious Name: Naming of functions, modules, variables or classes that does not communicate their intent</a:t>
            </a:r>
          </a:p>
          <a:p>
            <a:r>
              <a:rPr lang="en-US" dirty="0"/>
              <a:t>Duplicated code: identical or very similar code that exists in more than one location (</a:t>
            </a:r>
            <a:r>
              <a:rPr lang="en-US" i="1" dirty="0"/>
              <a:t>aka</a:t>
            </a:r>
            <a:r>
              <a:rPr lang="en-US" dirty="0"/>
              <a:t> copy pasta)</a:t>
            </a:r>
          </a:p>
          <a:p>
            <a:r>
              <a:rPr lang="en-US" dirty="0"/>
              <a:t>Contrived complexity: forced usage of overcomplicated design patterns where simpler design patterns would suffice</a:t>
            </a:r>
          </a:p>
          <a:p>
            <a:r>
              <a:rPr lang="en-US" dirty="0"/>
              <a:t>Uncontrolled side effects: side effects of coding that commonly cause runtime exceptions, with unit tests unable to capture the exact cause of the problem</a:t>
            </a:r>
          </a:p>
          <a:p>
            <a:endParaRPr lang="en-US" dirty="0"/>
          </a:p>
        </p:txBody>
      </p:sp>
    </p:spTree>
    <p:extLst>
      <p:ext uri="{BB962C8B-B14F-4D97-AF65-F5344CB8AC3E}">
        <p14:creationId xmlns:p14="http://schemas.microsoft.com/office/powerpoint/2010/main" val="533320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D20AF-C8D6-8F4A-8259-3387A92CD5AF}"/>
              </a:ext>
            </a:extLst>
          </p:cNvPr>
          <p:cNvSpPr>
            <a:spLocks noGrp="1"/>
          </p:cNvSpPr>
          <p:nvPr>
            <p:ph type="title"/>
          </p:nvPr>
        </p:nvSpPr>
        <p:spPr/>
        <p:txBody>
          <a:bodyPr>
            <a:normAutofit/>
          </a:bodyPr>
          <a:lstStyle/>
          <a:p>
            <a:r>
              <a:rPr lang="en-US" dirty="0"/>
              <a:t>Programming is the art of telling </a:t>
            </a:r>
            <a:r>
              <a:rPr lang="en-US" i="1" dirty="0"/>
              <a:t>another human </a:t>
            </a:r>
            <a:r>
              <a:rPr lang="en-US" dirty="0"/>
              <a:t>what one wants the computer to do.</a:t>
            </a:r>
          </a:p>
        </p:txBody>
      </p:sp>
      <p:sp>
        <p:nvSpPr>
          <p:cNvPr id="3" name="Text Placeholder 2">
            <a:extLst>
              <a:ext uri="{FF2B5EF4-FFF2-40B4-BE49-F238E27FC236}">
                <a16:creationId xmlns:a16="http://schemas.microsoft.com/office/drawing/2014/main" id="{498F9B64-D584-0342-A129-54D3DEE160C1}"/>
              </a:ext>
            </a:extLst>
          </p:cNvPr>
          <p:cNvSpPr>
            <a:spLocks noGrp="1"/>
          </p:cNvSpPr>
          <p:nvPr>
            <p:ph type="body" idx="1"/>
          </p:nvPr>
        </p:nvSpPr>
        <p:spPr/>
        <p:txBody>
          <a:bodyPr/>
          <a:lstStyle/>
          <a:p>
            <a:r>
              <a:rPr lang="en-US" dirty="0"/>
              <a:t>Donald Knuth, Stanford University Professor Emeritus </a:t>
            </a:r>
          </a:p>
        </p:txBody>
      </p:sp>
    </p:spTree>
    <p:extLst>
      <p:ext uri="{BB962C8B-B14F-4D97-AF65-F5344CB8AC3E}">
        <p14:creationId xmlns:p14="http://schemas.microsoft.com/office/powerpoint/2010/main" val="1512781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2F4E4-65F2-9646-807D-615D3E02E381}"/>
              </a:ext>
            </a:extLst>
          </p:cNvPr>
          <p:cNvSpPr>
            <a:spLocks noGrp="1"/>
          </p:cNvSpPr>
          <p:nvPr>
            <p:ph type="title"/>
          </p:nvPr>
        </p:nvSpPr>
        <p:spPr/>
        <p:txBody>
          <a:bodyPr/>
          <a:lstStyle/>
          <a:p>
            <a:r>
              <a:rPr lang="en-US" dirty="0"/>
              <a:t>Minimal APIs</a:t>
            </a:r>
          </a:p>
        </p:txBody>
      </p:sp>
      <p:sp>
        <p:nvSpPr>
          <p:cNvPr id="3" name="Content Placeholder 2">
            <a:extLst>
              <a:ext uri="{FF2B5EF4-FFF2-40B4-BE49-F238E27FC236}">
                <a16:creationId xmlns:a16="http://schemas.microsoft.com/office/drawing/2014/main" id="{301B8801-4054-EA4D-B3F1-2E9391D62DD3}"/>
              </a:ext>
            </a:extLst>
          </p:cNvPr>
          <p:cNvSpPr>
            <a:spLocks noGrp="1"/>
          </p:cNvSpPr>
          <p:nvPr>
            <p:ph idx="1"/>
          </p:nvPr>
        </p:nvSpPr>
        <p:spPr/>
        <p:txBody>
          <a:bodyPr/>
          <a:lstStyle/>
          <a:p>
            <a:r>
              <a:rPr lang="en-US" dirty="0"/>
              <a:t>Writing clear, minimal APIs is key to managing simplicity in software systems. </a:t>
            </a:r>
          </a:p>
          <a:p>
            <a:r>
              <a:rPr lang="en-US" dirty="0"/>
              <a:t>Smaller APIs with fewer methods and arguments are easier to understand and test.</a:t>
            </a:r>
          </a:p>
          <a:p>
            <a:pPr lvl="1"/>
            <a:r>
              <a:rPr lang="en-US" dirty="0"/>
              <a:t>Allow us to put more effort into comprehending the actual problem we set out to solve.</a:t>
            </a:r>
          </a:p>
          <a:p>
            <a:r>
              <a:rPr lang="en-US" dirty="0"/>
              <a:t>Less is more.</a:t>
            </a:r>
          </a:p>
          <a:p>
            <a:endParaRPr lang="en-US" dirty="0"/>
          </a:p>
        </p:txBody>
      </p:sp>
    </p:spTree>
    <p:extLst>
      <p:ext uri="{BB962C8B-B14F-4D97-AF65-F5344CB8AC3E}">
        <p14:creationId xmlns:p14="http://schemas.microsoft.com/office/powerpoint/2010/main" val="4236232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4B569-43D6-9B49-99FC-7E9C883B400D}"/>
              </a:ext>
            </a:extLst>
          </p:cNvPr>
          <p:cNvSpPr>
            <a:spLocks noGrp="1"/>
          </p:cNvSpPr>
          <p:nvPr>
            <p:ph type="title"/>
          </p:nvPr>
        </p:nvSpPr>
        <p:spPr/>
        <p:txBody>
          <a:bodyPr/>
          <a:lstStyle/>
          <a:p>
            <a:r>
              <a:rPr lang="en-US" dirty="0"/>
              <a:t>Modularity and decoupling</a:t>
            </a:r>
          </a:p>
        </p:txBody>
      </p:sp>
      <p:sp>
        <p:nvSpPr>
          <p:cNvPr id="3" name="Content Placeholder 2">
            <a:extLst>
              <a:ext uri="{FF2B5EF4-FFF2-40B4-BE49-F238E27FC236}">
                <a16:creationId xmlns:a16="http://schemas.microsoft.com/office/drawing/2014/main" id="{84345E35-78A2-834A-8238-8E82AC85C864}"/>
              </a:ext>
            </a:extLst>
          </p:cNvPr>
          <p:cNvSpPr>
            <a:spLocks noGrp="1"/>
          </p:cNvSpPr>
          <p:nvPr>
            <p:ph idx="1"/>
          </p:nvPr>
        </p:nvSpPr>
        <p:spPr/>
        <p:txBody>
          <a:bodyPr>
            <a:normAutofit/>
          </a:bodyPr>
          <a:lstStyle/>
          <a:p>
            <a:r>
              <a:rPr lang="en-US" dirty="0"/>
              <a:t>Breaking problems up into small, manageable components. </a:t>
            </a:r>
          </a:p>
          <a:p>
            <a:r>
              <a:rPr lang="en-US" dirty="0"/>
              <a:t>Loose coupling – the ability to update parts of a system in isolation – is an effective method for increasing developer agility and system stability. </a:t>
            </a:r>
          </a:p>
        </p:txBody>
      </p:sp>
    </p:spTree>
    <p:extLst>
      <p:ext uri="{BB962C8B-B14F-4D97-AF65-F5344CB8AC3E}">
        <p14:creationId xmlns:p14="http://schemas.microsoft.com/office/powerpoint/2010/main" val="1759203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0AC75-A734-7545-A109-5967E3B6F91B}"/>
              </a:ext>
            </a:extLst>
          </p:cNvPr>
          <p:cNvSpPr>
            <a:spLocks noGrp="1"/>
          </p:cNvSpPr>
          <p:nvPr>
            <p:ph type="title"/>
          </p:nvPr>
        </p:nvSpPr>
        <p:spPr/>
        <p:txBody>
          <a:bodyPr/>
          <a:lstStyle/>
          <a:p>
            <a:r>
              <a:rPr lang="en-US" b="1" dirty="0"/>
              <a:t>Refactoring</a:t>
            </a:r>
          </a:p>
        </p:txBody>
      </p:sp>
      <p:sp>
        <p:nvSpPr>
          <p:cNvPr id="3" name="Content Placeholder 2">
            <a:extLst>
              <a:ext uri="{FF2B5EF4-FFF2-40B4-BE49-F238E27FC236}">
                <a16:creationId xmlns:a16="http://schemas.microsoft.com/office/drawing/2014/main" id="{2B6CB17B-265B-6441-A2EA-415E9DE0C420}"/>
              </a:ext>
            </a:extLst>
          </p:cNvPr>
          <p:cNvSpPr>
            <a:spLocks noGrp="1"/>
          </p:cNvSpPr>
          <p:nvPr>
            <p:ph idx="1"/>
          </p:nvPr>
        </p:nvSpPr>
        <p:spPr/>
        <p:txBody>
          <a:bodyPr/>
          <a:lstStyle/>
          <a:p>
            <a:r>
              <a:rPr lang="en-US" dirty="0"/>
              <a:t>Restructuring your code </a:t>
            </a:r>
            <a:r>
              <a:rPr lang="en-US" i="1" dirty="0"/>
              <a:t>without</a:t>
            </a:r>
            <a:r>
              <a:rPr lang="en-US" dirty="0"/>
              <a:t> changing its behavior.</a:t>
            </a:r>
          </a:p>
          <a:p>
            <a:r>
              <a:rPr lang="en-US" dirty="0"/>
              <a:t>Software is rarely perfect on the first attempt. </a:t>
            </a:r>
          </a:p>
          <a:p>
            <a:pPr lvl="1"/>
            <a:r>
              <a:rPr lang="en-US" dirty="0"/>
              <a:t>It may work, but it will be messy, and there will be code smells.</a:t>
            </a:r>
          </a:p>
          <a:p>
            <a:r>
              <a:rPr lang="en-US" dirty="0"/>
              <a:t>Software is continuously evolving--work continuously to improve it. </a:t>
            </a:r>
          </a:p>
          <a:p>
            <a:pPr lvl="1"/>
            <a:r>
              <a:rPr lang="en-US" dirty="0"/>
              <a:t>Even if you start with a perfect code base, it can get messy very quickly.</a:t>
            </a:r>
          </a:p>
          <a:p>
            <a:r>
              <a:rPr lang="en-US" dirty="0"/>
              <a:t>Leave a piece of code better than you found it, every time.</a:t>
            </a:r>
          </a:p>
          <a:p>
            <a:r>
              <a:rPr lang="en-US" dirty="0"/>
              <a:t>Small improvements over time add up to a codebase that is easy to read and maintain.</a:t>
            </a:r>
          </a:p>
        </p:txBody>
      </p:sp>
    </p:spTree>
    <p:extLst>
      <p:ext uri="{BB962C8B-B14F-4D97-AF65-F5344CB8AC3E}">
        <p14:creationId xmlns:p14="http://schemas.microsoft.com/office/powerpoint/2010/main" val="22228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8AF1-3C5A-5B40-A022-7A684DB3C5B7}"/>
              </a:ext>
            </a:extLst>
          </p:cNvPr>
          <p:cNvSpPr>
            <a:spLocks noGrp="1"/>
          </p:cNvSpPr>
          <p:nvPr>
            <p:ph type="title"/>
          </p:nvPr>
        </p:nvSpPr>
        <p:spPr/>
        <p:txBody>
          <a:bodyPr/>
          <a:lstStyle/>
          <a:p>
            <a:r>
              <a:rPr lang="en-US" b="1" dirty="0"/>
              <a:t>Code smell examples: Class level</a:t>
            </a:r>
            <a:endParaRPr lang="en-US" dirty="0"/>
          </a:p>
        </p:txBody>
      </p:sp>
      <p:sp>
        <p:nvSpPr>
          <p:cNvPr id="3" name="Content Placeholder 2">
            <a:extLst>
              <a:ext uri="{FF2B5EF4-FFF2-40B4-BE49-F238E27FC236}">
                <a16:creationId xmlns:a16="http://schemas.microsoft.com/office/drawing/2014/main" id="{62151239-2C8C-5C47-B029-8E279A296E76}"/>
              </a:ext>
            </a:extLst>
          </p:cNvPr>
          <p:cNvSpPr>
            <a:spLocks noGrp="1"/>
          </p:cNvSpPr>
          <p:nvPr>
            <p:ph idx="1"/>
          </p:nvPr>
        </p:nvSpPr>
        <p:spPr/>
        <p:txBody>
          <a:bodyPr>
            <a:normAutofit fontScale="92500"/>
          </a:bodyPr>
          <a:lstStyle/>
          <a:p>
            <a:r>
              <a:rPr lang="en-US" dirty="0"/>
              <a:t>Large class: Class has grown too large and has too many responsibilities (</a:t>
            </a:r>
            <a:r>
              <a:rPr lang="en-US" i="1" dirty="0"/>
              <a:t>aka</a:t>
            </a:r>
            <a:r>
              <a:rPr lang="en-US" dirty="0"/>
              <a:t> God object)</a:t>
            </a:r>
          </a:p>
          <a:p>
            <a:r>
              <a:rPr lang="en-US" dirty="0"/>
              <a:t>God objects: a class that has lots of responsibilities and is low cohesive.</a:t>
            </a:r>
          </a:p>
          <a:p>
            <a:r>
              <a:rPr lang="en-US" dirty="0"/>
              <a:t>Feature envy: a class that uses methods of another class excessively and has no responsibility of its own</a:t>
            </a:r>
          </a:p>
          <a:p>
            <a:r>
              <a:rPr lang="en-US" dirty="0"/>
              <a:t>Inappropriate intimacy: a class that has dependencies on implementation details of another class</a:t>
            </a:r>
          </a:p>
          <a:p>
            <a:r>
              <a:rPr lang="en-US" dirty="0"/>
              <a:t>Refused bequest: a class that overrides a method of a base class in such a way that the contract of the base class is not honored by the derived class </a:t>
            </a:r>
          </a:p>
        </p:txBody>
      </p:sp>
    </p:spTree>
    <p:extLst>
      <p:ext uri="{BB962C8B-B14F-4D97-AF65-F5344CB8AC3E}">
        <p14:creationId xmlns:p14="http://schemas.microsoft.com/office/powerpoint/2010/main" val="2301747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8AF1-3C5A-5B40-A022-7A684DB3C5B7}"/>
              </a:ext>
            </a:extLst>
          </p:cNvPr>
          <p:cNvSpPr>
            <a:spLocks noGrp="1"/>
          </p:cNvSpPr>
          <p:nvPr>
            <p:ph type="title"/>
          </p:nvPr>
        </p:nvSpPr>
        <p:spPr/>
        <p:txBody>
          <a:bodyPr/>
          <a:lstStyle/>
          <a:p>
            <a:r>
              <a:rPr lang="en-US" b="1" dirty="0"/>
              <a:t>Code smell examples: Class level</a:t>
            </a:r>
            <a:endParaRPr lang="en-US" dirty="0"/>
          </a:p>
        </p:txBody>
      </p:sp>
      <p:sp>
        <p:nvSpPr>
          <p:cNvPr id="3" name="Content Placeholder 2">
            <a:extLst>
              <a:ext uri="{FF2B5EF4-FFF2-40B4-BE49-F238E27FC236}">
                <a16:creationId xmlns:a16="http://schemas.microsoft.com/office/drawing/2014/main" id="{62151239-2C8C-5C47-B029-8E279A296E76}"/>
              </a:ext>
            </a:extLst>
          </p:cNvPr>
          <p:cNvSpPr>
            <a:spLocks noGrp="1"/>
          </p:cNvSpPr>
          <p:nvPr>
            <p:ph idx="1"/>
          </p:nvPr>
        </p:nvSpPr>
        <p:spPr/>
        <p:txBody>
          <a:bodyPr/>
          <a:lstStyle/>
          <a:p>
            <a:r>
              <a:rPr lang="en-US" dirty="0"/>
              <a:t>Excessive use of literals: Literals should be coded as named constants, to improve readability and to avoid programming errors </a:t>
            </a:r>
          </a:p>
          <a:p>
            <a:r>
              <a:rPr lang="en-US" dirty="0"/>
              <a:t>Cyclomatic complexity: Too many branches or loops, indicating that a function needs to be broken up into smaller functions, or that it has potential for simplification/refactoring</a:t>
            </a:r>
          </a:p>
          <a:p>
            <a:r>
              <a:rPr lang="en-US" dirty="0" err="1"/>
              <a:t>Downcasting</a:t>
            </a:r>
            <a:r>
              <a:rPr lang="en-US" dirty="0"/>
              <a:t>: Typecasting to a specific derived type which breaks the abstraction model; the abstraction may have to be refactored or eliminated</a:t>
            </a:r>
          </a:p>
          <a:p>
            <a:pPr marL="0" indent="0">
              <a:buNone/>
            </a:pPr>
            <a:endParaRPr lang="en-US" dirty="0"/>
          </a:p>
        </p:txBody>
      </p:sp>
    </p:spTree>
    <p:extLst>
      <p:ext uri="{BB962C8B-B14F-4D97-AF65-F5344CB8AC3E}">
        <p14:creationId xmlns:p14="http://schemas.microsoft.com/office/powerpoint/2010/main" val="3280828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8AF1-3C5A-5B40-A022-7A684DB3C5B7}"/>
              </a:ext>
            </a:extLst>
          </p:cNvPr>
          <p:cNvSpPr>
            <a:spLocks noGrp="1"/>
          </p:cNvSpPr>
          <p:nvPr>
            <p:ph type="title"/>
          </p:nvPr>
        </p:nvSpPr>
        <p:spPr/>
        <p:txBody>
          <a:bodyPr/>
          <a:lstStyle/>
          <a:p>
            <a:r>
              <a:rPr lang="en-US" b="1" dirty="0"/>
              <a:t>Code smell examples: Class level</a:t>
            </a:r>
            <a:endParaRPr lang="en-US" dirty="0"/>
          </a:p>
        </p:txBody>
      </p:sp>
      <p:sp>
        <p:nvSpPr>
          <p:cNvPr id="3" name="Content Placeholder 2">
            <a:extLst>
              <a:ext uri="{FF2B5EF4-FFF2-40B4-BE49-F238E27FC236}">
                <a16:creationId xmlns:a16="http://schemas.microsoft.com/office/drawing/2014/main" id="{62151239-2C8C-5C47-B029-8E279A296E76}"/>
              </a:ext>
            </a:extLst>
          </p:cNvPr>
          <p:cNvSpPr>
            <a:spLocks noGrp="1"/>
          </p:cNvSpPr>
          <p:nvPr>
            <p:ph idx="1"/>
          </p:nvPr>
        </p:nvSpPr>
        <p:spPr/>
        <p:txBody>
          <a:bodyPr/>
          <a:lstStyle/>
          <a:p>
            <a:r>
              <a:rPr lang="en-US" dirty="0"/>
              <a:t>Orphan variable or constant class: a class that typically has a collection of constants which belong elsewhere where those constants should be owned by one of the other member classes</a:t>
            </a:r>
          </a:p>
          <a:p>
            <a:r>
              <a:rPr lang="en-US" dirty="0"/>
              <a:t>Data clump: Occurs when a group of variables are passed around together in various parts of the program. In general, this suggests that it would be more appropriate to formally group the different variables together into a single object, and pass around only the new object instead</a:t>
            </a:r>
          </a:p>
          <a:p>
            <a:pPr marL="0" indent="0">
              <a:buNone/>
            </a:pPr>
            <a:endParaRPr lang="en-US" dirty="0"/>
          </a:p>
        </p:txBody>
      </p:sp>
    </p:spTree>
    <p:extLst>
      <p:ext uri="{BB962C8B-B14F-4D97-AF65-F5344CB8AC3E}">
        <p14:creationId xmlns:p14="http://schemas.microsoft.com/office/powerpoint/2010/main" val="1583943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8AF1-3C5A-5B40-A022-7A684DB3C5B7}"/>
              </a:ext>
            </a:extLst>
          </p:cNvPr>
          <p:cNvSpPr>
            <a:spLocks noGrp="1"/>
          </p:cNvSpPr>
          <p:nvPr>
            <p:ph type="title"/>
          </p:nvPr>
        </p:nvSpPr>
        <p:spPr/>
        <p:txBody>
          <a:bodyPr/>
          <a:lstStyle/>
          <a:p>
            <a:r>
              <a:rPr lang="en-US" b="1" dirty="0"/>
              <a:t>Code smell examples: Method level</a:t>
            </a:r>
            <a:endParaRPr lang="en-US" dirty="0"/>
          </a:p>
        </p:txBody>
      </p:sp>
      <p:sp>
        <p:nvSpPr>
          <p:cNvPr id="3" name="Content Placeholder 2">
            <a:extLst>
              <a:ext uri="{FF2B5EF4-FFF2-40B4-BE49-F238E27FC236}">
                <a16:creationId xmlns:a16="http://schemas.microsoft.com/office/drawing/2014/main" id="{62151239-2C8C-5C47-B029-8E279A296E76}"/>
              </a:ext>
            </a:extLst>
          </p:cNvPr>
          <p:cNvSpPr>
            <a:spLocks noGrp="1"/>
          </p:cNvSpPr>
          <p:nvPr>
            <p:ph idx="1"/>
          </p:nvPr>
        </p:nvSpPr>
        <p:spPr/>
        <p:txBody>
          <a:bodyPr/>
          <a:lstStyle/>
          <a:p>
            <a:r>
              <a:rPr lang="en-US" dirty="0"/>
              <a:t>Too many parameters: a long list of parameters is hard to read, and makes calling and testing the function complicated. It may indicate that the purpose of the function is ill-conceived and that the code should be refactored so responsibility is assigned in a more clean-cut way</a:t>
            </a:r>
          </a:p>
          <a:p>
            <a:r>
              <a:rPr lang="en-US" dirty="0"/>
              <a:t>Long method: a method, function, or procedure that has grown too large</a:t>
            </a:r>
          </a:p>
          <a:p>
            <a:r>
              <a:rPr lang="en-US" dirty="0"/>
              <a:t>Excessively long identifiers: in particular, the use of naming conventions to provide disambiguation that should be implicit in the software architecture</a:t>
            </a:r>
          </a:p>
          <a:p>
            <a:endParaRPr lang="en-US" dirty="0"/>
          </a:p>
        </p:txBody>
      </p:sp>
    </p:spTree>
    <p:extLst>
      <p:ext uri="{BB962C8B-B14F-4D97-AF65-F5344CB8AC3E}">
        <p14:creationId xmlns:p14="http://schemas.microsoft.com/office/powerpoint/2010/main" val="518857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8AF1-3C5A-5B40-A022-7A684DB3C5B7}"/>
              </a:ext>
            </a:extLst>
          </p:cNvPr>
          <p:cNvSpPr>
            <a:spLocks noGrp="1"/>
          </p:cNvSpPr>
          <p:nvPr>
            <p:ph type="title"/>
          </p:nvPr>
        </p:nvSpPr>
        <p:spPr/>
        <p:txBody>
          <a:bodyPr/>
          <a:lstStyle/>
          <a:p>
            <a:r>
              <a:rPr lang="en-US" b="1" dirty="0"/>
              <a:t>Code smell examples: Method level</a:t>
            </a:r>
            <a:endParaRPr lang="en-US" dirty="0"/>
          </a:p>
        </p:txBody>
      </p:sp>
      <p:sp>
        <p:nvSpPr>
          <p:cNvPr id="3" name="Content Placeholder 2">
            <a:extLst>
              <a:ext uri="{FF2B5EF4-FFF2-40B4-BE49-F238E27FC236}">
                <a16:creationId xmlns:a16="http://schemas.microsoft.com/office/drawing/2014/main" id="{62151239-2C8C-5C47-B029-8E279A296E76}"/>
              </a:ext>
            </a:extLst>
          </p:cNvPr>
          <p:cNvSpPr>
            <a:spLocks noGrp="1"/>
          </p:cNvSpPr>
          <p:nvPr>
            <p:ph idx="1"/>
          </p:nvPr>
        </p:nvSpPr>
        <p:spPr/>
        <p:txBody>
          <a:bodyPr/>
          <a:lstStyle/>
          <a:p>
            <a:r>
              <a:rPr lang="en-US" dirty="0"/>
              <a:t>Excessively short identifiers: the name of a variable should reflect its function unless the function is obvious</a:t>
            </a:r>
          </a:p>
          <a:p>
            <a:r>
              <a:rPr lang="en-US" dirty="0"/>
              <a:t>Excessive return of data: a function or method that returns more than what each of its callers needs</a:t>
            </a:r>
          </a:p>
          <a:p>
            <a:r>
              <a:rPr lang="en-US" dirty="0"/>
              <a:t>Excessively long line of code (or God Line): A line of code which is too long, making the code difficult to read, understand, debug, refactor, or even identify possibilities of software reuse</a:t>
            </a:r>
          </a:p>
          <a:p>
            <a:pPr marL="0" indent="0">
              <a:buNone/>
            </a:pPr>
            <a:endParaRPr lang="en-US" dirty="0"/>
          </a:p>
        </p:txBody>
      </p:sp>
    </p:spTree>
    <p:extLst>
      <p:ext uri="{BB962C8B-B14F-4D97-AF65-F5344CB8AC3E}">
        <p14:creationId xmlns:p14="http://schemas.microsoft.com/office/powerpoint/2010/main" val="3302964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B8C42-BCE0-7749-A6D1-0BBED806DCD3}"/>
              </a:ext>
            </a:extLst>
          </p:cNvPr>
          <p:cNvSpPr>
            <a:spLocks noGrp="1"/>
          </p:cNvSpPr>
          <p:nvPr>
            <p:ph type="title"/>
          </p:nvPr>
        </p:nvSpPr>
        <p:spPr/>
        <p:txBody>
          <a:bodyPr/>
          <a:lstStyle/>
          <a:p>
            <a:r>
              <a:rPr lang="en-US" dirty="0"/>
              <a:t>Specify behaviors with tests</a:t>
            </a:r>
          </a:p>
        </p:txBody>
      </p:sp>
      <p:sp>
        <p:nvSpPr>
          <p:cNvPr id="3" name="Content Placeholder 2">
            <a:extLst>
              <a:ext uri="{FF2B5EF4-FFF2-40B4-BE49-F238E27FC236}">
                <a16:creationId xmlns:a16="http://schemas.microsoft.com/office/drawing/2014/main" id="{028A6067-3857-E24E-ACFD-73EB7FDE7676}"/>
              </a:ext>
            </a:extLst>
          </p:cNvPr>
          <p:cNvSpPr>
            <a:spLocks noGrp="1"/>
          </p:cNvSpPr>
          <p:nvPr>
            <p:ph idx="1"/>
          </p:nvPr>
        </p:nvSpPr>
        <p:spPr/>
        <p:txBody>
          <a:bodyPr>
            <a:normAutofit/>
          </a:bodyPr>
          <a:lstStyle/>
          <a:p>
            <a:r>
              <a:rPr lang="en-US" dirty="0"/>
              <a:t>Watch out for over-specifying behavior in your tests.</a:t>
            </a:r>
          </a:p>
          <a:p>
            <a:pPr lvl="1"/>
            <a:r>
              <a:rPr lang="en-US" dirty="0"/>
              <a:t>Over-specifying behavior leads to lots of low value tests.</a:t>
            </a:r>
          </a:p>
          <a:p>
            <a:r>
              <a:rPr lang="en-US" dirty="0"/>
              <a:t>Strive to write the fewest tests needed to assert the behavior that you are creating. </a:t>
            </a:r>
          </a:p>
          <a:p>
            <a:r>
              <a:rPr lang="en-US" dirty="0"/>
              <a:t>The goal is to make each test unique and that we test only the main scenarios. </a:t>
            </a:r>
          </a:p>
          <a:p>
            <a:pPr lvl="1"/>
            <a:r>
              <a:rPr lang="en-US" dirty="0"/>
              <a:t>Additional tests will be created as part of our quality engineering effort.</a:t>
            </a:r>
          </a:p>
        </p:txBody>
      </p:sp>
    </p:spTree>
    <p:extLst>
      <p:ext uri="{BB962C8B-B14F-4D97-AF65-F5344CB8AC3E}">
        <p14:creationId xmlns:p14="http://schemas.microsoft.com/office/powerpoint/2010/main" val="529994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8AF1-3C5A-5B40-A022-7A684DB3C5B7}"/>
              </a:ext>
            </a:extLst>
          </p:cNvPr>
          <p:cNvSpPr>
            <a:spLocks noGrp="1"/>
          </p:cNvSpPr>
          <p:nvPr>
            <p:ph type="title"/>
          </p:nvPr>
        </p:nvSpPr>
        <p:spPr/>
        <p:txBody>
          <a:bodyPr/>
          <a:lstStyle/>
          <a:p>
            <a:r>
              <a:rPr lang="en-US" b="1" dirty="0"/>
              <a:t>Further reading</a:t>
            </a:r>
            <a:endParaRPr lang="en-US" dirty="0"/>
          </a:p>
        </p:txBody>
      </p:sp>
      <p:sp>
        <p:nvSpPr>
          <p:cNvPr id="3" name="Content Placeholder 2">
            <a:extLst>
              <a:ext uri="{FF2B5EF4-FFF2-40B4-BE49-F238E27FC236}">
                <a16:creationId xmlns:a16="http://schemas.microsoft.com/office/drawing/2014/main" id="{62151239-2C8C-5C47-B029-8E279A296E76}"/>
              </a:ext>
            </a:extLst>
          </p:cNvPr>
          <p:cNvSpPr>
            <a:spLocks noGrp="1"/>
          </p:cNvSpPr>
          <p:nvPr>
            <p:ph idx="1"/>
          </p:nvPr>
        </p:nvSpPr>
        <p:spPr/>
        <p:txBody>
          <a:bodyPr/>
          <a:lstStyle/>
          <a:p>
            <a:r>
              <a:rPr lang="en-US" u="sng" dirty="0"/>
              <a:t>Test-Driven Development: By Example</a:t>
            </a:r>
            <a:r>
              <a:rPr lang="en-US" dirty="0"/>
              <a:t> by Kent Beck</a:t>
            </a:r>
          </a:p>
          <a:p>
            <a:r>
              <a:rPr lang="en-US" u="sng" dirty="0"/>
              <a:t>Working Effectively with Legacy Code</a:t>
            </a:r>
            <a:r>
              <a:rPr lang="en-US" dirty="0"/>
              <a:t> by Michael C. Feathers</a:t>
            </a:r>
          </a:p>
          <a:p>
            <a:r>
              <a:rPr lang="en-US" u="sng" dirty="0"/>
              <a:t>Growing Object-Oriented Software, Guided by Tests</a:t>
            </a:r>
            <a:r>
              <a:rPr lang="en-US" dirty="0"/>
              <a:t> by Steve Freeman and Nat Pryce</a:t>
            </a:r>
          </a:p>
          <a:p>
            <a:r>
              <a:rPr lang="en-US" u="sng" dirty="0"/>
              <a:t>Beyond Legacy Code</a:t>
            </a:r>
            <a:r>
              <a:rPr lang="en-US" dirty="0"/>
              <a:t> by David Scott Bernstein</a:t>
            </a:r>
          </a:p>
          <a:p>
            <a:r>
              <a:rPr lang="en-US" dirty="0">
                <a:hlinkClick r:id="rId2"/>
              </a:rPr>
              <a:t>Python programming language creator retires, saying: 'It's been an amazing ride'</a:t>
            </a:r>
            <a:endParaRPr lang="en-US" dirty="0"/>
          </a:p>
        </p:txBody>
      </p:sp>
    </p:spTree>
    <p:extLst>
      <p:ext uri="{BB962C8B-B14F-4D97-AF65-F5344CB8AC3E}">
        <p14:creationId xmlns:p14="http://schemas.microsoft.com/office/powerpoint/2010/main" val="2698004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8AF1-3C5A-5B40-A022-7A684DB3C5B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2151239-2C8C-5C47-B029-8E279A296E76}"/>
              </a:ext>
            </a:extLst>
          </p:cNvPr>
          <p:cNvSpPr>
            <a:spLocks noGrp="1"/>
          </p:cNvSpPr>
          <p:nvPr>
            <p:ph idx="1"/>
          </p:nvPr>
        </p:nvSpPr>
        <p:spPr/>
        <p:txBody>
          <a:bodyPr/>
          <a:lstStyle/>
          <a:p>
            <a:r>
              <a:rPr lang="en-US" dirty="0"/>
              <a:t>Clean code that works – Ron Jefferies</a:t>
            </a:r>
          </a:p>
        </p:txBody>
      </p:sp>
    </p:spTree>
    <p:extLst>
      <p:ext uri="{BB962C8B-B14F-4D97-AF65-F5344CB8AC3E}">
        <p14:creationId xmlns:p14="http://schemas.microsoft.com/office/powerpoint/2010/main" val="1391289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8AF1-3C5A-5B40-A022-7A684DB3C5B7}"/>
              </a:ext>
            </a:extLst>
          </p:cNvPr>
          <p:cNvSpPr>
            <a:spLocks noGrp="1"/>
          </p:cNvSpPr>
          <p:nvPr>
            <p:ph type="title"/>
          </p:nvPr>
        </p:nvSpPr>
        <p:spPr/>
        <p:txBody>
          <a:bodyPr/>
          <a:lstStyle/>
          <a:p>
            <a:r>
              <a:rPr lang="en-US" b="1" dirty="0"/>
              <a:t>Why Test-Driven Development?</a:t>
            </a:r>
          </a:p>
        </p:txBody>
      </p:sp>
      <p:sp>
        <p:nvSpPr>
          <p:cNvPr id="3" name="Content Placeholder 2">
            <a:extLst>
              <a:ext uri="{FF2B5EF4-FFF2-40B4-BE49-F238E27FC236}">
                <a16:creationId xmlns:a16="http://schemas.microsoft.com/office/drawing/2014/main" id="{62151239-2C8C-5C47-B029-8E279A296E76}"/>
              </a:ext>
            </a:extLst>
          </p:cNvPr>
          <p:cNvSpPr>
            <a:spLocks noGrp="1"/>
          </p:cNvSpPr>
          <p:nvPr>
            <p:ph idx="1"/>
          </p:nvPr>
        </p:nvSpPr>
        <p:spPr/>
        <p:txBody>
          <a:bodyPr>
            <a:normAutofit/>
          </a:bodyPr>
          <a:lstStyle/>
          <a:p>
            <a:r>
              <a:rPr lang="en-US" dirty="0"/>
              <a:t>Unit testing is a design activity.</a:t>
            </a:r>
          </a:p>
          <a:p>
            <a:pPr lvl="1"/>
            <a:r>
              <a:rPr lang="en-US" dirty="0"/>
              <a:t>Clarifies our ideas on code intent.</a:t>
            </a:r>
          </a:p>
          <a:p>
            <a:r>
              <a:rPr lang="en-US" dirty="0"/>
              <a:t>Forces you to think carefully about what behavior is needed for a unit to satisfy the acceptance criteria.</a:t>
            </a:r>
          </a:p>
          <a:p>
            <a:pPr lvl="1"/>
            <a:r>
              <a:rPr lang="en-US" dirty="0"/>
              <a:t>Unit being method or function</a:t>
            </a:r>
          </a:p>
          <a:p>
            <a:r>
              <a:rPr lang="en-US" dirty="0"/>
              <a:t>Unit tests communicate the soundness of design decisions.</a:t>
            </a:r>
          </a:p>
          <a:p>
            <a:r>
              <a:rPr lang="en-US" dirty="0"/>
              <a:t>Unit tests act as executable documentation.</a:t>
            </a:r>
          </a:p>
          <a:p>
            <a:pPr lvl="1"/>
            <a:r>
              <a:rPr lang="en-US" dirty="0"/>
              <a:t>Communicates our intent.</a:t>
            </a:r>
          </a:p>
        </p:txBody>
      </p:sp>
    </p:spTree>
    <p:extLst>
      <p:ext uri="{BB962C8B-B14F-4D97-AF65-F5344CB8AC3E}">
        <p14:creationId xmlns:p14="http://schemas.microsoft.com/office/powerpoint/2010/main" val="4057073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7F7CD-F13E-1641-9302-0C62C3CAEF31}"/>
              </a:ext>
            </a:extLst>
          </p:cNvPr>
          <p:cNvSpPr>
            <a:spLocks noGrp="1"/>
          </p:cNvSpPr>
          <p:nvPr>
            <p:ph type="title"/>
          </p:nvPr>
        </p:nvSpPr>
        <p:spPr/>
        <p:txBody>
          <a:bodyPr/>
          <a:lstStyle/>
          <a:p>
            <a:r>
              <a:rPr lang="en-US" dirty="0"/>
              <a:t>Why test-driven development?</a:t>
            </a:r>
          </a:p>
        </p:txBody>
      </p:sp>
      <p:sp>
        <p:nvSpPr>
          <p:cNvPr id="3" name="Content Placeholder 2">
            <a:extLst>
              <a:ext uri="{FF2B5EF4-FFF2-40B4-BE49-F238E27FC236}">
                <a16:creationId xmlns:a16="http://schemas.microsoft.com/office/drawing/2014/main" id="{E1A710DC-FC48-5D4D-A82F-FE5F1A489677}"/>
              </a:ext>
            </a:extLst>
          </p:cNvPr>
          <p:cNvSpPr>
            <a:spLocks noGrp="1"/>
          </p:cNvSpPr>
          <p:nvPr>
            <p:ph idx="1"/>
          </p:nvPr>
        </p:nvSpPr>
        <p:spPr/>
        <p:txBody>
          <a:bodyPr/>
          <a:lstStyle/>
          <a:p>
            <a:r>
              <a:rPr lang="en-US" dirty="0"/>
              <a:t>Writing tests forces you to think through all use cases.</a:t>
            </a:r>
          </a:p>
          <a:p>
            <a:r>
              <a:rPr lang="en-US" dirty="0"/>
              <a:t>Clarify what you are building.</a:t>
            </a:r>
          </a:p>
          <a:p>
            <a:r>
              <a:rPr lang="en-US" dirty="0"/>
              <a:t>Protect against regressions.</a:t>
            </a:r>
          </a:p>
          <a:p>
            <a:endParaRPr lang="en-US" dirty="0"/>
          </a:p>
        </p:txBody>
      </p:sp>
    </p:spTree>
    <p:extLst>
      <p:ext uri="{BB962C8B-B14F-4D97-AF65-F5344CB8AC3E}">
        <p14:creationId xmlns:p14="http://schemas.microsoft.com/office/powerpoint/2010/main" val="3653872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A5A27-3BB2-E549-AD6F-8C304B698918}"/>
              </a:ext>
            </a:extLst>
          </p:cNvPr>
          <p:cNvSpPr>
            <a:spLocks noGrp="1"/>
          </p:cNvSpPr>
          <p:nvPr>
            <p:ph type="title"/>
          </p:nvPr>
        </p:nvSpPr>
        <p:spPr/>
        <p:txBody>
          <a:bodyPr/>
          <a:lstStyle/>
          <a:p>
            <a:r>
              <a:rPr lang="en-US" b="1" dirty="0"/>
              <a:t>Benefits of test-driven development</a:t>
            </a:r>
          </a:p>
        </p:txBody>
      </p:sp>
      <p:sp>
        <p:nvSpPr>
          <p:cNvPr id="3" name="Content Placeholder 2">
            <a:extLst>
              <a:ext uri="{FF2B5EF4-FFF2-40B4-BE49-F238E27FC236}">
                <a16:creationId xmlns:a16="http://schemas.microsoft.com/office/drawing/2014/main" id="{76692C72-73F8-5040-909F-7CFA079DF5CA}"/>
              </a:ext>
            </a:extLst>
          </p:cNvPr>
          <p:cNvSpPr>
            <a:spLocks noGrp="1"/>
          </p:cNvSpPr>
          <p:nvPr>
            <p:ph idx="1"/>
          </p:nvPr>
        </p:nvSpPr>
        <p:spPr/>
        <p:txBody>
          <a:bodyPr>
            <a:normAutofit/>
          </a:bodyPr>
          <a:lstStyle/>
          <a:p>
            <a:r>
              <a:rPr lang="en-US" dirty="0"/>
              <a:t>Constantly asking yourself what it is you want to accomplish</a:t>
            </a:r>
          </a:p>
          <a:p>
            <a:r>
              <a:rPr lang="en-US" dirty="0"/>
              <a:t>Thinking deeply about the problem domain</a:t>
            </a:r>
          </a:p>
          <a:p>
            <a:r>
              <a:rPr lang="en-US" dirty="0"/>
              <a:t>Make code changes with confidence. </a:t>
            </a:r>
          </a:p>
          <a:p>
            <a:r>
              <a:rPr lang="en-US" dirty="0"/>
              <a:t>Write better code with fewer bugs.</a:t>
            </a:r>
          </a:p>
          <a:p>
            <a:r>
              <a:rPr lang="en-US" dirty="0"/>
              <a:t>Flexible code that is adaptive to change.</a:t>
            </a:r>
          </a:p>
          <a:p>
            <a:r>
              <a:rPr lang="en-US" dirty="0"/>
              <a:t>Force you to create smaller functions that do one thing.</a:t>
            </a:r>
          </a:p>
          <a:p>
            <a:r>
              <a:rPr lang="en-US" dirty="0"/>
              <a:t>Document your code by giving usage examples.</a:t>
            </a:r>
          </a:p>
          <a:p>
            <a:r>
              <a:rPr lang="en-US" dirty="0"/>
              <a:t>Think twice before adding new features. </a:t>
            </a:r>
          </a:p>
        </p:txBody>
      </p:sp>
    </p:spTree>
    <p:extLst>
      <p:ext uri="{BB962C8B-B14F-4D97-AF65-F5344CB8AC3E}">
        <p14:creationId xmlns:p14="http://schemas.microsoft.com/office/powerpoint/2010/main" val="4194142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C1DBB-24A4-CC42-B6F9-77BFFCE2EAF7}"/>
              </a:ext>
            </a:extLst>
          </p:cNvPr>
          <p:cNvSpPr>
            <a:spLocks noGrp="1"/>
          </p:cNvSpPr>
          <p:nvPr>
            <p:ph type="title"/>
          </p:nvPr>
        </p:nvSpPr>
        <p:spPr/>
        <p:txBody>
          <a:bodyPr/>
          <a:lstStyle/>
          <a:p>
            <a:r>
              <a:rPr lang="en-US" b="1" dirty="0"/>
              <a:t>What makes a good unit test</a:t>
            </a:r>
          </a:p>
        </p:txBody>
      </p:sp>
      <p:sp>
        <p:nvSpPr>
          <p:cNvPr id="3" name="Content Placeholder 2">
            <a:extLst>
              <a:ext uri="{FF2B5EF4-FFF2-40B4-BE49-F238E27FC236}">
                <a16:creationId xmlns:a16="http://schemas.microsoft.com/office/drawing/2014/main" id="{113C95AF-BD19-484B-B3AA-AB4A57ACFFE1}"/>
              </a:ext>
            </a:extLst>
          </p:cNvPr>
          <p:cNvSpPr>
            <a:spLocks noGrp="1"/>
          </p:cNvSpPr>
          <p:nvPr>
            <p:ph idx="1"/>
          </p:nvPr>
        </p:nvSpPr>
        <p:spPr/>
        <p:txBody>
          <a:bodyPr/>
          <a:lstStyle/>
          <a:p>
            <a:r>
              <a:rPr lang="en-US" dirty="0"/>
              <a:t>Tests should be…</a:t>
            </a:r>
          </a:p>
          <a:p>
            <a:pPr lvl="1"/>
            <a:r>
              <a:rPr lang="en-US" dirty="0"/>
              <a:t>Unique</a:t>
            </a:r>
          </a:p>
          <a:p>
            <a:pPr lvl="1"/>
            <a:r>
              <a:rPr lang="en-US" dirty="0"/>
              <a:t>Written at the right level of abstraction</a:t>
            </a:r>
          </a:p>
          <a:p>
            <a:pPr lvl="1"/>
            <a:r>
              <a:rPr lang="en-US" dirty="0"/>
              <a:t>Expressive</a:t>
            </a:r>
          </a:p>
          <a:p>
            <a:pPr lvl="1"/>
            <a:r>
              <a:rPr lang="en-US" dirty="0"/>
              <a:t>Based on acceptance criteria</a:t>
            </a:r>
          </a:p>
          <a:p>
            <a:pPr lvl="1"/>
            <a:r>
              <a:rPr lang="en-US" dirty="0"/>
              <a:t>Implementation independent</a:t>
            </a:r>
          </a:p>
          <a:p>
            <a:r>
              <a:rPr lang="en-US" dirty="0"/>
              <a:t>Knowing how to write a good test is paramount to being successful with TDD. </a:t>
            </a:r>
          </a:p>
        </p:txBody>
      </p:sp>
    </p:spTree>
    <p:extLst>
      <p:ext uri="{BB962C8B-B14F-4D97-AF65-F5344CB8AC3E}">
        <p14:creationId xmlns:p14="http://schemas.microsoft.com/office/powerpoint/2010/main" val="3808820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85DC6-B14F-6342-A1B6-538A18C913D2}"/>
              </a:ext>
            </a:extLst>
          </p:cNvPr>
          <p:cNvSpPr>
            <a:spLocks noGrp="1"/>
          </p:cNvSpPr>
          <p:nvPr>
            <p:ph type="title"/>
          </p:nvPr>
        </p:nvSpPr>
        <p:spPr/>
        <p:txBody>
          <a:bodyPr/>
          <a:lstStyle/>
          <a:p>
            <a:r>
              <a:rPr lang="en-US" b="1" dirty="0"/>
              <a:t>Code is a liability</a:t>
            </a:r>
          </a:p>
        </p:txBody>
      </p:sp>
      <p:sp>
        <p:nvSpPr>
          <p:cNvPr id="3" name="Content Placeholder 2">
            <a:extLst>
              <a:ext uri="{FF2B5EF4-FFF2-40B4-BE49-F238E27FC236}">
                <a16:creationId xmlns:a16="http://schemas.microsoft.com/office/drawing/2014/main" id="{115D65EE-DECF-C04B-9355-B7DA30D32DF4}"/>
              </a:ext>
            </a:extLst>
          </p:cNvPr>
          <p:cNvSpPr>
            <a:spLocks noGrp="1"/>
          </p:cNvSpPr>
          <p:nvPr>
            <p:ph idx="1"/>
          </p:nvPr>
        </p:nvSpPr>
        <p:spPr/>
        <p:txBody>
          <a:bodyPr/>
          <a:lstStyle/>
          <a:p>
            <a:r>
              <a:rPr lang="en-US" dirty="0"/>
              <a:t>Poor practice to comment out unused code.</a:t>
            </a:r>
          </a:p>
          <a:p>
            <a:r>
              <a:rPr lang="en-US" dirty="0"/>
              <a:t>Code that has no purpose is a major source of distraction and confusion. </a:t>
            </a:r>
          </a:p>
          <a:p>
            <a:r>
              <a:rPr lang="en-US" dirty="0"/>
              <a:t>No reason not to remove dead code and other bloat. </a:t>
            </a:r>
          </a:p>
          <a:p>
            <a:r>
              <a:rPr lang="en-US" dirty="0"/>
              <a:t>Less code means less complexity, which means less bugs, which means less unexpected outcomes in production. </a:t>
            </a:r>
          </a:p>
        </p:txBody>
      </p:sp>
    </p:spTree>
    <p:extLst>
      <p:ext uri="{BB962C8B-B14F-4D97-AF65-F5344CB8AC3E}">
        <p14:creationId xmlns:p14="http://schemas.microsoft.com/office/powerpoint/2010/main" val="1810090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E4367-1A80-F749-9BE9-4F7E1DF506B7}"/>
              </a:ext>
            </a:extLst>
          </p:cNvPr>
          <p:cNvSpPr>
            <a:spLocks noGrp="1"/>
          </p:cNvSpPr>
          <p:nvPr>
            <p:ph type="title"/>
          </p:nvPr>
        </p:nvSpPr>
        <p:spPr/>
        <p:txBody>
          <a:bodyPr/>
          <a:lstStyle/>
          <a:p>
            <a:r>
              <a:rPr lang="en-US" b="1" dirty="0"/>
              <a:t>Don’t be clever!</a:t>
            </a:r>
          </a:p>
        </p:txBody>
      </p:sp>
      <p:sp>
        <p:nvSpPr>
          <p:cNvPr id="3" name="Content Placeholder 2">
            <a:extLst>
              <a:ext uri="{FF2B5EF4-FFF2-40B4-BE49-F238E27FC236}">
                <a16:creationId xmlns:a16="http://schemas.microsoft.com/office/drawing/2014/main" id="{900ACE45-F8A1-4742-BD1A-81A4DE26EE46}"/>
              </a:ext>
            </a:extLst>
          </p:cNvPr>
          <p:cNvSpPr>
            <a:spLocks noGrp="1"/>
          </p:cNvSpPr>
          <p:nvPr>
            <p:ph idx="1"/>
          </p:nvPr>
        </p:nvSpPr>
        <p:spPr/>
        <p:txBody>
          <a:bodyPr/>
          <a:lstStyle/>
          <a:p>
            <a:r>
              <a:rPr lang="en-US" dirty="0"/>
              <a:t>Prefer clarity over cleverness.</a:t>
            </a:r>
          </a:p>
          <a:p>
            <a:r>
              <a:rPr lang="en-US" dirty="0"/>
              <a:t>Developers spend much more time reading code than writing code. </a:t>
            </a:r>
          </a:p>
          <a:p>
            <a:pPr lvl="1"/>
            <a:r>
              <a:rPr lang="en-US" dirty="0"/>
              <a:t>Optimize your source code for reading.</a:t>
            </a:r>
          </a:p>
          <a:p>
            <a:r>
              <a:rPr lang="en-US" dirty="0"/>
              <a:t>Make your code as easy to understand as you possibly can. </a:t>
            </a:r>
          </a:p>
          <a:p>
            <a:r>
              <a:rPr lang="en-US" dirty="0"/>
              <a:t>If you encounter code that is not easy to understand, take a little time to refactor it.</a:t>
            </a:r>
          </a:p>
          <a:p>
            <a:r>
              <a:rPr lang="en-US" dirty="0"/>
              <a:t>“Maintainable code is more important than clever code.” – Guido van Rossum, inventor of the Python language</a:t>
            </a:r>
          </a:p>
          <a:p>
            <a:r>
              <a:rPr lang="en-US" dirty="0"/>
              <a:t>“Simplicity is a prerequisite for reliability.”- </a:t>
            </a:r>
            <a:r>
              <a:rPr lang="en-US" dirty="0" err="1"/>
              <a:t>Edsger</a:t>
            </a:r>
            <a:r>
              <a:rPr lang="en-US" dirty="0"/>
              <a:t> W. Dijkstra</a:t>
            </a:r>
          </a:p>
        </p:txBody>
      </p:sp>
    </p:spTree>
    <p:extLst>
      <p:ext uri="{BB962C8B-B14F-4D97-AF65-F5344CB8AC3E}">
        <p14:creationId xmlns:p14="http://schemas.microsoft.com/office/powerpoint/2010/main" val="12597154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1517</TotalTime>
  <Words>1767</Words>
  <Application>Microsoft Macintosh PowerPoint</Application>
  <PresentationFormat>Widescreen</PresentationFormat>
  <Paragraphs>160</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Introduction to  Test-Driven Development </vt:lpstr>
      <vt:lpstr>Programming is the art of telling another human what one wants the computer to do.</vt:lpstr>
      <vt:lpstr>PowerPoint Presentation</vt:lpstr>
      <vt:lpstr>Why Test-Driven Development?</vt:lpstr>
      <vt:lpstr>Why test-driven development?</vt:lpstr>
      <vt:lpstr>Benefits of test-driven development</vt:lpstr>
      <vt:lpstr>What makes a good unit test</vt:lpstr>
      <vt:lpstr>Code is a liability</vt:lpstr>
      <vt:lpstr>Don’t be clever!</vt:lpstr>
      <vt:lpstr>Accidental vs. essential complexity</vt:lpstr>
      <vt:lpstr>Don’t Repeat Yourself (DRY)</vt:lpstr>
      <vt:lpstr>YAGNI</vt:lpstr>
      <vt:lpstr>Premature optimization</vt:lpstr>
      <vt:lpstr>Managing fear during programming</vt:lpstr>
      <vt:lpstr>Unit tests as a feedback loop</vt:lpstr>
      <vt:lpstr>Test-driven development mantra</vt:lpstr>
      <vt:lpstr>Well-designed code</vt:lpstr>
      <vt:lpstr>Code smells</vt:lpstr>
      <vt:lpstr>Code smell examples: Application level</vt:lpstr>
      <vt:lpstr>Minimal APIs</vt:lpstr>
      <vt:lpstr>Modularity and decoupling</vt:lpstr>
      <vt:lpstr>Refactoring</vt:lpstr>
      <vt:lpstr>Code smell examples: Class level</vt:lpstr>
      <vt:lpstr>Code smell examples: Class level</vt:lpstr>
      <vt:lpstr>Code smell examples: Class level</vt:lpstr>
      <vt:lpstr>Code smell examples: Method level</vt:lpstr>
      <vt:lpstr>Code smell examples: Method level</vt:lpstr>
      <vt:lpstr>Specify behaviors with tests</vt:lpstr>
      <vt:lpstr>Further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Test-Driven Development </dc:title>
  <dc:creator>Christopher Bartling</dc:creator>
  <cp:lastModifiedBy>Christopher Bartling</cp:lastModifiedBy>
  <cp:revision>25</cp:revision>
  <dcterms:created xsi:type="dcterms:W3CDTF">2021-07-25T01:55:08Z</dcterms:created>
  <dcterms:modified xsi:type="dcterms:W3CDTF">2021-07-26T03:12:12Z</dcterms:modified>
</cp:coreProperties>
</file>