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6" r:id="rId5"/>
    <p:sldId id="258" r:id="rId6"/>
    <p:sldId id="270" r:id="rId7"/>
    <p:sldId id="271" r:id="rId8"/>
    <p:sldId id="265" r:id="rId9"/>
    <p:sldId id="272" r:id="rId10"/>
    <p:sldId id="267" r:id="rId11"/>
    <p:sldId id="268" r:id="rId12"/>
    <p:sldId id="260" r:id="rId13"/>
    <p:sldId id="261" r:id="rId14"/>
    <p:sldId id="262" r:id="rId15"/>
    <p:sldId id="276" r:id="rId16"/>
    <p:sldId id="263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</a:t>
            </a:r>
            <a:br>
              <a:rPr lang="en-US" dirty="0"/>
            </a:br>
            <a:r>
              <a:rPr lang="en-US" dirty="0"/>
              <a:t>Jasmine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a single specification.</a:t>
            </a:r>
          </a:p>
          <a:p>
            <a:r>
              <a:rPr lang="en-US" dirty="0"/>
              <a:t>A specification should contain at least one </a:t>
            </a:r>
            <a:r>
              <a:rPr lang="en-US" dirty="0">
                <a:latin typeface="Courier" pitchFamily="2" charset="0"/>
              </a:rPr>
              <a:t>expect</a:t>
            </a:r>
            <a:r>
              <a:rPr lang="en-US" dirty="0"/>
              <a:t> to test </a:t>
            </a:r>
            <a:r>
              <a:rPr lang="en-US" i="1" dirty="0"/>
              <a:t>direct outputs</a:t>
            </a:r>
            <a:r>
              <a:rPr lang="en-US" dirty="0"/>
              <a:t> or </a:t>
            </a:r>
            <a:r>
              <a:rPr lang="en-US" i="1" dirty="0"/>
              <a:t>indirect inputs and outputs</a:t>
            </a:r>
            <a:r>
              <a:rPr lang="en-US" dirty="0"/>
              <a:t>.</a:t>
            </a:r>
          </a:p>
          <a:p>
            <a:r>
              <a:rPr lang="en-US" dirty="0"/>
              <a:t>A specification whose expectations </a:t>
            </a:r>
            <a:r>
              <a:rPr lang="en-US" i="1" dirty="0"/>
              <a:t>all</a:t>
            </a:r>
            <a:r>
              <a:rPr lang="en-US" dirty="0"/>
              <a:t> succeed will be passing and a spec with </a:t>
            </a:r>
            <a:r>
              <a:rPr lang="en-US" i="1" dirty="0"/>
              <a:t>any</a:t>
            </a:r>
            <a:r>
              <a:rPr lang="en-US" dirty="0"/>
              <a:t> failures will fail. </a:t>
            </a:r>
          </a:p>
          <a:p>
            <a:r>
              <a:rPr lang="en-US" dirty="0"/>
              <a:t>The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is a pronoun for the test target, not an abbreviation of anything. </a:t>
            </a:r>
          </a:p>
          <a:p>
            <a:pPr lvl="1"/>
            <a:r>
              <a:rPr lang="en-US" dirty="0"/>
              <a:t>Makes the specification more readable by connecting the function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and the argument description as a complete sentence.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(…).to…();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2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specification expectation.</a:t>
            </a:r>
          </a:p>
          <a:p>
            <a:r>
              <a:rPr lang="en-US" dirty="0"/>
              <a:t>Used for verifying direct outputs (state) and indirect outputs (dependency invocations and parameters for those invocations).</a:t>
            </a:r>
          </a:p>
          <a:p>
            <a:r>
              <a:rPr lang="en-US" dirty="0"/>
              <a:t>Many matchers come with Jasmine.</a:t>
            </a:r>
          </a:p>
          <a:p>
            <a:pPr lvl="1"/>
            <a:r>
              <a:rPr lang="en-US" dirty="0" err="1">
                <a:latin typeface="Courier" pitchFamily="2" charset="0"/>
              </a:rPr>
              <a:t>toBe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toBeUndefined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not</a:t>
            </a:r>
          </a:p>
          <a:p>
            <a:pPr lvl="1"/>
            <a:r>
              <a:rPr lang="en-US" dirty="0">
                <a:latin typeface="Courier" pitchFamily="2" charset="0"/>
              </a:rPr>
              <a:t>nothing</a:t>
            </a:r>
          </a:p>
          <a:p>
            <a:pPr lvl="1"/>
            <a:r>
              <a:rPr lang="en-US" dirty="0"/>
              <a:t>and many more (https://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matchers.html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return an appropriate object”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obj = </a:t>
            </a:r>
            <a:r>
              <a:rPr lang="en-US" dirty="0" err="1">
                <a:latin typeface="Courier" pitchFamily="2" charset="0"/>
              </a:rPr>
              <a:t>sut.doSomething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(obj).</a:t>
            </a:r>
            <a:r>
              <a:rPr lang="en-US" dirty="0" err="1">
                <a:latin typeface="Courier" pitchFamily="2" charset="0"/>
              </a:rPr>
              <a:t>toEqual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expectedObj</a:t>
            </a:r>
            <a:r>
              <a:rPr lang="en-US" dirty="0">
                <a:latin typeface="Courier" pitchFamily="2" charset="0"/>
              </a:rPr>
              <a:t>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in Jasmine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uses spies to provide test double functionality.</a:t>
            </a:r>
          </a:p>
          <a:p>
            <a:r>
              <a:rPr lang="en-US" dirty="0"/>
              <a:t>Use factory functions for creating spies</a:t>
            </a:r>
          </a:p>
          <a:p>
            <a:pPr lvl="1"/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createSpyObj</a:t>
            </a:r>
            <a:endParaRPr lang="en-US" dirty="0">
              <a:latin typeface="Courier" pitchFamily="2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construct </a:t>
            </a:r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instances directly. </a:t>
            </a:r>
          </a:p>
          <a:p>
            <a:pPr lvl="1"/>
            <a:r>
              <a:rPr lang="en-US" dirty="0"/>
              <a:t>Use the factory functions previously mentioned.</a:t>
            </a:r>
          </a:p>
          <a:p>
            <a:r>
              <a:rPr lang="en-US" dirty="0"/>
              <a:t>Spy objects maintain call data for verifying interactions.</a:t>
            </a:r>
          </a:p>
          <a:p>
            <a:pPr lvl="1"/>
            <a:r>
              <a:rPr lang="en-US" dirty="0"/>
              <a:t>Invocation order, arguments and return values (if any) are maintained.</a:t>
            </a:r>
          </a:p>
          <a:p>
            <a:r>
              <a:rPr lang="en-US" dirty="0"/>
              <a:t>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Spy.html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onto an existing object.</a:t>
            </a:r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 a property onto an existing object that was installed with </a:t>
            </a:r>
            <a:r>
              <a:rPr lang="en-US" dirty="0" err="1">
                <a:latin typeface="Courier" pitchFamily="2" charset="0"/>
              </a:rPr>
              <a:t>Object.defineProperty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028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bare Spy object. </a:t>
            </a:r>
          </a:p>
          <a:p>
            <a:pPr lvl="1"/>
            <a:r>
              <a:rPr lang="en-US" dirty="0"/>
              <a:t>This won't be installed anywhere and will not have any implementation behind it.</a:t>
            </a:r>
          </a:p>
        </p:txBody>
      </p:sp>
    </p:spTree>
    <p:extLst>
      <p:ext uri="{BB962C8B-B14F-4D97-AF65-F5344CB8AC3E}">
        <p14:creationId xmlns:p14="http://schemas.microsoft.com/office/powerpoint/2010/main" val="3865388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with multiple </a:t>
            </a:r>
            <a:r>
              <a:rPr lang="en-US" dirty="0" err="1">
                <a:latin typeface="Courier" pitchFamily="2" charset="0"/>
              </a:rPr>
              <a:t>Spy</a:t>
            </a:r>
            <a:r>
              <a:rPr lang="en-US" dirty="0" err="1"/>
              <a:t>s</a:t>
            </a:r>
            <a:r>
              <a:rPr lang="en-US" dirty="0"/>
              <a:t> as its members.</a:t>
            </a:r>
          </a:p>
          <a:p>
            <a:r>
              <a:rPr lang="en-US" dirty="0"/>
              <a:t>Takes an array of strings or an object for method names that should be spied.</a:t>
            </a:r>
          </a:p>
          <a:p>
            <a:r>
              <a:rPr lang="en-US" dirty="0"/>
              <a:t>Optionally takes an array of strings or an object for property names that should be spied.</a:t>
            </a:r>
          </a:p>
        </p:txBody>
      </p:sp>
    </p:spTree>
    <p:extLst>
      <p:ext uri="{BB962C8B-B14F-4D97-AF65-F5344CB8AC3E}">
        <p14:creationId xmlns:p14="http://schemas.microsoft.com/office/powerpoint/2010/main" val="226704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3BED-C444-1548-A830-69EF702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Jasmine?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F44D-674F-4544-A7BC-13585B87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 a behavior-driven development framework for testing JavaScript and Typescript code. </a:t>
            </a:r>
          </a:p>
          <a:p>
            <a:pPr lvl="1"/>
            <a:r>
              <a:rPr lang="en-US" dirty="0"/>
              <a:t>Jasmine uses a domain-specific language for writing tests (</a:t>
            </a:r>
            <a:r>
              <a:rPr lang="en-US" i="1" dirty="0"/>
              <a:t>aka</a:t>
            </a:r>
            <a:r>
              <a:rPr lang="en-US" dirty="0"/>
              <a:t> specifications).</a:t>
            </a:r>
          </a:p>
          <a:p>
            <a:r>
              <a:rPr lang="en-US" dirty="0"/>
              <a:t>It does not depend on any other JavaScript frameworks. </a:t>
            </a:r>
          </a:p>
          <a:p>
            <a:r>
              <a:rPr lang="en-US" dirty="0"/>
              <a:t>It does not require a DOM. </a:t>
            </a:r>
          </a:p>
          <a:p>
            <a:r>
              <a:rPr lang="en-US" dirty="0"/>
              <a:t>And it has a clean, obvious syntax so that you can easily write tests/specifications.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7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describe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specifications into a suite.</a:t>
            </a:r>
          </a:p>
          <a:p>
            <a:r>
              <a:rPr lang="en-US" dirty="0"/>
              <a:t>Can be nested to convey context.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F488-7951-804A-817A-425DB539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4DF5-723F-6E47-AC9E-DCD78AD7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“when some context occurs”</a:t>
            </a:r>
            <a:r>
              <a:rPr lang="en-US" dirty="0">
                <a:latin typeface="Courier" pitchFamily="2" charset="0"/>
              </a:rPr>
              <a:t>,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6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setup functionality before each specification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Local variables can be maintained in the outer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function block and initialized in the </a:t>
            </a:r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br>
              <a:rPr lang="en-US" dirty="0">
                <a:latin typeface="Courier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let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MyObjectClass</a:t>
            </a:r>
            <a:r>
              <a:rPr lang="en-US" dirty="0">
                <a:latin typeface="Courier" pitchFamily="2" charset="0"/>
              </a:rPr>
              <a:t>();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teardown functionality after each specification executed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Useful for clean up.</a:t>
            </a:r>
          </a:p>
        </p:txBody>
      </p:sp>
    </p:spTree>
    <p:extLst>
      <p:ext uri="{BB962C8B-B14F-4D97-AF65-F5344CB8AC3E}">
        <p14:creationId xmlns:p14="http://schemas.microsoft.com/office/powerpoint/2010/main" val="281343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afterEach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7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682</Words>
  <Application>Microsoft Macintosh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Introduction to the Jasmine Framework</vt:lpstr>
      <vt:lpstr>What is Jasmine?</vt:lpstr>
      <vt:lpstr>describe</vt:lpstr>
      <vt:lpstr>Nested describe example</vt:lpstr>
      <vt:lpstr>beforeEach</vt:lpstr>
      <vt:lpstr>beforeEach example</vt:lpstr>
      <vt:lpstr>beforeEach example</vt:lpstr>
      <vt:lpstr>afterEach</vt:lpstr>
      <vt:lpstr>afterEach example</vt:lpstr>
      <vt:lpstr>it</vt:lpstr>
      <vt:lpstr>it example</vt:lpstr>
      <vt:lpstr>expect</vt:lpstr>
      <vt:lpstr>expect example</vt:lpstr>
      <vt:lpstr>Test doubles in Jasmine</vt:lpstr>
      <vt:lpstr>Spy class</vt:lpstr>
      <vt:lpstr>spyOn</vt:lpstr>
      <vt:lpstr>spyOnProperty</vt:lpstr>
      <vt:lpstr>jasmine.createSpy</vt:lpstr>
      <vt:lpstr>jasmine.createSpyObj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16</cp:revision>
  <dcterms:created xsi:type="dcterms:W3CDTF">2021-08-08T22:41:49Z</dcterms:created>
  <dcterms:modified xsi:type="dcterms:W3CDTF">2021-11-09T14:01:20Z</dcterms:modified>
</cp:coreProperties>
</file>