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9" r:id="rId5"/>
    <p:sldId id="263" r:id="rId6"/>
    <p:sldId id="264" r:id="rId7"/>
    <p:sldId id="265" r:id="rId8"/>
    <p:sldId id="26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A77F-C009-4644-929D-0B2320DC3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406839-9F65-0140-88F3-AA6080560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9E826-6497-DD4C-B451-B0E15E5967BF}"/>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5E329502-9134-0C47-9546-26B168EC1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56CFF-DF26-E940-B242-BFD577201379}"/>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341986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24A1-7C5D-5449-A333-89B2CEA51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61BC7-AC45-B640-88C8-E347EDC89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97E5F-6952-DB44-8B2F-4FBD38002CA7}"/>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160D7DF7-FB65-3E4D-AA2A-B8C485F5B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9C663-5D76-764E-B3EA-9398D53B329F}"/>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416998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15B2B-BB57-D049-A37C-B51DEC7919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6A8048-DE32-984A-B2B8-2644565168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813F6-2707-5E42-B0D9-EEDB3277A7E4}"/>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5E80B8A0-23C5-C445-A424-2038CD024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BEDAC-C15C-A44C-8CF5-A7536C870B96}"/>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311510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1080-0592-BF4A-98D2-F1CD4AC9E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5F603-5324-674A-BEC2-B481A3AA1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153C8-9187-854C-AD92-C694BB0D727A}"/>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3B7C3C20-5D0F-974D-9929-DA7603EA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877EF-C967-044B-95EF-2D5FA7943D1F}"/>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73867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9F53-F3AC-1444-BB87-9FE957328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8CDD0-F72F-774B-B3D5-6C5A43CDB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856F9-FEF6-8C47-A491-DDF2B5EBBEF7}"/>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E60AB05F-F7CC-D545-9F21-0C8C8D0CD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E5CA6-1CC9-0840-8D98-C057F2A21EF8}"/>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11938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8323-5E88-D948-BB2E-3E9BDE0F2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3EC85-B404-624B-AC04-49E532AA4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0117E6-8E72-9348-872E-5F297CD07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E748FC-2F41-654B-9B70-1344648CBCA6}"/>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6" name="Footer Placeholder 5">
            <a:extLst>
              <a:ext uri="{FF2B5EF4-FFF2-40B4-BE49-F238E27FC236}">
                <a16:creationId xmlns:a16="http://schemas.microsoft.com/office/drawing/2014/main" id="{3435FD96-8F84-DA4A-B3DD-52DEFF090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3F27B-DDD7-874C-9135-BAC82C604ABE}"/>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55106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C747-1005-0847-9E73-ADCA2732A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8B52BE-38A2-4B42-ABC8-9545FB9C0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10B4A-B1AE-2B40-99DB-E2F842D26E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3B4F7-D7A8-BC45-A815-8FA891EB9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50DE3-68A4-2745-B30C-440751AFA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86E4D0-AE15-F04F-8CA7-FA1B51BA9FC0}"/>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8" name="Footer Placeholder 7">
            <a:extLst>
              <a:ext uri="{FF2B5EF4-FFF2-40B4-BE49-F238E27FC236}">
                <a16:creationId xmlns:a16="http://schemas.microsoft.com/office/drawing/2014/main" id="{6DC7DBD0-04C5-B740-BD39-8CC056DCA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8AB31-B2A0-8A4F-B2BC-94AF1C0248ED}"/>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32315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BFF3-AB7F-D24A-984F-C4321D66F3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399A6-B68E-2B4E-B710-1FF5C4F6C2AA}"/>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4" name="Footer Placeholder 3">
            <a:extLst>
              <a:ext uri="{FF2B5EF4-FFF2-40B4-BE49-F238E27FC236}">
                <a16:creationId xmlns:a16="http://schemas.microsoft.com/office/drawing/2014/main" id="{0C730B6B-15DE-7243-9804-DE97BB831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1E5FF-D9B0-8543-ACEE-3904B29D6631}"/>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134483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FEFC3-C18E-BD46-8964-6D7C54E4356C}"/>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3" name="Footer Placeholder 2">
            <a:extLst>
              <a:ext uri="{FF2B5EF4-FFF2-40B4-BE49-F238E27FC236}">
                <a16:creationId xmlns:a16="http://schemas.microsoft.com/office/drawing/2014/main" id="{AC06AA6B-5080-A84F-A460-235737B39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C0A73E-EFDB-C347-8051-DDF0F89C3B9B}"/>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515957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2B4D-6592-E54B-B9D7-10902FBD2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E071D5-A64D-B444-885A-4F97DEEE6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7872ED-B526-DB41-B649-AF5C61A66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7CC2A-CAE8-5D4D-A250-7DA25913DB7E}"/>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6" name="Footer Placeholder 5">
            <a:extLst>
              <a:ext uri="{FF2B5EF4-FFF2-40B4-BE49-F238E27FC236}">
                <a16:creationId xmlns:a16="http://schemas.microsoft.com/office/drawing/2014/main" id="{DD1FA70D-0E9E-014D-AE3D-51A79F2C5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7FF81-F37D-D641-9F72-07792488F028}"/>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151751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1C89-BA3A-8D43-8153-F9239E233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585FD-20D8-B548-9E9B-F7790FA89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C97071-0FE2-D54E-ADD4-EC3DCD1B4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092B9-5031-A941-8ABB-0CA813BB6F32}"/>
              </a:ext>
            </a:extLst>
          </p:cNvPr>
          <p:cNvSpPr>
            <a:spLocks noGrp="1"/>
          </p:cNvSpPr>
          <p:nvPr>
            <p:ph type="dt" sz="half" idx="10"/>
          </p:nvPr>
        </p:nvSpPr>
        <p:spPr/>
        <p:txBody>
          <a:bodyPr/>
          <a:lstStyle/>
          <a:p>
            <a:fld id="{175F8C70-9BAA-134C-A16E-4EFB2EC8BBB9}" type="datetimeFigureOut">
              <a:rPr lang="en-US" smtClean="0"/>
              <a:t>7/26/21</a:t>
            </a:fld>
            <a:endParaRPr lang="en-US"/>
          </a:p>
        </p:txBody>
      </p:sp>
      <p:sp>
        <p:nvSpPr>
          <p:cNvPr id="6" name="Footer Placeholder 5">
            <a:extLst>
              <a:ext uri="{FF2B5EF4-FFF2-40B4-BE49-F238E27FC236}">
                <a16:creationId xmlns:a16="http://schemas.microsoft.com/office/drawing/2014/main" id="{CF45345E-1A2A-4A40-8B8B-E4EA1A3D5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25FED-7046-CA40-BF7D-E94BB3C467BB}"/>
              </a:ext>
            </a:extLst>
          </p:cNvPr>
          <p:cNvSpPr>
            <a:spLocks noGrp="1"/>
          </p:cNvSpPr>
          <p:nvPr>
            <p:ph type="sldNum" sz="quarter" idx="12"/>
          </p:nvPr>
        </p:nvSpPr>
        <p:spPr/>
        <p:txBody>
          <a:bodyPr/>
          <a:lstStyle/>
          <a:p>
            <a:fld id="{50A8901F-8280-4A4E-A3C8-8C5719A7CBC8}" type="slidenum">
              <a:rPr lang="en-US" smtClean="0"/>
              <a:t>‹#›</a:t>
            </a:fld>
            <a:endParaRPr lang="en-US"/>
          </a:p>
        </p:txBody>
      </p:sp>
    </p:spTree>
    <p:extLst>
      <p:ext uri="{BB962C8B-B14F-4D97-AF65-F5344CB8AC3E}">
        <p14:creationId xmlns:p14="http://schemas.microsoft.com/office/powerpoint/2010/main" val="29756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8DF59-3850-AC45-960F-25A1950FB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89C6F3-5D52-904B-AAED-92C4DE6E3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F2DA8-A137-8D45-8116-6965D455C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F8C70-9BAA-134C-A16E-4EFB2EC8BBB9}" type="datetimeFigureOut">
              <a:rPr lang="en-US" smtClean="0"/>
              <a:t>7/26/21</a:t>
            </a:fld>
            <a:endParaRPr lang="en-US"/>
          </a:p>
        </p:txBody>
      </p:sp>
      <p:sp>
        <p:nvSpPr>
          <p:cNvPr id="5" name="Footer Placeholder 4">
            <a:extLst>
              <a:ext uri="{FF2B5EF4-FFF2-40B4-BE49-F238E27FC236}">
                <a16:creationId xmlns:a16="http://schemas.microsoft.com/office/drawing/2014/main" id="{5B4FCEFC-A0C7-0C42-AEAA-FD86FBC48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A083D-BDC2-824D-9A23-7DBB7A398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8901F-8280-4A4E-A3C8-8C5719A7CBC8}" type="slidenum">
              <a:rPr lang="en-US" smtClean="0"/>
              <a:t>‹#›</a:t>
            </a:fld>
            <a:endParaRPr lang="en-US"/>
          </a:p>
        </p:txBody>
      </p:sp>
    </p:spTree>
    <p:extLst>
      <p:ext uri="{BB962C8B-B14F-4D97-AF65-F5344CB8AC3E}">
        <p14:creationId xmlns:p14="http://schemas.microsoft.com/office/powerpoint/2010/main" val="3013893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4DE0-2B23-2243-BC35-19B8F8F02A95}"/>
              </a:ext>
            </a:extLst>
          </p:cNvPr>
          <p:cNvSpPr>
            <a:spLocks noGrp="1"/>
          </p:cNvSpPr>
          <p:nvPr>
            <p:ph type="ctrTitle"/>
          </p:nvPr>
        </p:nvSpPr>
        <p:spPr/>
        <p:txBody>
          <a:bodyPr/>
          <a:lstStyle/>
          <a:p>
            <a:r>
              <a:rPr lang="en-US" dirty="0"/>
              <a:t>Code Smells</a:t>
            </a:r>
          </a:p>
        </p:txBody>
      </p:sp>
      <p:sp>
        <p:nvSpPr>
          <p:cNvPr id="3" name="Subtitle 2">
            <a:extLst>
              <a:ext uri="{FF2B5EF4-FFF2-40B4-BE49-F238E27FC236}">
                <a16:creationId xmlns:a16="http://schemas.microsoft.com/office/drawing/2014/main" id="{3C9BD3AD-9351-2245-B800-33546505F0D1}"/>
              </a:ext>
            </a:extLst>
          </p:cNvPr>
          <p:cNvSpPr>
            <a:spLocks noGrp="1"/>
          </p:cNvSpPr>
          <p:nvPr>
            <p:ph type="subTitle" idx="1"/>
          </p:nvPr>
        </p:nvSpPr>
        <p:spPr/>
        <p:txBody>
          <a:bodyPr/>
          <a:lstStyle/>
          <a:p>
            <a:r>
              <a:rPr lang="en-US"/>
              <a:t>Christopher Bartling</a:t>
            </a:r>
          </a:p>
        </p:txBody>
      </p:sp>
    </p:spTree>
    <p:extLst>
      <p:ext uri="{BB962C8B-B14F-4D97-AF65-F5344CB8AC3E}">
        <p14:creationId xmlns:p14="http://schemas.microsoft.com/office/powerpoint/2010/main" val="235719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smells</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Any characteristic in the source code that possibly indicates a deeper problem</a:t>
            </a:r>
          </a:p>
          <a:p>
            <a:r>
              <a:rPr lang="en-US" dirty="0"/>
              <a:t>Structures in the code that indicate violation of fundamental design principles and negatively impact design quality</a:t>
            </a:r>
          </a:p>
          <a:p>
            <a:r>
              <a:rPr lang="en-US" i="1" dirty="0"/>
              <a:t>Anti-patterns</a:t>
            </a:r>
          </a:p>
          <a:p>
            <a:endParaRPr lang="en-US" dirty="0"/>
          </a:p>
        </p:txBody>
      </p:sp>
    </p:spTree>
    <p:extLst>
      <p:ext uri="{BB962C8B-B14F-4D97-AF65-F5344CB8AC3E}">
        <p14:creationId xmlns:p14="http://schemas.microsoft.com/office/powerpoint/2010/main" val="136426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Application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a:bodyPr>
          <a:lstStyle/>
          <a:p>
            <a:r>
              <a:rPr lang="en-US" dirty="0"/>
              <a:t>Mysterious Name: Naming of functions, modules, variables or classes that does not communicate their intent</a:t>
            </a:r>
          </a:p>
          <a:p>
            <a:r>
              <a:rPr lang="en-US" dirty="0"/>
              <a:t>Duplicated code: identical or very similar code that exists in more than one location (</a:t>
            </a:r>
            <a:r>
              <a:rPr lang="en-US" i="1" dirty="0"/>
              <a:t>aka</a:t>
            </a:r>
            <a:r>
              <a:rPr lang="en-US" dirty="0"/>
              <a:t> copy pasta)</a:t>
            </a:r>
          </a:p>
          <a:p>
            <a:r>
              <a:rPr lang="en-US" dirty="0"/>
              <a:t>Contrived complexity: forced usage of overcomplicated design patterns where simpler design patterns would suffice</a:t>
            </a:r>
          </a:p>
          <a:p>
            <a:r>
              <a:rPr lang="en-US" dirty="0"/>
              <a:t>Uncontrolled side effects: side effects of coding that commonly cause runtime exceptions, with unit tests unable to capture the exact cause of the problem</a:t>
            </a:r>
          </a:p>
          <a:p>
            <a:endParaRPr lang="en-US" dirty="0"/>
          </a:p>
        </p:txBody>
      </p:sp>
    </p:spTree>
    <p:extLst>
      <p:ext uri="{BB962C8B-B14F-4D97-AF65-F5344CB8AC3E}">
        <p14:creationId xmlns:p14="http://schemas.microsoft.com/office/powerpoint/2010/main" val="53332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fontScale="92500"/>
          </a:bodyPr>
          <a:lstStyle/>
          <a:p>
            <a:r>
              <a:rPr lang="en-US" dirty="0"/>
              <a:t>Large class: Class has grown too large and has too many responsibilities (</a:t>
            </a:r>
            <a:r>
              <a:rPr lang="en-US" i="1" dirty="0"/>
              <a:t>aka</a:t>
            </a:r>
            <a:r>
              <a:rPr lang="en-US" dirty="0"/>
              <a:t> God object)</a:t>
            </a:r>
          </a:p>
          <a:p>
            <a:r>
              <a:rPr lang="en-US" dirty="0"/>
              <a:t>God objects: a class that has lots of responsibilities and is low cohesive.</a:t>
            </a:r>
          </a:p>
          <a:p>
            <a:r>
              <a:rPr lang="en-US" dirty="0"/>
              <a:t>Feature envy: a class that uses methods of another class excessively and has no responsibility of its own</a:t>
            </a:r>
          </a:p>
          <a:p>
            <a:r>
              <a:rPr lang="en-US" dirty="0"/>
              <a:t>Inappropriate intimacy: a class that has dependencies on implementation details of another class</a:t>
            </a:r>
          </a:p>
          <a:p>
            <a:r>
              <a:rPr lang="en-US" dirty="0"/>
              <a:t>Refused bequest: a class that overrides a method of a base class in such a way that the contract of the base class is not honored by the derived class </a:t>
            </a:r>
          </a:p>
        </p:txBody>
      </p:sp>
    </p:spTree>
    <p:extLst>
      <p:ext uri="{BB962C8B-B14F-4D97-AF65-F5344CB8AC3E}">
        <p14:creationId xmlns:p14="http://schemas.microsoft.com/office/powerpoint/2010/main" val="230174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 use of literals: Literals should be coded as named constants, to improve readability and to avoid programming errors </a:t>
            </a:r>
          </a:p>
          <a:p>
            <a:r>
              <a:rPr lang="en-US" dirty="0"/>
              <a:t>Cyclomatic complexity: Too many branches or loops, indicating that a function needs to be broken up into smaller functions, or that it has potential for simplification/refactoring</a:t>
            </a:r>
          </a:p>
          <a:p>
            <a:r>
              <a:rPr lang="en-US" dirty="0" err="1"/>
              <a:t>Downcasting</a:t>
            </a:r>
            <a:r>
              <a:rPr lang="en-US" dirty="0"/>
              <a:t>: Typecasting to a specific derived type which breaks the abstraction model; the abstraction may have to be refactored or eliminated</a:t>
            </a:r>
          </a:p>
          <a:p>
            <a:pPr marL="0" indent="0">
              <a:buNone/>
            </a:pPr>
            <a:endParaRPr lang="en-US" dirty="0"/>
          </a:p>
        </p:txBody>
      </p:sp>
    </p:spTree>
    <p:extLst>
      <p:ext uri="{BB962C8B-B14F-4D97-AF65-F5344CB8AC3E}">
        <p14:creationId xmlns:p14="http://schemas.microsoft.com/office/powerpoint/2010/main" val="328082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Orphan variable or constant class: a class that typically has a collection of constants which belong elsewhere where those constants should be owned by one of the other member classes</a:t>
            </a:r>
          </a:p>
          <a:p>
            <a:r>
              <a:rPr lang="en-US" dirty="0"/>
              <a:t>Data clump: Occurs when a group of variables are passed around together in various parts of the program. In general, this suggests that it would be more appropriate to formally group the different variables together into a single object, and pass around only the new object instead</a:t>
            </a:r>
          </a:p>
          <a:p>
            <a:pPr marL="0" indent="0">
              <a:buNone/>
            </a:pPr>
            <a:endParaRPr lang="en-US" dirty="0"/>
          </a:p>
        </p:txBody>
      </p:sp>
    </p:spTree>
    <p:extLst>
      <p:ext uri="{BB962C8B-B14F-4D97-AF65-F5344CB8AC3E}">
        <p14:creationId xmlns:p14="http://schemas.microsoft.com/office/powerpoint/2010/main" val="15839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Too many parameters: a long list of parameters is hard to read, and makes calling and testing the function complicated. It may indicate that the purpose of the function is ill-conceived and that the code should be refactored so responsibility is assigned in a more clean-cut way</a:t>
            </a:r>
          </a:p>
          <a:p>
            <a:r>
              <a:rPr lang="en-US" dirty="0"/>
              <a:t>Long method: a method, function, or procedure that has grown too large</a:t>
            </a:r>
          </a:p>
          <a:p>
            <a:r>
              <a:rPr lang="en-US" dirty="0"/>
              <a:t>Excessively long identifiers: in particular, the use of naming conventions to provide disambiguation that should be implicit in the software architecture</a:t>
            </a:r>
          </a:p>
          <a:p>
            <a:endParaRPr lang="en-US" dirty="0"/>
          </a:p>
        </p:txBody>
      </p:sp>
    </p:spTree>
    <p:extLst>
      <p:ext uri="{BB962C8B-B14F-4D97-AF65-F5344CB8AC3E}">
        <p14:creationId xmlns:p14="http://schemas.microsoft.com/office/powerpoint/2010/main" val="51885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Excessively short identifiers: the name of a variable should reflect its function unless the function is obvious</a:t>
            </a:r>
          </a:p>
          <a:p>
            <a:r>
              <a:rPr lang="en-US" dirty="0"/>
              <a:t>Excessive return of data: a function or method that returns more than what each of its callers needs</a:t>
            </a:r>
          </a:p>
          <a:p>
            <a:r>
              <a:rPr lang="en-US" dirty="0"/>
              <a:t>Excessively long line of code (or God Line): A line of code which is too long, making the code difficult to read, understand, debug, refactor, or even identify possibilities of software reuse</a:t>
            </a:r>
          </a:p>
          <a:p>
            <a:pPr marL="0" indent="0">
              <a:buNone/>
            </a:pPr>
            <a:endParaRPr lang="en-US" dirty="0"/>
          </a:p>
        </p:txBody>
      </p:sp>
    </p:spTree>
    <p:extLst>
      <p:ext uri="{BB962C8B-B14F-4D97-AF65-F5344CB8AC3E}">
        <p14:creationId xmlns:p14="http://schemas.microsoft.com/office/powerpoint/2010/main" val="330296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5DC6-B14F-6342-A1B6-538A18C913D2}"/>
              </a:ext>
            </a:extLst>
          </p:cNvPr>
          <p:cNvSpPr>
            <a:spLocks noGrp="1"/>
          </p:cNvSpPr>
          <p:nvPr>
            <p:ph type="title"/>
          </p:nvPr>
        </p:nvSpPr>
        <p:spPr/>
        <p:txBody>
          <a:bodyPr/>
          <a:lstStyle/>
          <a:p>
            <a:r>
              <a:rPr lang="en-US" b="1" dirty="0"/>
              <a:t>Code is a liability</a:t>
            </a:r>
          </a:p>
        </p:txBody>
      </p:sp>
      <p:sp>
        <p:nvSpPr>
          <p:cNvPr id="3" name="Content Placeholder 2">
            <a:extLst>
              <a:ext uri="{FF2B5EF4-FFF2-40B4-BE49-F238E27FC236}">
                <a16:creationId xmlns:a16="http://schemas.microsoft.com/office/drawing/2014/main" id="{115D65EE-DECF-C04B-9355-B7DA30D32DF4}"/>
              </a:ext>
            </a:extLst>
          </p:cNvPr>
          <p:cNvSpPr>
            <a:spLocks noGrp="1"/>
          </p:cNvSpPr>
          <p:nvPr>
            <p:ph idx="1"/>
          </p:nvPr>
        </p:nvSpPr>
        <p:spPr/>
        <p:txBody>
          <a:bodyPr/>
          <a:lstStyle/>
          <a:p>
            <a:r>
              <a:rPr lang="en-US" dirty="0"/>
              <a:t>Poor practice to comment out unused code.</a:t>
            </a:r>
          </a:p>
          <a:p>
            <a:r>
              <a:rPr lang="en-US" dirty="0"/>
              <a:t>Code that has no purpose is a major source of distraction and confusion. </a:t>
            </a:r>
          </a:p>
          <a:p>
            <a:r>
              <a:rPr lang="en-US" dirty="0"/>
              <a:t>No reason not to remove dead code and other bloat. </a:t>
            </a:r>
          </a:p>
          <a:p>
            <a:r>
              <a:rPr lang="en-US" dirty="0"/>
              <a:t>Less code means less complexity, which means less bugs, which means less unexpected outcomes in production. </a:t>
            </a:r>
          </a:p>
        </p:txBody>
      </p:sp>
    </p:spTree>
    <p:extLst>
      <p:ext uri="{BB962C8B-B14F-4D97-AF65-F5344CB8AC3E}">
        <p14:creationId xmlns:p14="http://schemas.microsoft.com/office/powerpoint/2010/main" val="181009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624</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Code Smells</vt:lpstr>
      <vt:lpstr>Code smells</vt:lpstr>
      <vt:lpstr>Code smell examples: Application level</vt:lpstr>
      <vt:lpstr>Code smell examples: Class level</vt:lpstr>
      <vt:lpstr>Code smell examples: Class level</vt:lpstr>
      <vt:lpstr>Code smell examples: Class level</vt:lpstr>
      <vt:lpstr>Code smell examples: Method level</vt:lpstr>
      <vt:lpstr>Code smell examples: Method level</vt:lpstr>
      <vt:lpstr>Code is a liability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Smells</dc:title>
  <dc:creator>Christopher Bartling</dc:creator>
  <cp:lastModifiedBy>Christopher Bartling</cp:lastModifiedBy>
  <cp:revision>3</cp:revision>
  <dcterms:created xsi:type="dcterms:W3CDTF">2021-07-27T03:22:17Z</dcterms:created>
  <dcterms:modified xsi:type="dcterms:W3CDTF">2021-07-27T03:26:26Z</dcterms:modified>
</cp:coreProperties>
</file>