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60" r:id="rId4"/>
    <p:sldId id="281" r:id="rId5"/>
    <p:sldId id="267" r:id="rId6"/>
    <p:sldId id="275" r:id="rId7"/>
    <p:sldId id="284" r:id="rId8"/>
    <p:sldId id="273" r:id="rId9"/>
    <p:sldId id="276" r:id="rId10"/>
    <p:sldId id="274" r:id="rId11"/>
    <p:sldId id="271" r:id="rId12"/>
    <p:sldId id="272" r:id="rId13"/>
    <p:sldId id="258" r:id="rId14"/>
    <p:sldId id="259" r:id="rId15"/>
    <p:sldId id="278" r:id="rId16"/>
    <p:sldId id="279" r:id="rId17"/>
    <p:sldId id="280" r:id="rId18"/>
    <p:sldId id="283" r:id="rId19"/>
    <p:sldId id="28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8"/>
  </p:normalViewPr>
  <p:slideViewPr>
    <p:cSldViewPr snapToGrid="0" snapToObjects="1">
      <p:cViewPr varScale="1">
        <p:scale>
          <a:sx n="136" d="100"/>
          <a:sy n="136" d="100"/>
        </p:scale>
        <p:origin x="2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273D-2455-1941-ACDB-848365E26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50918-49E4-E54D-A1EE-BB4F7972D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EDDD-86CF-CD43-A5BA-C3440977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B64F-8473-584D-836A-ACCCFC9C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DCDEA-497F-3D4D-BC7D-E882E4F5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1E4D-4B44-7647-AAF8-B37C6978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EBA1E-D115-DB42-9B90-4773BB4E3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E851C-841D-D941-9BB9-5413FA4C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F98CF-98B5-0140-9730-0EDD5C56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DB5BB-E8B5-894C-897F-6AE36429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1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01548-4CE0-4944-96FD-74FF729A8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ECA49-0272-D34D-B2E0-876002912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87FFF-342A-224C-8CC8-52A360B6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18E5-43FC-2649-BDE0-86883FFE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515D-F956-7D4D-9DB9-F69FAB01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8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A2C7-AA83-2A44-9ED9-4EBCAC38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E00F-FE91-F442-92E3-6D8CED83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2FFF-FD98-5241-B04A-79EE7346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5FFB-AC6D-6345-93C8-015BDBDA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9E6FA-94C4-6643-BC58-D6251CE3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E670-6143-334B-AEA2-01E5BAF6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D72C-D459-9C47-AB6E-189A8E53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2A6E-DF26-0047-9244-B55D5D92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297B-EB82-6545-8929-9454FDE1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5B02-D1C7-7947-92E9-E4595AEB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ADA3-CBBA-5045-93F9-B8FD6D40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0A33-52E8-3A42-BD87-7D4D73A25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BBE83-CB72-DA44-BE67-0913E08E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FA41E-B15C-564D-A299-025FE7F5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92F78-B441-4941-A229-FFC6B99B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90ED6-2BE9-C148-90F7-B43D5FB3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F174-74C0-E44F-852F-7F7E0C3F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736F-7996-3D4C-A308-D1DF97CB8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2BCE2-CE38-D94C-812D-03F9C0201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B5A57-A679-154A-BDE3-4834D9783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CA6C1-F64F-4443-8D84-BA1DBF799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92FDC-FC95-A44B-893B-F8200665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F296E-1E58-5745-85EA-3A071EEE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42543-1BE5-8341-9971-FD0263C8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6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D2AA-01E3-CB41-AB5E-B3208CB3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4B93C-8A41-2745-9F6E-503552B2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A4845-3CE8-2948-BD11-BEAF2B1C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8B031-B9F1-5543-B6DD-97CE94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52403-FBDA-024D-B553-50B10E3B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6FE61-3583-EB46-B92E-228ACEA2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30FE9-4262-2740-ACFE-4E89BCDE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81A2-C7A2-6D45-BAD0-B10776D8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A498-A439-A947-B1BB-2EC55E21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BEC66-F796-FB41-94DA-FFEB08712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A0CC3-F164-9348-978C-35698DFD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3469-1A57-4F4C-BBCB-82F7E816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5652F-9214-0D40-8B07-4C73C528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56A5-7711-0E43-9ECC-9AF74421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30961-E1B0-EC45-A492-A674FD12B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F28DA-7D45-3E41-9CD0-D5823BA09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25D04-C8BC-2141-B283-8F984E23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275F4-46BA-8443-B0D0-BC1CECE4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01EAE-4BB4-B946-924A-A580B3B0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25067-5006-6741-9CB5-AEA2558D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D9187-0CD6-2849-9DEF-2C08A6F32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9D91-B63A-AC4E-A9F4-9713DC113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7189-38F1-1B47-A134-7F70D5119BA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F7C40-6713-314B-838F-8D2398CB0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D0E44-DF76-B344-A223-EA58B16BF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zdnet-com.cdn.ampproject.org/c/s/www.zdnet.com/google-amp/article/python-programming-language-creator-retires-saying-its-been-an-amazing-rid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90FE-75E9-0F4C-88C9-D4BD975FB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</a:t>
            </a:r>
            <a:br>
              <a:rPr lang="en-US" b="1" dirty="0"/>
            </a:br>
            <a:r>
              <a:rPr lang="en-US" b="1" dirty="0"/>
              <a:t>Test-Driven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6A48-63A2-7448-A4FA-79184D3BA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Christopher Bartling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8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179F-6441-5945-BF98-562B2926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Don’t Repeat Yourself (DRY)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8A8DD-DF6C-1246-97B7-04913A9B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Copy-pasta coding, doing the same or almost the same things.</a:t>
            </a:r>
          </a:p>
          <a:p>
            <a:r>
              <a:rPr lang="en-US" dirty="0"/>
              <a:t>DRY things up! Refactor to reusable behavior.</a:t>
            </a:r>
          </a:p>
          <a:p>
            <a:r>
              <a:rPr lang="en-US" dirty="0"/>
              <a:t>Less code is easier to maintain and debug.</a:t>
            </a:r>
          </a:p>
          <a:p>
            <a:r>
              <a:rPr lang="en-US" dirty="0"/>
              <a:t>Small functions are easy to test.</a:t>
            </a:r>
          </a:p>
          <a:p>
            <a:r>
              <a:rPr lang="en-US" dirty="0"/>
              <a:t>Some IDEs detect duplicate code and warn you about it, and some even help you extract methods or functions from the duplications.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5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43B7-0D7C-2749-8138-678A249E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YAGNI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417B-BAE5-324F-925C-103B45A7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going to need it!</a:t>
            </a:r>
          </a:p>
          <a:p>
            <a:r>
              <a:rPr lang="en-US" dirty="0"/>
              <a:t>It’s tempting to write some extra code because you think you will need it later on. </a:t>
            </a:r>
          </a:p>
          <a:p>
            <a:pPr lvl="1"/>
            <a:r>
              <a:rPr lang="en-US" dirty="0"/>
              <a:t>Nobody dares to remove it because who knows what will break if they do.</a:t>
            </a:r>
          </a:p>
          <a:p>
            <a:pPr lvl="1"/>
            <a:r>
              <a:rPr lang="en-US" dirty="0"/>
              <a:t>Unused code does not get updated. It can introduce bugs and security vulnerabilities that didn’t have to be there in the first place.</a:t>
            </a:r>
          </a:p>
          <a:p>
            <a:r>
              <a:rPr lang="en-US" dirty="0"/>
              <a:t>Don’t write code that you don’t need right now.</a:t>
            </a:r>
          </a:p>
          <a:p>
            <a:pPr lvl="1"/>
            <a:r>
              <a:rPr lang="en-US" dirty="0"/>
              <a:t>Unit testing ensures that you are solving the problem at hand.</a:t>
            </a:r>
          </a:p>
        </p:txBody>
      </p:sp>
    </p:spTree>
    <p:extLst>
      <p:ext uri="{BB962C8B-B14F-4D97-AF65-F5344CB8AC3E}">
        <p14:creationId xmlns:p14="http://schemas.microsoft.com/office/powerpoint/2010/main" val="61363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5F9F-4AE2-7E48-974F-8806684B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Premature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E829A-FF86-0449-8764-7413A5A2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tempting to optimize your code prematurely. </a:t>
            </a:r>
          </a:p>
          <a:p>
            <a:pPr lvl="1"/>
            <a:r>
              <a:rPr lang="en-US" dirty="0"/>
              <a:t>Your code will be less clear to others.</a:t>
            </a:r>
          </a:p>
          <a:p>
            <a:pPr lvl="1"/>
            <a:r>
              <a:rPr lang="en-US" dirty="0"/>
              <a:t>You will spend time on a problem that likely doesn’t exist.</a:t>
            </a:r>
          </a:p>
          <a:p>
            <a:r>
              <a:rPr lang="en-US" dirty="0"/>
              <a:t>Premature optimization adds complexity and in many cases is unjustified.</a:t>
            </a:r>
          </a:p>
          <a:p>
            <a:r>
              <a:rPr lang="en-US" dirty="0"/>
              <a:t>Make complexity earn its way into the source code.</a:t>
            </a:r>
          </a:p>
          <a:p>
            <a:r>
              <a:rPr lang="en-US" dirty="0"/>
              <a:t>You cannot quantify how your code will perform until you run it. </a:t>
            </a:r>
          </a:p>
          <a:p>
            <a:pPr lvl="1"/>
            <a:r>
              <a:rPr lang="en-US" dirty="0"/>
              <a:t>Do not spend time optimizing it until there is an actual problem.</a:t>
            </a:r>
          </a:p>
          <a:p>
            <a:r>
              <a:rPr lang="en-US" dirty="0"/>
              <a:t>Keep it stupid simple (the new KISS)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1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tests as a feedback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apply feedback loops to every level of our development. </a:t>
            </a:r>
          </a:p>
          <a:p>
            <a:r>
              <a:rPr lang="en-US" dirty="0"/>
              <a:t>- Unit testing is a feedback loop that occurs within seconds. </a:t>
            </a:r>
          </a:p>
          <a:p>
            <a:r>
              <a:rPr lang="en-US" dirty="0"/>
              <a:t>- Quick execution of a unit test provides us with information.</a:t>
            </a:r>
          </a:p>
          <a:p>
            <a:r>
              <a:rPr lang="en-US" dirty="0"/>
              <a:t>- Constant testing will catch regression errors.</a:t>
            </a:r>
          </a:p>
          <a:p>
            <a:r>
              <a:rPr lang="en-US" dirty="0"/>
              <a:t>- Test-driven development gives us feedback on...</a:t>
            </a:r>
          </a:p>
          <a:p>
            <a:r>
              <a:rPr lang="en-US" dirty="0"/>
              <a:t>- Quality of the implementation (does it work)</a:t>
            </a:r>
          </a:p>
          <a:p>
            <a:r>
              <a:rPr lang="en-US" dirty="0"/>
              <a:t>- Quality of the code design (is it well structured)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Test-driven development mantra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Red: Write a test that doesn't work or perhaps doesn't even compile.</a:t>
            </a:r>
          </a:p>
          <a:p>
            <a:r>
              <a:rPr lang="en-US" dirty="0"/>
              <a:t>Green: Make the test pass!</a:t>
            </a:r>
          </a:p>
          <a:p>
            <a:pPr lvl="1"/>
            <a:r>
              <a:rPr lang="en-US" dirty="0"/>
              <a:t>Don't worry about code duplication or other code smells at this point.</a:t>
            </a:r>
          </a:p>
          <a:p>
            <a:r>
              <a:rPr lang="en-US" dirty="0"/>
              <a:t>Refactor: Eliminate code smells and make source code more communicative. </a:t>
            </a:r>
          </a:p>
          <a:p>
            <a:pPr lvl="1"/>
            <a:r>
              <a:rPr lang="en-US" dirty="0"/>
              <a:t>All tests in the test suite must continue to pass successfully.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3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F4E4-65F2-9646-807D-615D3E02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Minimal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8801-4054-EA4D-B3F1-2E9391D6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clear, minimal APIs is key to managing simplicity in software systems. </a:t>
            </a:r>
          </a:p>
          <a:p>
            <a:r>
              <a:rPr lang="en-US" dirty="0"/>
              <a:t>Smaller APIs with fewer methods and arguments are easier to understand and test.</a:t>
            </a:r>
          </a:p>
          <a:p>
            <a:pPr lvl="1"/>
            <a:r>
              <a:rPr lang="en-US" dirty="0"/>
              <a:t>Allow us to put more effort into comprehending the actual problem we set out to solve.</a:t>
            </a:r>
          </a:p>
          <a:p>
            <a:r>
              <a:rPr lang="en-US" dirty="0"/>
              <a:t>Less is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32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B569-43D6-9B49-99FC-7E9C883B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Modularity and decoupling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5E35-78A2-834A-8238-8E82AC85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Breaking problems up into small, manageable components. </a:t>
            </a:r>
          </a:p>
          <a:p>
            <a:r>
              <a:rPr lang="en-US" dirty="0"/>
              <a:t>Loose coupling – the ability to update parts of a system in isolation – is an effective method for increasing developer agility and system stability. </a:t>
            </a:r>
          </a:p>
        </p:txBody>
      </p:sp>
    </p:spTree>
    <p:extLst>
      <p:ext uri="{BB962C8B-B14F-4D97-AF65-F5344CB8AC3E}">
        <p14:creationId xmlns:p14="http://schemas.microsoft.com/office/powerpoint/2010/main" val="1759203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AC75-A734-7545-A109-5967E3B6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B17B-265B-6441-A2EA-415E9DE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Restructuring your code </a:t>
            </a:r>
            <a:r>
              <a:rPr lang="en-US" i="1" dirty="0"/>
              <a:t>without</a:t>
            </a:r>
            <a:r>
              <a:rPr lang="en-US" dirty="0"/>
              <a:t> changing its behavior.</a:t>
            </a:r>
          </a:p>
          <a:p>
            <a:r>
              <a:rPr lang="en-US" dirty="0"/>
              <a:t>Software is rarely perfect on the first attempt. </a:t>
            </a:r>
          </a:p>
          <a:p>
            <a:pPr lvl="1"/>
            <a:r>
              <a:rPr lang="en-US" dirty="0"/>
              <a:t>It may work, but it will be messy, and there will be code smells.</a:t>
            </a:r>
          </a:p>
          <a:p>
            <a:r>
              <a:rPr lang="en-US" dirty="0"/>
              <a:t>Software is continuously evolving--work continuously to improve it. </a:t>
            </a:r>
          </a:p>
          <a:p>
            <a:pPr lvl="1"/>
            <a:r>
              <a:rPr lang="en-US" dirty="0"/>
              <a:t>Even if you start with a perfect code base, it can get messy very quickly.</a:t>
            </a:r>
          </a:p>
          <a:p>
            <a:r>
              <a:rPr lang="en-US" dirty="0"/>
              <a:t>Leave a piece of code better than you found it, every time.</a:t>
            </a:r>
          </a:p>
          <a:p>
            <a:r>
              <a:rPr lang="en-US" dirty="0"/>
              <a:t>Small improvements over time add up to a codebase that is easy to read and maintain.</a:t>
            </a:r>
          </a:p>
        </p:txBody>
      </p:sp>
    </p:spTree>
    <p:extLst>
      <p:ext uri="{BB962C8B-B14F-4D97-AF65-F5344CB8AC3E}">
        <p14:creationId xmlns:p14="http://schemas.microsoft.com/office/powerpoint/2010/main" val="2222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8C42-BCE0-7749-A6D1-0BBED806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Specify behaviors with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6067-3857-E24E-ACFD-73EB7FDE7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out for over-specifying behavior in your tests.</a:t>
            </a:r>
          </a:p>
          <a:p>
            <a:pPr lvl="1"/>
            <a:r>
              <a:rPr lang="en-US" dirty="0"/>
              <a:t>Over-specifying behavior leads to lots of low value tests.</a:t>
            </a:r>
          </a:p>
          <a:p>
            <a:r>
              <a:rPr lang="en-US" dirty="0"/>
              <a:t>Strive to write the fewest tests needed to assert the behavior that you are creating. </a:t>
            </a:r>
          </a:p>
          <a:p>
            <a:r>
              <a:rPr lang="en-US" dirty="0"/>
              <a:t>The goal is to make each test unique and that we test only the main scenarios. </a:t>
            </a:r>
          </a:p>
          <a:p>
            <a:pPr lvl="1"/>
            <a:r>
              <a:rPr lang="en-US" dirty="0"/>
              <a:t>Additional tests will be created as part of our quality engineering effort.</a:t>
            </a:r>
          </a:p>
        </p:txBody>
      </p:sp>
    </p:spTree>
    <p:extLst>
      <p:ext uri="{BB962C8B-B14F-4D97-AF65-F5344CB8AC3E}">
        <p14:creationId xmlns:p14="http://schemas.microsoft.com/office/powerpoint/2010/main" val="529994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A6EC-DC28-B84C-BAD9-0BA9EF88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TDD vs ATDD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ADF17-AC72-6346-AA0D-72A00C4F0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A6791A-D6E9-0D4E-8E5B-D56FC0B41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individual methods and functions</a:t>
            </a:r>
          </a:p>
          <a:p>
            <a:r>
              <a:rPr lang="en-US" dirty="0"/>
              <a:t>Written by developers</a:t>
            </a:r>
          </a:p>
          <a:p>
            <a:r>
              <a:rPr lang="en-US" dirty="0"/>
              <a:t>Tests are isolated and use test doubles for dependencies</a:t>
            </a:r>
          </a:p>
          <a:p>
            <a:r>
              <a:rPr lang="en-US" dirty="0"/>
              <a:t>Tests execute quickly</a:t>
            </a:r>
          </a:p>
          <a:p>
            <a:r>
              <a:rPr lang="en-US" dirty="0"/>
              <a:t>Easy to test alternative pathways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AF6699-AB89-B84F-9EA3-6A672E67E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ATDD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F82218-035A-E44D-A680-706A9D785C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scenarios</a:t>
            </a:r>
          </a:p>
          <a:p>
            <a:r>
              <a:rPr lang="en-US" dirty="0"/>
              <a:t>Written by quality assurance and potentially developers</a:t>
            </a:r>
          </a:p>
          <a:p>
            <a:r>
              <a:rPr lang="en-US" dirty="0"/>
              <a:t>Tests integrate the entire stack of components together</a:t>
            </a:r>
          </a:p>
          <a:p>
            <a:r>
              <a:rPr lang="en-US" dirty="0"/>
              <a:t>Tests require setup and can be slower to execute</a:t>
            </a:r>
          </a:p>
          <a:p>
            <a:r>
              <a:rPr lang="en-US" dirty="0"/>
              <a:t>Difficult to test alternative pathways</a:t>
            </a:r>
          </a:p>
        </p:txBody>
      </p:sp>
    </p:spTree>
    <p:extLst>
      <p:ext uri="{BB962C8B-B14F-4D97-AF65-F5344CB8AC3E}">
        <p14:creationId xmlns:p14="http://schemas.microsoft.com/office/powerpoint/2010/main" val="217130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20AF-C8D6-8F4A-8259-3387A92C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is the art of telling </a:t>
            </a:r>
            <a:r>
              <a:rPr lang="en-US" i="1" dirty="0"/>
              <a:t>another human </a:t>
            </a:r>
            <a:r>
              <a:rPr lang="en-US" dirty="0"/>
              <a:t>what one wants the computer to do.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9B64-D584-0342-A129-54D3DEE16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Donald Knuth, Stanford University Professor Emeritus </a:t>
            </a:r>
          </a:p>
        </p:txBody>
      </p:sp>
    </p:spTree>
    <p:extLst>
      <p:ext uri="{BB962C8B-B14F-4D97-AF65-F5344CB8AC3E}">
        <p14:creationId xmlns:p14="http://schemas.microsoft.com/office/powerpoint/2010/main" val="1512781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Test-Driven Development: By Example</a:t>
            </a:r>
            <a:r>
              <a:rPr lang="en-US" dirty="0"/>
              <a:t> by Kent Beck</a:t>
            </a:r>
          </a:p>
          <a:p>
            <a:r>
              <a:rPr lang="en-US" u="sng" dirty="0"/>
              <a:t>Working Effectively with Legacy Code</a:t>
            </a:r>
            <a:r>
              <a:rPr lang="en-US" dirty="0"/>
              <a:t> by Michael C. Feathers</a:t>
            </a:r>
          </a:p>
          <a:p>
            <a:r>
              <a:rPr lang="en-US" u="sng" dirty="0"/>
              <a:t>Growing Object-Oriented Software, Guided by Tests</a:t>
            </a:r>
            <a:r>
              <a:rPr lang="en-US" dirty="0"/>
              <a:t> by Steve Freeman and Nat Pryce</a:t>
            </a:r>
          </a:p>
          <a:p>
            <a:r>
              <a:rPr lang="en-US" u="sng" dirty="0"/>
              <a:t>Beyond Legacy Code</a:t>
            </a:r>
            <a:r>
              <a:rPr lang="en-US" dirty="0"/>
              <a:t> by David Scott Bernstein</a:t>
            </a:r>
          </a:p>
          <a:p>
            <a:r>
              <a:rPr lang="en-US" dirty="0">
                <a:hlinkClick r:id="rId2"/>
              </a:rPr>
              <a:t>Python programming language creator retires, saying: 'It's been an amazing ride'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0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Test-Driven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is a design activity.</a:t>
            </a:r>
          </a:p>
          <a:p>
            <a:pPr lvl="1"/>
            <a:r>
              <a:rPr lang="en-US" dirty="0"/>
              <a:t>Clarifies our ideas on code intent.</a:t>
            </a:r>
          </a:p>
          <a:p>
            <a:r>
              <a:rPr lang="en-US" dirty="0"/>
              <a:t>Forces you to think carefully about what behavior is needed for a unit to satisfy the acceptance criteria.</a:t>
            </a:r>
          </a:p>
          <a:p>
            <a:pPr lvl="1"/>
            <a:r>
              <a:rPr lang="en-US" dirty="0"/>
              <a:t>Unit being method or function</a:t>
            </a:r>
          </a:p>
          <a:p>
            <a:r>
              <a:rPr lang="en-US" dirty="0"/>
              <a:t>Unit tests communicate the soundness of design decisions.</a:t>
            </a:r>
          </a:p>
          <a:p>
            <a:r>
              <a:rPr lang="en-US" dirty="0"/>
              <a:t>Unit tests act as executable documentation.</a:t>
            </a:r>
          </a:p>
          <a:p>
            <a:pPr lvl="1"/>
            <a:r>
              <a:rPr lang="en-US" dirty="0"/>
              <a:t>Communicates our intent.</a:t>
            </a:r>
          </a:p>
        </p:txBody>
      </p:sp>
    </p:spTree>
    <p:extLst>
      <p:ext uri="{BB962C8B-B14F-4D97-AF65-F5344CB8AC3E}">
        <p14:creationId xmlns:p14="http://schemas.microsoft.com/office/powerpoint/2010/main" val="405707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F7CD-F13E-1641-9302-0C62C3CA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test-driven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710DC-FC48-5D4D-A82F-FE5F1A48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tests forces you to think through all use cases.</a:t>
            </a:r>
          </a:p>
          <a:p>
            <a:r>
              <a:rPr lang="en-US" dirty="0"/>
              <a:t>Clarify what you are building.</a:t>
            </a:r>
          </a:p>
          <a:p>
            <a:r>
              <a:rPr lang="en-US" dirty="0"/>
              <a:t>Protect against regressions.</a:t>
            </a:r>
          </a:p>
          <a:p>
            <a:r>
              <a:rPr lang="en-US" dirty="0"/>
              <a:t>Clean code that works – Ron Jefferies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7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Managing fear during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Fear makes you…</a:t>
            </a:r>
          </a:p>
          <a:p>
            <a:pPr lvl="1"/>
            <a:r>
              <a:rPr lang="en-US" dirty="0"/>
              <a:t>Tentative</a:t>
            </a:r>
          </a:p>
          <a:p>
            <a:pPr lvl="1"/>
            <a:r>
              <a:rPr lang="en-US" dirty="0"/>
              <a:t>Communicate less</a:t>
            </a:r>
          </a:p>
          <a:p>
            <a:pPr lvl="1"/>
            <a:r>
              <a:rPr lang="en-US" dirty="0"/>
              <a:t>Avoid feedback</a:t>
            </a:r>
          </a:p>
          <a:p>
            <a:r>
              <a:rPr lang="en-US" dirty="0"/>
              <a:t>Test-driven development provides us with courage to</a:t>
            </a:r>
          </a:p>
          <a:p>
            <a:pPr lvl="1"/>
            <a:r>
              <a:rPr lang="en-US" dirty="0"/>
              <a:t>Begin learning as quickly as possible</a:t>
            </a:r>
          </a:p>
          <a:p>
            <a:pPr lvl="1"/>
            <a:r>
              <a:rPr lang="en-US" dirty="0"/>
              <a:t>Communicate clearly</a:t>
            </a:r>
          </a:p>
          <a:p>
            <a:pPr lvl="1"/>
            <a:r>
              <a:rPr lang="en-US" dirty="0"/>
              <a:t>Search out helpful, concrete feedback</a:t>
            </a:r>
          </a:p>
        </p:txBody>
      </p:sp>
    </p:spTree>
    <p:extLst>
      <p:ext uri="{BB962C8B-B14F-4D97-AF65-F5344CB8AC3E}">
        <p14:creationId xmlns:p14="http://schemas.microsoft.com/office/powerpoint/2010/main" val="34774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5A27-3BB2-E549-AD6F-8C304B69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2C72-73F8-5040-909F-7CFA079D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Constantly asking yourself what it is you want to accomplish.</a:t>
            </a:r>
          </a:p>
          <a:p>
            <a:r>
              <a:rPr lang="en-US" dirty="0"/>
              <a:t>Forces you to deeply contemplate the problem domain.</a:t>
            </a:r>
          </a:p>
          <a:p>
            <a:r>
              <a:rPr lang="en-US" dirty="0"/>
              <a:t>Make code changes with confidence. </a:t>
            </a:r>
          </a:p>
          <a:p>
            <a:r>
              <a:rPr lang="en-US" dirty="0"/>
              <a:t>Write better code with fewer bugs.</a:t>
            </a:r>
          </a:p>
          <a:p>
            <a:r>
              <a:rPr lang="en-US" dirty="0"/>
              <a:t>Flexible code that is adaptive to change.</a:t>
            </a:r>
          </a:p>
          <a:p>
            <a:r>
              <a:rPr lang="en-US" dirty="0"/>
              <a:t>Force you to create smaller functions that do one thing.</a:t>
            </a:r>
          </a:p>
          <a:p>
            <a:r>
              <a:rPr lang="en-US" dirty="0"/>
              <a:t>Document your code by giving usage examples.</a:t>
            </a:r>
          </a:p>
          <a:p>
            <a:r>
              <a:rPr lang="en-US" dirty="0"/>
              <a:t>Think twice before adding new features. </a:t>
            </a:r>
          </a:p>
        </p:txBody>
      </p:sp>
    </p:spTree>
    <p:extLst>
      <p:ext uri="{BB962C8B-B14F-4D97-AF65-F5344CB8AC3E}">
        <p14:creationId xmlns:p14="http://schemas.microsoft.com/office/powerpoint/2010/main" val="419414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1DBB-24A4-CC42-B6F9-77BFFCE2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makes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95AF-BD19-484B-B3AA-AB4A57ACF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should be…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Written at the right level of abstraction</a:t>
            </a:r>
          </a:p>
          <a:p>
            <a:pPr lvl="1"/>
            <a:r>
              <a:rPr lang="en-US" dirty="0"/>
              <a:t>Expressive</a:t>
            </a:r>
          </a:p>
          <a:p>
            <a:pPr lvl="1"/>
            <a:r>
              <a:rPr lang="en-US" dirty="0"/>
              <a:t>Based on acceptance criteria</a:t>
            </a:r>
          </a:p>
          <a:p>
            <a:pPr lvl="1"/>
            <a:r>
              <a:rPr lang="en-US" dirty="0"/>
              <a:t>Implementation independent</a:t>
            </a:r>
          </a:p>
          <a:p>
            <a:r>
              <a:rPr lang="en-US" dirty="0"/>
              <a:t>Knowing how to write a good test is paramount to being successful with TDD. </a:t>
            </a:r>
          </a:p>
        </p:txBody>
      </p:sp>
    </p:spTree>
    <p:extLst>
      <p:ext uri="{BB962C8B-B14F-4D97-AF65-F5344CB8AC3E}">
        <p14:creationId xmlns:p14="http://schemas.microsoft.com/office/powerpoint/2010/main" val="380882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4367-1A80-F749-9BE9-4F7E1DF5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Don’t be clever!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CE45-F8A1-4742-BD1A-81A4DE26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clarity over cleverness.</a:t>
            </a:r>
          </a:p>
          <a:p>
            <a:r>
              <a:rPr lang="en-US" dirty="0"/>
              <a:t>Developers spend much more time reading code than writing code. </a:t>
            </a:r>
          </a:p>
          <a:p>
            <a:pPr lvl="1"/>
            <a:r>
              <a:rPr lang="en-US" dirty="0"/>
              <a:t>Optimize your source code for reading.</a:t>
            </a:r>
          </a:p>
          <a:p>
            <a:r>
              <a:rPr lang="en-US" dirty="0"/>
              <a:t>Make your code as easy to understand as you possibly can. </a:t>
            </a:r>
          </a:p>
          <a:p>
            <a:r>
              <a:rPr lang="en-US" dirty="0"/>
              <a:t>If you encounter code that is not easy to understand, take a little time to refactor it.</a:t>
            </a:r>
          </a:p>
          <a:p>
            <a:r>
              <a:rPr lang="en-US" dirty="0"/>
              <a:t>“Maintainable code is more important than clever code.” – Guido van Rossum, inventor of the Python language</a:t>
            </a:r>
          </a:p>
          <a:p>
            <a:r>
              <a:rPr lang="en-US" dirty="0"/>
              <a:t>“Simplicity is a prerequisite for reliability.”- </a:t>
            </a:r>
            <a:r>
              <a:rPr lang="en-US" dirty="0" err="1"/>
              <a:t>Edsger</a:t>
            </a:r>
            <a:r>
              <a:rPr lang="en-US" dirty="0"/>
              <a:t> W. Dijkstra</a:t>
            </a:r>
          </a:p>
        </p:txBody>
      </p:sp>
    </p:spTree>
    <p:extLst>
      <p:ext uri="{BB962C8B-B14F-4D97-AF65-F5344CB8AC3E}">
        <p14:creationId xmlns:p14="http://schemas.microsoft.com/office/powerpoint/2010/main" val="125971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B37C-020B-E749-B234-CB1BC31B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Accidental vs. essential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1E5E-0FAF-D144-B905-6A8F86A6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should behave predictably and accomplish its goals without too many surprises (that is, outages in production). </a:t>
            </a:r>
          </a:p>
          <a:p>
            <a:r>
              <a:rPr lang="en-US" dirty="0"/>
              <a:t>The number of surprises directly correlates with the amount of unnecessary complexity found in a project.</a:t>
            </a:r>
          </a:p>
          <a:p>
            <a:r>
              <a:rPr lang="en-US" i="1" dirty="0"/>
              <a:t>Accidental complexity relates to problems which engineers create and can fix, [whereas] essential complexity is caused by the problem to be solved, and nothing can remove it – Fred Brooks in his seminal “No Silver Bullet” essay</a:t>
            </a:r>
          </a:p>
          <a:p>
            <a:r>
              <a:rPr lang="en-US" dirty="0"/>
              <a:t>Push back when accidental complexity is introduced. </a:t>
            </a:r>
          </a:p>
        </p:txBody>
      </p:sp>
    </p:spTree>
    <p:extLst>
      <p:ext uri="{BB962C8B-B14F-4D97-AF65-F5344CB8AC3E}">
        <p14:creationId xmlns:p14="http://schemas.microsoft.com/office/powerpoint/2010/main" val="21095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1206</Words>
  <Application>Microsoft Macintosh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Introduction to  Test-Driven Development </vt:lpstr>
      <vt:lpstr>Programming is the art of telling another human what one wants the computer to do.</vt:lpstr>
      <vt:lpstr>Why Test-Driven Development?</vt:lpstr>
      <vt:lpstr>Why test-driven development?</vt:lpstr>
      <vt:lpstr>Managing fear during programming</vt:lpstr>
      <vt:lpstr>Benefits of test-driven development</vt:lpstr>
      <vt:lpstr>What makes a good unit test</vt:lpstr>
      <vt:lpstr>Don’t be clever!</vt:lpstr>
      <vt:lpstr>Accidental vs. essential complexity</vt:lpstr>
      <vt:lpstr>Don’t Repeat Yourself (DRY)</vt:lpstr>
      <vt:lpstr>YAGNI</vt:lpstr>
      <vt:lpstr>Premature optimization</vt:lpstr>
      <vt:lpstr>Unit tests as a feedback loop</vt:lpstr>
      <vt:lpstr>Test-driven development mantra</vt:lpstr>
      <vt:lpstr>Minimal APIs</vt:lpstr>
      <vt:lpstr>Modularity and decoupling</vt:lpstr>
      <vt:lpstr>Refactoring</vt:lpstr>
      <vt:lpstr>Specify behaviors with tests</vt:lpstr>
      <vt:lpstr>TDD vs ATDD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Test-Driven Development </dc:title>
  <dc:creator>Christopher Bartling</dc:creator>
  <cp:lastModifiedBy>Christopher Bartling</cp:lastModifiedBy>
  <cp:revision>28</cp:revision>
  <dcterms:created xsi:type="dcterms:W3CDTF">2021-07-25T01:55:08Z</dcterms:created>
  <dcterms:modified xsi:type="dcterms:W3CDTF">2021-07-27T03:32:53Z</dcterms:modified>
</cp:coreProperties>
</file>