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66" r:id="rId5"/>
    <p:sldId id="258" r:id="rId6"/>
    <p:sldId id="270" r:id="rId7"/>
    <p:sldId id="271" r:id="rId8"/>
    <p:sldId id="265" r:id="rId9"/>
    <p:sldId id="272" r:id="rId10"/>
    <p:sldId id="267" r:id="rId11"/>
    <p:sldId id="268" r:id="rId12"/>
    <p:sldId id="260" r:id="rId13"/>
    <p:sldId id="261" r:id="rId14"/>
    <p:sldId id="262" r:id="rId15"/>
    <p:sldId id="276" r:id="rId16"/>
    <p:sldId id="263" r:id="rId17"/>
    <p:sldId id="277" r:id="rId18"/>
    <p:sldId id="281" r:id="rId19"/>
    <p:sldId id="273" r:id="rId20"/>
    <p:sldId id="278" r:id="rId21"/>
    <p:sldId id="282" r:id="rId22"/>
    <p:sldId id="274" r:id="rId23"/>
    <p:sldId id="279" r:id="rId24"/>
    <p:sldId id="283" r:id="rId25"/>
    <p:sldId id="275" r:id="rId26"/>
    <p:sldId id="280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/>
    <p:restoredTop sz="96327"/>
  </p:normalViewPr>
  <p:slideViewPr>
    <p:cSldViewPr snapToGrid="0" snapToObjects="1">
      <p:cViewPr varScale="1">
        <p:scale>
          <a:sx n="179" d="100"/>
          <a:sy n="179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6C64-C230-8543-BD54-1962AB2A8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30099-D76A-E641-83CB-6216A4CEA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35559-5F61-5E42-8B8A-15EAB0AB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57CD-E8D7-2248-8B14-E494178A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F5D5-0F65-2140-84DB-FC977115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2CB1-8087-204A-8CEF-6BFEF117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172A0-9F6B-CF47-8335-EAA5D5475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087C-AEE7-4B4A-907A-F0B486DE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9843C-1A1F-A747-9FFA-D3C31DFF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0AE2-5AED-1D41-AE05-DDE0F5A0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CE2C8-C56E-9142-8801-8B536F3BB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3768A-6414-8942-BE94-91A9347C2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F7DBE-A2AD-4447-8A4F-CF481359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CF61-B43D-C540-84A6-072B4B5E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0F73-58F9-9E4D-98BB-1B0B1E8C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C797-8BC1-804E-A1C9-62C40C5A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E6FB-0E16-D04B-8A2E-BD0CA704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B927-4987-AC43-BC86-BE2FC3A2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8D62-794F-AF4E-B71B-474E61E8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E3C5-6780-D044-88A8-AD9C3582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87FF-82AE-0946-9897-9427F25BE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02390-04A7-5542-9290-AFA04B34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393D-0E72-0646-B68B-7E79ED9F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6BB59-0B81-6240-9B95-FC8B0336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51FBA-2F57-D944-90F3-0AE3BFD5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2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994A-4508-EC48-B1ED-D698E04E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8515-6C99-7B47-BF83-890132AB3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67576-AD8A-6149-9918-4F84D0A3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E2A0B-DFB1-8240-B3F9-BAEA8043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ADB46-48B6-8B41-AC29-ECBF3F4A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74B13-D924-E848-A4CB-C8B0C37B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2FA-CB04-7944-8BB0-FC88A6D5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0C7A-AD24-9349-B3B8-648FCD62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D9FEF-12B9-CF44-AFE5-03D93288F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031D9-D700-394D-AD30-551480A18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A1E2F-9CD0-9A4A-B32E-9E0A9E53F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C48D5-B087-974C-B50E-586F2B2F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A01BD-5FEB-3142-A4EF-B8CFBC03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1B47D-46ED-DA48-8492-F384B073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584F-3A40-8147-8115-D9D265A0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B220F-F10A-5647-B78F-31C82D64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A901E-62FD-8E41-9AA5-F1A4F129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28D36-54C4-9D4E-A594-E682981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29DEA-3585-A242-BB42-B47985C8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8B20F-EBDB-9346-B71D-AE55C90A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A7446-031C-E84C-AC3D-BF841138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6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A52D-FC9B-2B4C-9AF9-DB74ED24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98AA-D933-6648-85FC-78D8AECE9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40974-B109-5447-8AA9-092009E95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7E98F-5CC4-6640-A482-9F216E7E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AB0F-B0CA-4A40-B54C-3F912882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EE846-389B-7543-895A-E4E9185A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34A3-2B48-7D4E-9179-D42B55D7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C4E86-883F-4C4A-8BE8-62ABB2E7C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C344A-5229-DC4B-AA6A-A40DD0261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69842-3203-4942-BB67-AC808AF0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F465-D677-F140-82CD-891C0463380E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B84F3-2508-484A-A956-FC80F800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F5B22-709A-7E4E-8D28-AA413410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6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818D5-D519-524F-B159-B6281224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3C2D5-0BA8-704B-8904-7D5D71C8B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8177-E3C1-204B-881D-08BEB0F51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F465-D677-F140-82CD-891C0463380E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F96EA-0C61-5D4F-91EB-2ECA9FFF3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F6BE-A1EC-7646-A2E5-EFA23E067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59A7-C84F-B64C-8185-F11FB5D8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36DA-ECBC-0A4E-AD79-B034F5BBB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the</a:t>
            </a:r>
            <a:br>
              <a:rPr lang="en-US" dirty="0"/>
            </a:br>
            <a:r>
              <a:rPr lang="en-US" dirty="0"/>
              <a:t>Jasmine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6D353-5F04-D04E-8434-ADDFD2A34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Bartling</a:t>
            </a:r>
          </a:p>
        </p:txBody>
      </p:sp>
    </p:spTree>
    <p:extLst>
      <p:ext uri="{BB962C8B-B14F-4D97-AF65-F5344CB8AC3E}">
        <p14:creationId xmlns:p14="http://schemas.microsoft.com/office/powerpoint/2010/main" val="162060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a single specification.</a:t>
            </a:r>
          </a:p>
          <a:p>
            <a:r>
              <a:rPr lang="en-US" dirty="0"/>
              <a:t>A specification should contain at least one </a:t>
            </a:r>
            <a:r>
              <a:rPr lang="en-US" dirty="0">
                <a:latin typeface="Courier" pitchFamily="2" charset="0"/>
              </a:rPr>
              <a:t>expect</a:t>
            </a:r>
            <a:r>
              <a:rPr lang="en-US" dirty="0"/>
              <a:t> to test </a:t>
            </a:r>
            <a:r>
              <a:rPr lang="en-US" i="1" dirty="0"/>
              <a:t>direct outputs</a:t>
            </a:r>
            <a:r>
              <a:rPr lang="en-US" dirty="0"/>
              <a:t> or </a:t>
            </a:r>
            <a:r>
              <a:rPr lang="en-US" i="1" dirty="0"/>
              <a:t>indirect inputs and outputs</a:t>
            </a:r>
            <a:r>
              <a:rPr lang="en-US" dirty="0"/>
              <a:t>.</a:t>
            </a:r>
          </a:p>
          <a:p>
            <a:r>
              <a:rPr lang="en-US" dirty="0"/>
              <a:t>A specification whose expectations </a:t>
            </a:r>
            <a:r>
              <a:rPr lang="en-US" i="1" dirty="0"/>
              <a:t>all</a:t>
            </a:r>
            <a:r>
              <a:rPr lang="en-US" dirty="0"/>
              <a:t> succeed will be passing and a spec with </a:t>
            </a:r>
            <a:r>
              <a:rPr lang="en-US" i="1" dirty="0"/>
              <a:t>any</a:t>
            </a:r>
            <a:r>
              <a:rPr lang="en-US" dirty="0"/>
              <a:t> failures will fail. </a:t>
            </a:r>
          </a:p>
          <a:p>
            <a:r>
              <a:rPr lang="en-US" dirty="0"/>
              <a:t>The name </a:t>
            </a:r>
            <a:r>
              <a:rPr lang="en-US" dirty="0">
                <a:latin typeface="Courier" pitchFamily="2" charset="0"/>
              </a:rPr>
              <a:t>it</a:t>
            </a:r>
            <a:r>
              <a:rPr lang="en-US" dirty="0"/>
              <a:t> is a pronoun for the test target, not an abbreviation of anything. </a:t>
            </a:r>
          </a:p>
          <a:p>
            <a:pPr lvl="1"/>
            <a:r>
              <a:rPr lang="en-US" dirty="0"/>
              <a:t>Makes the specification more readable by connecting the function name </a:t>
            </a:r>
            <a:r>
              <a:rPr lang="en-US" dirty="0">
                <a:latin typeface="Courier" pitchFamily="2" charset="0"/>
              </a:rPr>
              <a:t>it</a:t>
            </a:r>
            <a:r>
              <a:rPr lang="en-US" dirty="0"/>
              <a:t> and the argument description as a complete sentence.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72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it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expect</a:t>
            </a:r>
            <a:r>
              <a:rPr lang="en-US" dirty="0">
                <a:latin typeface="Courier" pitchFamily="2" charset="0"/>
              </a:rPr>
              <a:t>(…).to…();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2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D980-BEFA-BA45-BA79-2E3EE8AA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40CD-5D93-D246-BC4D-08A4EE43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 specification expectation.</a:t>
            </a:r>
          </a:p>
          <a:p>
            <a:r>
              <a:rPr lang="en-US" dirty="0"/>
              <a:t>Used for verifying </a:t>
            </a:r>
            <a:r>
              <a:rPr lang="en-US" i="1" dirty="0"/>
              <a:t>direct outputs </a:t>
            </a:r>
            <a:r>
              <a:rPr lang="en-US" dirty="0"/>
              <a:t>(state) and </a:t>
            </a:r>
            <a:r>
              <a:rPr lang="en-US" i="1" dirty="0"/>
              <a:t>indirect outputs </a:t>
            </a:r>
            <a:r>
              <a:rPr lang="en-US" dirty="0"/>
              <a:t>(dependency invocations and parameters for those invocations).</a:t>
            </a:r>
          </a:p>
          <a:p>
            <a:r>
              <a:rPr lang="en-US" dirty="0"/>
              <a:t>Many matchers come with Jasmine.</a:t>
            </a:r>
          </a:p>
          <a:p>
            <a:pPr lvl="1"/>
            <a:r>
              <a:rPr lang="en-US" dirty="0" err="1">
                <a:latin typeface="Courier" pitchFamily="2" charset="0"/>
              </a:rPr>
              <a:t>toBe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toBeDefined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toBeUndefined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>
                <a:latin typeface="Courier" pitchFamily="2" charset="0"/>
              </a:rPr>
              <a:t>not</a:t>
            </a:r>
          </a:p>
          <a:p>
            <a:pPr lvl="1"/>
            <a:r>
              <a:rPr lang="en-US" dirty="0">
                <a:latin typeface="Courier" pitchFamily="2" charset="0"/>
              </a:rPr>
              <a:t>nothing</a:t>
            </a:r>
          </a:p>
          <a:p>
            <a:pPr lvl="1"/>
            <a:r>
              <a:rPr lang="en-US" dirty="0"/>
              <a:t>and many more (https://</a:t>
            </a:r>
            <a:r>
              <a:rPr lang="en-US" dirty="0" err="1"/>
              <a:t>jasmine.github.io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/3.10/</a:t>
            </a:r>
            <a:r>
              <a:rPr lang="en-US" dirty="0" err="1"/>
              <a:t>matchers.html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3223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60B7-32F1-AE46-8944-4BDA7C64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expect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8A71-BC17-5D4F-BC93-8B7E374E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return an appropriate object”</a:t>
            </a:r>
            <a:r>
              <a:rPr lang="en-US" dirty="0">
                <a:latin typeface="Courier" pitchFamily="2" charset="0"/>
              </a:rPr>
              <a:t>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const</a:t>
            </a:r>
            <a:r>
              <a:rPr lang="en-US" dirty="0">
                <a:latin typeface="Courier" pitchFamily="2" charset="0"/>
              </a:rPr>
              <a:t> obj = </a:t>
            </a:r>
            <a:r>
              <a:rPr lang="en-US" dirty="0" err="1">
                <a:latin typeface="Courier" pitchFamily="2" charset="0"/>
              </a:rPr>
              <a:t>sut.doSomething</a:t>
            </a:r>
            <a:r>
              <a:rPr lang="en-US" dirty="0">
                <a:latin typeface="Courier" pitchFamily="2" charset="0"/>
              </a:rPr>
              <a:t>();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expect</a:t>
            </a:r>
            <a:r>
              <a:rPr lang="en-US" dirty="0">
                <a:latin typeface="Courier" pitchFamily="2" charset="0"/>
              </a:rPr>
              <a:t>(obj).</a:t>
            </a:r>
            <a:r>
              <a:rPr lang="en-US" dirty="0" err="1">
                <a:latin typeface="Courier" pitchFamily="2" charset="0"/>
              </a:rPr>
              <a:t>toEqual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expectedObj</a:t>
            </a:r>
            <a:r>
              <a:rPr lang="en-US" dirty="0">
                <a:latin typeface="Courier" pitchFamily="2" charset="0"/>
              </a:rPr>
              <a:t>);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2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C84B-4C4A-C94C-8F18-7F1C16D2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doubles in Jasmine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FAC0A-9F40-C942-9675-DED9A8D5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Jasmine uses spies to provide test double functionality.</a:t>
            </a:r>
          </a:p>
          <a:p>
            <a:r>
              <a:rPr lang="en-US" dirty="0"/>
              <a:t>Use factory functions for creating spies</a:t>
            </a:r>
          </a:p>
          <a:p>
            <a:pPr lvl="1"/>
            <a:r>
              <a:rPr lang="en-US" dirty="0" err="1">
                <a:latin typeface="Courier" pitchFamily="2" charset="0"/>
              </a:rPr>
              <a:t>spyOn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spyOnProperty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createSpy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createSpyObj</a:t>
            </a:r>
            <a:endParaRPr lang="en-US" dirty="0">
              <a:latin typeface="Courier" pitchFamily="2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87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Spy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construct </a:t>
            </a:r>
            <a:r>
              <a:rPr lang="en-US" dirty="0">
                <a:latin typeface="Courier" pitchFamily="2" charset="0"/>
              </a:rPr>
              <a:t>Spy</a:t>
            </a:r>
            <a:r>
              <a:rPr lang="en-US" dirty="0"/>
              <a:t> instances directly. </a:t>
            </a:r>
          </a:p>
          <a:p>
            <a:pPr lvl="1"/>
            <a:r>
              <a:rPr lang="en-US" dirty="0"/>
              <a:t>Use the factory functions previously mentioned.</a:t>
            </a:r>
          </a:p>
          <a:p>
            <a:r>
              <a:rPr lang="en-US" dirty="0"/>
              <a:t>Spy objects maintain call data for verifying interactions.</a:t>
            </a:r>
          </a:p>
          <a:p>
            <a:pPr lvl="1"/>
            <a:r>
              <a:rPr lang="en-US" dirty="0"/>
              <a:t>Invocation order, arguments and return values (if any) are maintained.</a:t>
            </a:r>
          </a:p>
          <a:p>
            <a:r>
              <a:rPr lang="en-US" dirty="0"/>
              <a:t>https://</a:t>
            </a:r>
            <a:r>
              <a:rPr lang="en-US" dirty="0" err="1"/>
              <a:t>jasmine.github.io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/3.10/</a:t>
            </a:r>
            <a:r>
              <a:rPr lang="en-US" dirty="0" err="1"/>
              <a:t>Spy.html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78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spyOn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 spy onto an existing object.</a:t>
            </a:r>
          </a:p>
        </p:txBody>
      </p:sp>
    </p:spTree>
    <p:extLst>
      <p:ext uri="{BB962C8B-B14F-4D97-AF65-F5344CB8AC3E}">
        <p14:creationId xmlns:p14="http://schemas.microsoft.com/office/powerpoint/2010/main" val="1482911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2D6E-D9E8-024F-B818-352CE75A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spyOn</a:t>
            </a:r>
            <a:r>
              <a:rPr lang="en-US" dirty="0"/>
              <a:t>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D2EC-5A86-1943-814A-43F4B91FF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latin typeface="Courier" pitchFamily="2" charset="0"/>
              </a:rPr>
              <a:t> spy: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jasmine.Spy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barfoo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spy 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spyOn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,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fetchData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 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withArgs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  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and</a:t>
            </a:r>
            <a:r>
              <a:rPr lang="en-US" dirty="0" err="1">
                <a:latin typeface="Courier" pitchFamily="2" charset="0"/>
              </a:rPr>
              <a:t>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returnValue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expectedResult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actual = </a:t>
            </a:r>
            <a:r>
              <a:rPr lang="en-US" dirty="0" err="1">
                <a:latin typeface="Courier" pitchFamily="2" charset="0"/>
              </a:rPr>
              <a:t>foobar.getData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12483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2D6E-D9E8-024F-B818-352CE75A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spyOn</a:t>
            </a:r>
            <a:r>
              <a:rPr lang="en-US" dirty="0"/>
              <a:t>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D2EC-5A86-1943-814A-43F4B91FF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latin typeface="Courier" pitchFamily="2" charset="0"/>
              </a:rPr>
              <a:t> spy: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jasmine.Spy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…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</a:b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</a:b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'should invoke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Barfoo.fetchData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>
                <a:latin typeface="Courier" pitchFamily="2" charset="0"/>
              </a:rPr>
              <a:t>, () =&gt;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expect</a:t>
            </a:r>
            <a:r>
              <a:rPr lang="en-US" dirty="0">
                <a:latin typeface="Courier" pitchFamily="2" charset="0"/>
              </a:rPr>
              <a:t>(spy).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toHaveBeenCalledWith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046298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spyOnProperty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Installs a spy on a property of an existing object.</a:t>
            </a:r>
          </a:p>
          <a:p>
            <a:pPr lvl="1"/>
            <a:r>
              <a:rPr lang="en-US" dirty="0"/>
              <a:t>Property needs to be installed on the object with </a:t>
            </a:r>
            <a:r>
              <a:rPr lang="en-US" dirty="0" err="1">
                <a:latin typeface="Courier" pitchFamily="2" charset="0"/>
              </a:rPr>
              <a:t>Object.defineProperty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Typescript, this is just standard get/set syntax.</a:t>
            </a:r>
          </a:p>
        </p:txBody>
      </p:sp>
    </p:spTree>
    <p:extLst>
      <p:ext uri="{BB962C8B-B14F-4D97-AF65-F5344CB8AC3E}">
        <p14:creationId xmlns:p14="http://schemas.microsoft.com/office/powerpoint/2010/main" val="75002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3BED-C444-1548-A830-69EF7022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Jasmine?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FF44D-674F-4544-A7BC-13585B87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Jasmine is a behavior-driven development framework for testing JavaScript and Typescript code. </a:t>
            </a:r>
          </a:p>
          <a:p>
            <a:pPr lvl="1"/>
            <a:r>
              <a:rPr lang="en-US" dirty="0"/>
              <a:t>Jasmine uses a domain-specific language for writing tests (</a:t>
            </a:r>
            <a:r>
              <a:rPr lang="en-US" i="1" dirty="0"/>
              <a:t>aka</a:t>
            </a:r>
            <a:r>
              <a:rPr lang="en-US" dirty="0"/>
              <a:t> specifications).</a:t>
            </a:r>
          </a:p>
          <a:p>
            <a:r>
              <a:rPr lang="en-US" dirty="0"/>
              <a:t>It does not depend on any other JavaScript frameworks. </a:t>
            </a:r>
          </a:p>
          <a:p>
            <a:r>
              <a:rPr lang="en-US" dirty="0"/>
              <a:t>It does not require a DOM. </a:t>
            </a:r>
          </a:p>
          <a:p>
            <a:r>
              <a:rPr lang="en-US" dirty="0"/>
              <a:t>And it has a clean, obvious syntax so that you can easily write tests/specifications.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77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7FB7-AFFA-6446-8B31-635750F7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spyOnProperty</a:t>
            </a:r>
            <a:r>
              <a:rPr lang="en-US" dirty="0"/>
              <a:t>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9BA60-E734-C748-8980-8A388087B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propertySpy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jasmine.Spy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expectedResult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propertySpy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spyOnProperty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'name'</a:t>
            </a:r>
            <a:r>
              <a:rPr lang="en-US" dirty="0">
                <a:latin typeface="Courier" pitchFamily="2" charset="0"/>
              </a:rPr>
              <a:t>,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'get'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and</a:t>
            </a:r>
            <a:r>
              <a:rPr lang="en-US" dirty="0" err="1">
                <a:latin typeface="Courier" pitchFamily="2" charset="0"/>
              </a:rPr>
              <a:t>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callThrough</a:t>
            </a:r>
            <a:r>
              <a:rPr lang="en-US" dirty="0">
                <a:latin typeface="Courier" pitchFamily="2" charset="0"/>
              </a:rPr>
              <a:t>();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actual = </a:t>
            </a:r>
            <a:r>
              <a:rPr lang="en-US" dirty="0" err="1">
                <a:latin typeface="Courier" pitchFamily="2" charset="0"/>
              </a:rPr>
              <a:t>foobar.barfooName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561869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7FB7-AFFA-6446-8B31-635750F7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spyOnProperty</a:t>
            </a:r>
            <a:r>
              <a:rPr lang="en-US" dirty="0"/>
              <a:t>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9BA60-E734-C748-8980-8A388087B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propertySpy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jasmine.Spy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…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'should invoke name getter'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expect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propertySpy</a:t>
            </a:r>
            <a:r>
              <a:rPr lang="en-US" dirty="0">
                <a:latin typeface="Courier" pitchFamily="2" charset="0"/>
              </a:rPr>
              <a:t>).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toHaveBeenCalled</a:t>
            </a:r>
            <a:r>
              <a:rPr lang="en-US" dirty="0">
                <a:latin typeface="Courier" pitchFamily="2" charset="0"/>
              </a:rPr>
              <a:t>();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32421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jasmine.createSpy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bare </a:t>
            </a:r>
            <a:r>
              <a:rPr lang="en-US" dirty="0">
                <a:latin typeface="Courier" pitchFamily="2" charset="0"/>
              </a:rPr>
              <a:t>Spy</a:t>
            </a:r>
            <a:r>
              <a:rPr lang="en-US" dirty="0"/>
              <a:t> object. </a:t>
            </a:r>
          </a:p>
          <a:p>
            <a:pPr lvl="1"/>
            <a:r>
              <a:rPr lang="en-US" dirty="0"/>
              <a:t>This won't be installed anywhere and will not have any implementation behind it.</a:t>
            </a:r>
          </a:p>
        </p:txBody>
      </p:sp>
    </p:spTree>
    <p:extLst>
      <p:ext uri="{BB962C8B-B14F-4D97-AF65-F5344CB8AC3E}">
        <p14:creationId xmlns:p14="http://schemas.microsoft.com/office/powerpoint/2010/main" val="3865388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0159-DD0A-DF4E-BB5D-C1F10F7E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jasmine.createSpy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DB446-8D8C-054F-979D-822652D41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barfoo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barfoo.fetchData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jasmine.createSpy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()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withArgs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and</a:t>
            </a:r>
            <a:r>
              <a:rPr lang="en-US" dirty="0" err="1">
                <a:latin typeface="Courier" pitchFamily="2" charset="0"/>
              </a:rPr>
              <a:t>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returnValue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expectedResult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actual = </a:t>
            </a:r>
            <a:r>
              <a:rPr lang="en-US" dirty="0" err="1">
                <a:latin typeface="Courier" pitchFamily="2" charset="0"/>
              </a:rPr>
              <a:t>foobar.getData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0159-DD0A-DF4E-BB5D-C1F10F7E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jasmine.createSpy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DB446-8D8C-054F-979D-822652D41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…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'should invoke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fetchData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expect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barfoo.fetchData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toHaveBeenCalledWith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33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8607-3D0E-F34C-A71C-E1FCD848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jasmine.createSpyObj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3A4D-ADD3-FE47-A802-7E1E33980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object with multiple </a:t>
            </a:r>
            <a:r>
              <a:rPr lang="en-US" dirty="0" err="1">
                <a:latin typeface="Courier" pitchFamily="2" charset="0"/>
              </a:rPr>
              <a:t>Spy</a:t>
            </a:r>
            <a:r>
              <a:rPr lang="en-US" dirty="0" err="1"/>
              <a:t>s</a:t>
            </a:r>
            <a:r>
              <a:rPr lang="en-US" dirty="0"/>
              <a:t> as its members.</a:t>
            </a:r>
          </a:p>
          <a:p>
            <a:r>
              <a:rPr lang="en-US" dirty="0"/>
              <a:t>Takes an array of strings or an object for method names that should be spied.</a:t>
            </a:r>
          </a:p>
          <a:p>
            <a:r>
              <a:rPr lang="en-US" dirty="0"/>
              <a:t>Optionally takes an array of strings or an object for property names that should be spied.</a:t>
            </a:r>
          </a:p>
        </p:txBody>
      </p:sp>
    </p:spTree>
    <p:extLst>
      <p:ext uri="{BB962C8B-B14F-4D97-AF65-F5344CB8AC3E}">
        <p14:creationId xmlns:p14="http://schemas.microsoft.com/office/powerpoint/2010/main" val="2267043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4865-825F-AD47-8BDB-16686638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jasmine.createSpyObj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C06F1-67EF-1E48-9724-530DCD3E5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jasmine.createSpyObj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barfoo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>
                <a:latin typeface="Courier" pitchFamily="2" charset="0"/>
              </a:rPr>
              <a:t>,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dirty="0" err="1">
                <a:latin typeface="Courier" pitchFamily="2" charset="0"/>
              </a:rPr>
              <a:t>init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undefined</a:t>
            </a:r>
            <a:r>
              <a:rPr lang="en-US" dirty="0">
                <a:latin typeface="Courier" pitchFamily="2" charset="0"/>
              </a:rPr>
              <a:t>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dirty="0" err="1">
                <a:latin typeface="Courier" pitchFamily="2" charset="0"/>
              </a:rPr>
              <a:t>fetchBarData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expectedBarResult</a:t>
            </a:r>
            <a:r>
              <a:rPr lang="en-US" dirty="0">
                <a:latin typeface="Courier" pitchFamily="2" charset="0"/>
              </a:rPr>
              <a:t>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dirty="0" err="1">
                <a:latin typeface="Courier" pitchFamily="2" charset="0"/>
              </a:rPr>
              <a:t>fetchFooData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expectedFooResult</a:t>
            </a:r>
            <a:r>
              <a:rPr lang="en-US" dirty="0">
                <a:latin typeface="Courier" pitchFamily="2" charset="0"/>
              </a:rPr>
              <a:t>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new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Foobar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actual = </a:t>
            </a:r>
            <a:r>
              <a:rPr lang="en-US" dirty="0" err="1">
                <a:latin typeface="Courier" pitchFamily="2" charset="0"/>
              </a:rPr>
              <a:t>foobar.getData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67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4865-825F-AD47-8BDB-16686638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jasmine.createSpyObj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C06F1-67EF-1E48-9724-530DCD3E5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: </a:t>
            </a:r>
            <a:r>
              <a:rPr lang="en-US" dirty="0" err="1">
                <a:latin typeface="Courier" pitchFamily="2" charset="0"/>
              </a:rPr>
              <a:t>Barfoo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…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 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'should invoke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fetchBarData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'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expect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barfoo.fetchBarData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.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toHaveBeenCalledWith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expectedId</a:t>
            </a:r>
            <a:r>
              <a:rPr lang="en-US" dirty="0">
                <a:latin typeface="Courier" pitchFamily="2" charset="0"/>
              </a:rPr>
              <a:t>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4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9C70-14DB-9048-BAEE-8FCD5957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describe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3533-DB35-7C4B-A917-E7848451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specifications into a suite.</a:t>
            </a:r>
          </a:p>
          <a:p>
            <a:r>
              <a:rPr lang="en-US" dirty="0"/>
              <a:t>Facilitates hierarchical test contexts.</a:t>
            </a:r>
          </a:p>
          <a:p>
            <a:pPr lvl="1"/>
            <a:r>
              <a:rPr lang="en-US" dirty="0"/>
              <a:t>Common test fixtures can be setup in parent describe blocks.</a:t>
            </a:r>
          </a:p>
          <a:p>
            <a:pPr lvl="1"/>
            <a:r>
              <a:rPr lang="en-US" dirty="0"/>
              <a:t>Test-specific test fixtures are setup in </a:t>
            </a:r>
            <a:r>
              <a:rPr lang="en-US"/>
              <a:t>child describe block.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F488-7951-804A-817A-425DB539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dirty="0">
                <a:latin typeface="Courier" pitchFamily="2" charset="0"/>
              </a:rPr>
              <a:t>describe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34DF5-723F-6E47-AC9E-DCD78AD78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(“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someMethod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…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“when some context occurs”</a:t>
            </a:r>
            <a:r>
              <a:rPr lang="en-US" dirty="0">
                <a:latin typeface="Courier" pitchFamily="2" charset="0"/>
              </a:rPr>
              <a:t>,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…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36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beforeEach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Execute shared setup functionality before each specification in the current </a:t>
            </a:r>
            <a:r>
              <a:rPr lang="en-US" dirty="0">
                <a:latin typeface="Courier" pitchFamily="2" charset="0"/>
              </a:rPr>
              <a:t>describe</a:t>
            </a:r>
            <a:r>
              <a:rPr lang="en-US" dirty="0"/>
              <a:t> block. </a:t>
            </a:r>
          </a:p>
          <a:p>
            <a:r>
              <a:rPr lang="en-US" dirty="0"/>
              <a:t>Local variables can be maintained in the outer </a:t>
            </a:r>
            <a:r>
              <a:rPr lang="en-US" dirty="0">
                <a:latin typeface="Courier" pitchFamily="2" charset="0"/>
              </a:rPr>
              <a:t>describe</a:t>
            </a:r>
            <a:r>
              <a:rPr lang="en-US" dirty="0"/>
              <a:t> function block and initialized in the </a:t>
            </a:r>
            <a:r>
              <a:rPr lang="en-US" dirty="0" err="1">
                <a:latin typeface="Courier" pitchFamily="2" charset="0"/>
              </a:rPr>
              <a:t>beforeEach</a:t>
            </a:r>
            <a:r>
              <a:rPr lang="en-US" dirty="0"/>
              <a:t> function.</a:t>
            </a:r>
          </a:p>
          <a:p>
            <a:pPr marL="0" indent="0">
              <a:buNone/>
            </a:pPr>
            <a:br>
              <a:rPr lang="en-US" dirty="0">
                <a:latin typeface="Courier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6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B6B6-3B5F-FA42-9E6C-B24DAC24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beforeEach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2AB20-DBCF-654A-8AA9-B717C833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(“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someMethod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7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B6B6-3B5F-FA42-9E6C-B24DAC24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beforeEach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2AB20-DBCF-654A-8AA9-B717C833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(“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someMethod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let </a:t>
            </a:r>
            <a:r>
              <a:rPr lang="en-US" dirty="0" err="1">
                <a:latin typeface="Courier" pitchFamily="2" charset="0"/>
              </a:rPr>
              <a:t>myObject</a:t>
            </a:r>
            <a:r>
              <a:rPr lang="en-US" dirty="0">
                <a:latin typeface="Courier" pitchFamily="2" charset="0"/>
              </a:rPr>
              <a:t>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beforeEach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</a:t>
            </a:r>
            <a:r>
              <a:rPr lang="en-US" dirty="0" err="1">
                <a:latin typeface="Courier" pitchFamily="2" charset="0"/>
              </a:rPr>
              <a:t>myObject</a:t>
            </a:r>
            <a:r>
              <a:rPr lang="en-US" dirty="0">
                <a:latin typeface="Courier" pitchFamily="2" charset="0"/>
              </a:rPr>
              <a:t> = new </a:t>
            </a:r>
            <a:r>
              <a:rPr lang="en-US" dirty="0" err="1">
                <a:latin typeface="Courier" pitchFamily="2" charset="0"/>
              </a:rPr>
              <a:t>MyObjectClass</a:t>
            </a:r>
            <a:r>
              <a:rPr lang="en-US" dirty="0">
                <a:latin typeface="Courier" pitchFamily="2" charset="0"/>
              </a:rPr>
              <a:t>();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0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2E06-8907-5D47-AEE0-EFE4022F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afterEach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8BE-4CA6-1A43-834B-CDBC3150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Execute shared teardown functionality after each specification executed in the current </a:t>
            </a:r>
            <a:r>
              <a:rPr lang="en-US" dirty="0">
                <a:latin typeface="Courier" pitchFamily="2" charset="0"/>
              </a:rPr>
              <a:t>describe</a:t>
            </a:r>
            <a:r>
              <a:rPr lang="en-US" dirty="0"/>
              <a:t> block. </a:t>
            </a:r>
          </a:p>
          <a:p>
            <a:r>
              <a:rPr lang="en-US" dirty="0"/>
              <a:t>Useful for clean up.</a:t>
            </a:r>
          </a:p>
        </p:txBody>
      </p:sp>
    </p:spTree>
    <p:extLst>
      <p:ext uri="{BB962C8B-B14F-4D97-AF65-F5344CB8AC3E}">
        <p14:creationId xmlns:p14="http://schemas.microsoft.com/office/powerpoint/2010/main" val="281343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B6B6-3B5F-FA42-9E6C-B24DAC24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afterEach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2AB20-DBCF-654A-8AA9-B717C833C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describe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(“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someMethod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afterEach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pitchFamily="2" charset="0"/>
              </a:rPr>
              <a:t>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" pitchFamily="2" charset="0"/>
              </a:rPr>
              <a:t>“should be …”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function</a:t>
            </a:r>
            <a:r>
              <a:rPr lang="en-US" dirty="0">
                <a:latin typeface="Courier" pitchFamily="2" charset="0"/>
              </a:rPr>
              <a:t>()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   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});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7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1199</Words>
  <Application>Microsoft Macintosh PowerPoint</Application>
  <PresentationFormat>Widescreen</PresentationFormat>
  <Paragraphs>93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</vt:lpstr>
      <vt:lpstr>Office Theme</vt:lpstr>
      <vt:lpstr>Introduction to the Jasmine Framework</vt:lpstr>
      <vt:lpstr>What is Jasmine?</vt:lpstr>
      <vt:lpstr>describe</vt:lpstr>
      <vt:lpstr>Nested describe example</vt:lpstr>
      <vt:lpstr>beforeEach</vt:lpstr>
      <vt:lpstr>beforeEach example</vt:lpstr>
      <vt:lpstr>beforeEach example</vt:lpstr>
      <vt:lpstr>afterEach</vt:lpstr>
      <vt:lpstr>afterEach example</vt:lpstr>
      <vt:lpstr>it</vt:lpstr>
      <vt:lpstr>it example</vt:lpstr>
      <vt:lpstr>expect</vt:lpstr>
      <vt:lpstr>expect example</vt:lpstr>
      <vt:lpstr>Test doubles in Jasmine</vt:lpstr>
      <vt:lpstr>Spy class</vt:lpstr>
      <vt:lpstr>spyOn</vt:lpstr>
      <vt:lpstr>spyOn expectations</vt:lpstr>
      <vt:lpstr>spyOn verification</vt:lpstr>
      <vt:lpstr>spyOnProperty</vt:lpstr>
      <vt:lpstr>spyOnProperty expectations</vt:lpstr>
      <vt:lpstr>spyOnProperty verification</vt:lpstr>
      <vt:lpstr>jasmine.createSpy</vt:lpstr>
      <vt:lpstr>jasmine.createSpy expectations</vt:lpstr>
      <vt:lpstr>jasmine.createSpy verification</vt:lpstr>
      <vt:lpstr>jasmine.createSpyObj</vt:lpstr>
      <vt:lpstr>jasmine.createSpyObj expectations</vt:lpstr>
      <vt:lpstr>jasmine.createSpyObj verification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Jasmine Framework</dc:title>
  <dc:creator>Christopher Bartling</dc:creator>
  <cp:lastModifiedBy>Bartling, Christopher</cp:lastModifiedBy>
  <cp:revision>25</cp:revision>
  <dcterms:created xsi:type="dcterms:W3CDTF">2021-08-08T22:41:49Z</dcterms:created>
  <dcterms:modified xsi:type="dcterms:W3CDTF">2021-11-10T14:34:19Z</dcterms:modified>
</cp:coreProperties>
</file>