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6" r:id="rId9"/>
    <p:sldId id="267" r:id="rId10"/>
    <p:sldId id="268" r:id="rId11"/>
    <p:sldId id="269" r:id="rId12"/>
    <p:sldId id="273" r:id="rId13"/>
    <p:sldId id="270" r:id="rId14"/>
    <p:sldId id="271" r:id="rId15"/>
    <p:sldId id="272" r:id="rId16"/>
    <p:sldId id="274" r:id="rId17"/>
    <p:sldId id="275" r:id="rId18"/>
    <p:sldId id="276" r:id="rId19"/>
    <p:sldId id="277" r:id="rId20"/>
    <p:sldId id="281" r:id="rId21"/>
    <p:sldId id="282" r:id="rId22"/>
    <p:sldId id="283" r:id="rId23"/>
    <p:sldId id="278" r:id="rId24"/>
    <p:sldId id="264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874"/>
    <p:restoredTop sz="96327"/>
  </p:normalViewPr>
  <p:slideViewPr>
    <p:cSldViewPr snapToGrid="0" snapToObjects="1">
      <p:cViewPr varScale="1">
        <p:scale>
          <a:sx n="175" d="100"/>
          <a:sy n="175" d="100"/>
        </p:scale>
        <p:origin x="2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A6C64-C230-8543-BD54-1962AB2A8F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930099-D76A-E641-83CB-6216A4CEA3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735559-5F61-5E42-8B8A-15EAB0AB9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F465-D677-F140-82CD-891C0463380E}" type="datetimeFigureOut">
              <a:rPr lang="en-US" smtClean="0"/>
              <a:t>12/8/21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FF57CD-E8D7-2248-8B14-E494178A2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9FF5D5-0F65-2140-84DB-FC9771159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59A7-C84F-B64C-8185-F11FB5D8F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322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42CB1-8087-204A-8CEF-6BFEF1176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6172A0-9F6B-CF47-8335-EAA5D54756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A2087C-AEE7-4B4A-907A-F0B486DEA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F465-D677-F140-82CD-891C0463380E}" type="datetimeFigureOut">
              <a:rPr lang="en-US" smtClean="0"/>
              <a:t>12/8/21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59843C-1A1F-A747-9FFA-D3C31DFFD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80AE2-5AED-1D41-AE05-DDE0F5A03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59A7-C84F-B64C-8185-F11FB5D8F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146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DCE2C8-C56E-9142-8801-8B536F3BB6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03768A-6414-8942-BE94-91A9347C2B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EF7DBE-A2AD-4447-8A4F-CF481359C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F465-D677-F140-82CD-891C0463380E}" type="datetimeFigureOut">
              <a:rPr lang="en-US" smtClean="0"/>
              <a:t>12/8/21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DCF61-B43D-C540-84A6-072B4B5E6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1B0F73-58F9-9E4D-98BB-1B0B1E8C4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59A7-C84F-B64C-8185-F11FB5D8F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022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7C797-8BC1-804E-A1C9-62C40C5AD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FFE6FB-0E16-D04B-8A2E-BD0CA70481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86B927-4987-AC43-BC86-BE2FC3A2A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F465-D677-F140-82CD-891C0463380E}" type="datetimeFigureOut">
              <a:rPr lang="en-US" smtClean="0"/>
              <a:t>12/8/21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ED8D62-794F-AF4E-B71B-474E61E83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D4E3C5-6780-D044-88A8-AD9C3582B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59A7-C84F-B64C-8185-F11FB5D8F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36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487FF-82AE-0946-9897-9427F25BE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302390-04A7-5542-9290-AFA04B341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B393D-0E72-0646-B68B-7E79ED9FA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F465-D677-F140-82CD-891C0463380E}" type="datetimeFigureOut">
              <a:rPr lang="en-US" smtClean="0"/>
              <a:t>12/8/21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66BB59-0B81-6240-9B95-FC8B03366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B51FBA-2F57-D944-90F3-0AE3BFD5D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59A7-C84F-B64C-8185-F11FB5D8F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725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E994A-4508-EC48-B1ED-D698E04EF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518515-6C99-7B47-BF83-890132AB37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767576-AD8A-6149-9918-4F84D0A33C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CE2A0B-DFB1-8240-B3F9-BAEA80437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F465-D677-F140-82CD-891C0463380E}" type="datetimeFigureOut">
              <a:rPr lang="en-US" smtClean="0"/>
              <a:t>12/8/21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0ADB46-48B6-8B41-AC29-ECBF3F4A5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D74B13-D924-E848-A4CB-C8B0C37B9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59A7-C84F-B64C-8185-F11FB5D8F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407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6F2FA-CB04-7944-8BB0-FC88A6D55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70C7A-AD24-9349-B3B8-648FCD625D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6D9FEF-12B9-CF44-AFE5-03D93288F7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0031D9-D700-394D-AD30-551480A18E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CA1E2F-9CD0-9A4A-B32E-9E0A9E53FE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7C48D5-B087-974C-B50E-586F2B2F9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F465-D677-F140-82CD-891C0463380E}" type="datetimeFigureOut">
              <a:rPr lang="en-US" smtClean="0"/>
              <a:t>12/8/21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0A01BD-5FEB-3142-A4EF-B8CFBC035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01B47D-46ED-DA48-8492-F384B0739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59A7-C84F-B64C-8185-F11FB5D8F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238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E584F-3A40-8147-8115-D9D265A09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EB220F-F10A-5647-B78F-31C82D64F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F465-D677-F140-82CD-891C0463380E}" type="datetimeFigureOut">
              <a:rPr lang="en-US" smtClean="0"/>
              <a:t>12/8/21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7A901E-62FD-8E41-9AA5-F1A4F1298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828D36-54C4-9D4E-A594-E6829812D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59A7-C84F-B64C-8185-F11FB5D8F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489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F29DEA-3585-A242-BB42-B47985C8E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F465-D677-F140-82CD-891C0463380E}" type="datetimeFigureOut">
              <a:rPr lang="en-US" smtClean="0"/>
              <a:t>12/8/21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28B20F-EBDB-9346-B71D-AE55C90AC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EA7446-031C-E84C-AC3D-BF8411381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59A7-C84F-B64C-8185-F11FB5D8F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462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2A52D-FC9B-2B4C-9AF9-DB74ED245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298AA-D933-6648-85FC-78D8AECE98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040974-B109-5447-8AA9-092009E95B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E7E98F-5CC4-6640-A482-9F216E7EC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F465-D677-F140-82CD-891C0463380E}" type="datetimeFigureOut">
              <a:rPr lang="en-US" smtClean="0"/>
              <a:t>12/8/21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0BAB0F-B0CA-4A40-B54C-3F9128826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6EE846-389B-7543-895A-E4E9185A8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59A7-C84F-B64C-8185-F11FB5D8F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891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434A3-2B48-7D4E-9179-D42B55D74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EC4E86-883F-4C4A-8BE8-62ABB2E7C3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5C344A-5229-DC4B-AA6A-A40DD0261C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69842-3203-4942-BB67-AC808AF06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F465-D677-F140-82CD-891C0463380E}" type="datetimeFigureOut">
              <a:rPr lang="en-US" smtClean="0"/>
              <a:t>12/8/21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B84F3-2508-484A-A956-FC80F800C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3F5B22-709A-7E4E-8D28-AA4134107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59A7-C84F-B64C-8185-F11FB5D8F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761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6818D5-D519-524F-B159-B62812246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F3C2D5-0BA8-704B-8904-7D5D71C8B2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698177-E3C1-204B-881D-08BEB0F514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8EF465-D677-F140-82CD-891C0463380E}" type="datetimeFigureOut">
              <a:rPr lang="en-US" smtClean="0"/>
              <a:t>12/8/21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7F96EA-0C61-5D4F-91EB-2ECA9FFF3D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EF6BE-A1EC-7646-A2E5-EFA23E067C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A859A7-C84F-B64C-8185-F11FB5D8F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705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junit.org/junit5/docs/current/user-guide/#writing-tests-parameterized-tests-sources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aeldung.com/spring-import-annotation" TargetMode="External"/><Relationship Id="rId2" Type="http://schemas.openxmlformats.org/officeDocument/2006/relationships/hyperlink" Target="https://stackoverflow.com/questions/60308578/what-is-the-difference-between-extendwithspringextension-class-and-extendwit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baeldung.com/junit-filtering-tests" TargetMode="External"/><Relationship Id="rId4" Type="http://schemas.openxmlformats.org/officeDocument/2006/relationships/hyperlink" Target="https://www.baeldung.com/junit-5-extensions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unit-team/junit5/wiki/Third-party-Extension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D36DA-ECBC-0A4E-AD79-B034F5BBB3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JUnit 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26D353-5F04-D04E-8434-ADDFD2A34C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Christopher Bartling</a:t>
            </a:r>
          </a:p>
        </p:txBody>
      </p:sp>
    </p:spTree>
    <p:extLst>
      <p:ext uri="{BB962C8B-B14F-4D97-AF65-F5344CB8AC3E}">
        <p14:creationId xmlns:p14="http://schemas.microsoft.com/office/powerpoint/2010/main" val="1620605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E01EE-A1FB-9B42-9CE2-5B5417439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a custom composed tag annotation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C70AF-47EC-6A45-94DE-16F5822BD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>
                <a:latin typeface="Courier" pitchFamily="2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import </a:t>
            </a:r>
            <a:r>
              <a:rPr lang="en-US" sz="2400" dirty="0" err="1">
                <a:latin typeface="Courier" pitchFamily="2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java.lang.annotation.ElementType</a:t>
            </a:r>
            <a:r>
              <a:rPr lang="en-US" sz="2400" dirty="0">
                <a:latin typeface="Courier" pitchFamily="2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import </a:t>
            </a:r>
            <a:r>
              <a:rPr lang="en-US" sz="2400" dirty="0" err="1">
                <a:latin typeface="Courier" pitchFamily="2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java.lang.annotation.Retention</a:t>
            </a:r>
            <a:r>
              <a:rPr lang="en-US" sz="2400" dirty="0">
                <a:latin typeface="Courier" pitchFamily="2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import </a:t>
            </a:r>
            <a:r>
              <a:rPr lang="en-US" sz="2400" dirty="0" err="1">
                <a:latin typeface="Courier" pitchFamily="2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java.lang.annotation.RetentionPolicy</a:t>
            </a:r>
            <a:r>
              <a:rPr lang="en-US" sz="2400" dirty="0">
                <a:latin typeface="Courier" pitchFamily="2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import </a:t>
            </a:r>
            <a:r>
              <a:rPr lang="en-US" sz="2400" dirty="0" err="1">
                <a:latin typeface="Courier" pitchFamily="2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java.lang.annotation.Target</a:t>
            </a:r>
            <a:r>
              <a:rPr lang="en-US" sz="2400" dirty="0">
                <a:latin typeface="Courier" pitchFamily="2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;</a:t>
            </a:r>
          </a:p>
          <a:p>
            <a:pPr marL="0" indent="0">
              <a:buNone/>
            </a:pPr>
            <a:endParaRPr lang="en-US" sz="2400" dirty="0">
              <a:latin typeface="Courier" pitchFamily="2" charset="0"/>
              <a:ea typeface="JetBrains Mono NL" panose="02000009000000000000" pitchFamily="49" charset="0"/>
              <a:cs typeface="JetBrains Mono NL" panose="02000009000000000000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import </a:t>
            </a:r>
            <a:r>
              <a:rPr lang="en-US" sz="2400" dirty="0" err="1">
                <a:latin typeface="Courier" pitchFamily="2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org.junit.jupiter.api.Tag</a:t>
            </a:r>
            <a:r>
              <a:rPr lang="en-US" sz="2400" dirty="0">
                <a:latin typeface="Courier" pitchFamily="2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;</a:t>
            </a:r>
          </a:p>
          <a:p>
            <a:pPr marL="0" indent="0">
              <a:buNone/>
            </a:pPr>
            <a:endParaRPr lang="en-US" sz="2400" dirty="0">
              <a:latin typeface="Courier" pitchFamily="2" charset="0"/>
              <a:ea typeface="JetBrains Mono NL" panose="02000009000000000000" pitchFamily="49" charset="0"/>
              <a:cs typeface="JetBrains Mono NL" panose="02000009000000000000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@Target({ </a:t>
            </a:r>
            <a:r>
              <a:rPr lang="en-US" sz="2400" dirty="0" err="1">
                <a:latin typeface="Courier" pitchFamily="2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ElementType.TYPE</a:t>
            </a:r>
            <a:r>
              <a:rPr lang="en-US" sz="2400" dirty="0">
                <a:latin typeface="Courier" pitchFamily="2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, </a:t>
            </a:r>
            <a:r>
              <a:rPr lang="en-US" sz="2400" dirty="0" err="1">
                <a:latin typeface="Courier" pitchFamily="2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ElementType.METHOD</a:t>
            </a:r>
            <a:r>
              <a:rPr lang="en-US" sz="2400" dirty="0">
                <a:latin typeface="Courier" pitchFamily="2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 })</a:t>
            </a: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@Retention(</a:t>
            </a:r>
            <a:r>
              <a:rPr lang="en-US" sz="2400" dirty="0" err="1">
                <a:latin typeface="Courier" pitchFamily="2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RetentionPolicy.RUNTIME</a:t>
            </a:r>
            <a:r>
              <a:rPr lang="en-US" sz="2400" dirty="0">
                <a:latin typeface="Courier" pitchFamily="2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@Tag(”unit")</a:t>
            </a: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public @interface </a:t>
            </a:r>
            <a:r>
              <a:rPr lang="en-US" sz="2400" dirty="0" err="1">
                <a:latin typeface="Courier" pitchFamily="2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UnitTest</a:t>
            </a:r>
            <a:r>
              <a:rPr lang="en-US" sz="2400" dirty="0">
                <a:latin typeface="Courier" pitchFamily="2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 {}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6693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FB4B6-F5FB-B340-96A5-810828854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" pitchFamily="2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@DisplayName</a:t>
            </a:r>
            <a:r>
              <a:rPr lang="en-US" dirty="0"/>
              <a:t> annotation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B5338-6587-8D45-B481-949B6950C2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this annotation on test classes and test methods can declare custom display names.</a:t>
            </a:r>
          </a:p>
          <a:p>
            <a:pPr lvl="1"/>
            <a:r>
              <a:rPr lang="en-US" dirty="0"/>
              <a:t>Makes your test suites much more communicative.</a:t>
            </a:r>
          </a:p>
          <a:p>
            <a:pPr lvl="1"/>
            <a:r>
              <a:rPr lang="en-US" dirty="0"/>
              <a:t>When combined with nested inner classes, you can communicate different testing contexts. </a:t>
            </a:r>
          </a:p>
          <a:p>
            <a:r>
              <a:rPr lang="en-US" dirty="0"/>
              <a:t>Supports spaces, special characters, and even emojis.</a:t>
            </a:r>
          </a:p>
          <a:p>
            <a:r>
              <a:rPr lang="en-US" dirty="0"/>
              <a:t>Display names will be used in test reports and by test runners and IDEs.</a:t>
            </a:r>
          </a:p>
        </p:txBody>
      </p:sp>
    </p:spTree>
    <p:extLst>
      <p:ext uri="{BB962C8B-B14F-4D97-AF65-F5344CB8AC3E}">
        <p14:creationId xmlns:p14="http://schemas.microsoft.com/office/powerpoint/2010/main" val="3455420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4407A-EC52-8C4E-BE2C-B8FAAB782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" pitchFamily="2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@</a:t>
            </a:r>
            <a:r>
              <a:rPr lang="en-US" dirty="0" err="1">
                <a:latin typeface="Courier" pitchFamily="2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DisplayNameGeneration</a:t>
            </a:r>
            <a:r>
              <a:rPr lang="en-US" b="1" dirty="0"/>
              <a:t> annotation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073560-2280-A147-B465-77EE27CAE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Generates a display name from the test class or method name.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sz="2000" dirty="0" err="1">
                <a:latin typeface="Courier" pitchFamily="2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DisplayNameGenerator.ReplaceUnderscores.class</a:t>
            </a:r>
            <a:endParaRPr lang="en-US" sz="2000" dirty="0">
              <a:latin typeface="Courier" pitchFamily="2" charset="0"/>
              <a:ea typeface="JetBrains Mono NL" panose="02000009000000000000" pitchFamily="49" charset="0"/>
              <a:cs typeface="JetBrains Mono NL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" pitchFamily="2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@</a:t>
            </a:r>
            <a:r>
              <a:rPr lang="en-US" sz="2000" dirty="0" err="1">
                <a:latin typeface="Courier" pitchFamily="2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IndicativeSentencesGeneration</a:t>
            </a:r>
            <a:r>
              <a:rPr lang="en-US" sz="2000" dirty="0">
                <a:latin typeface="Courier" pitchFamily="2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(separator = " -&gt; ", </a:t>
            </a:r>
            <a:br>
              <a:rPr lang="en-US" sz="2000" dirty="0">
                <a:latin typeface="Courier" pitchFamily="2" charset="0"/>
                <a:ea typeface="JetBrains Mono NL" panose="02000009000000000000" pitchFamily="49" charset="0"/>
                <a:cs typeface="JetBrains Mono NL" panose="02000009000000000000" pitchFamily="49" charset="0"/>
              </a:rPr>
            </a:br>
            <a:r>
              <a:rPr lang="en-US" sz="2000" dirty="0">
                <a:latin typeface="Courier" pitchFamily="2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	generator = </a:t>
            </a:r>
            <a:r>
              <a:rPr lang="en-US" sz="2000" dirty="0" err="1">
                <a:latin typeface="Courier" pitchFamily="2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DisplayNameGenerator.ReplaceUnderscores.class</a:t>
            </a:r>
            <a:r>
              <a:rPr lang="en-US" sz="2000" dirty="0">
                <a:latin typeface="Courier" pitchFamily="2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33825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AAECE-E6A6-5147-9F5D-6E8D62DC2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" pitchFamily="2" charset="0"/>
              </a:rPr>
              <a:t>@Nested</a:t>
            </a:r>
            <a:r>
              <a:rPr lang="en-US" dirty="0"/>
              <a:t> annotation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6895F-1B3C-4F42-84DE-64F4ADA10D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non-static inner classes can facilitate hierarchical test structure.</a:t>
            </a:r>
          </a:p>
          <a:p>
            <a:r>
              <a:rPr lang="en-US" dirty="0"/>
              <a:t>Helpful for segregating test contexts.</a:t>
            </a:r>
          </a:p>
          <a:p>
            <a:r>
              <a:rPr lang="en-US" dirty="0"/>
              <a:t>Setup code from outer tests is run before inner tests are executed.</a:t>
            </a:r>
          </a:p>
          <a:p>
            <a:pPr lvl="1"/>
            <a:r>
              <a:rPr lang="en-US" dirty="0"/>
              <a:t>Provides the ability to run all tests independently. </a:t>
            </a:r>
          </a:p>
          <a:p>
            <a:pPr lvl="1"/>
            <a:r>
              <a:rPr lang="en-US" dirty="0"/>
              <a:t>Provides the ability to override test setup for a specific test context.</a:t>
            </a:r>
          </a:p>
          <a:p>
            <a:pPr lvl="2"/>
            <a:r>
              <a:rPr lang="en-US" dirty="0"/>
              <a:t>Common setup can happen in the parent test context.  </a:t>
            </a:r>
          </a:p>
          <a:p>
            <a:r>
              <a:rPr lang="en-US" dirty="0"/>
              <a:t>Highly recommend using this feature for your tests. </a:t>
            </a:r>
          </a:p>
          <a:p>
            <a:pPr lvl="1"/>
            <a:r>
              <a:rPr lang="en-US" dirty="0"/>
              <a:t>It will make your test suites infinitely easier to comprehend.</a:t>
            </a:r>
          </a:p>
        </p:txBody>
      </p:sp>
    </p:spTree>
    <p:extLst>
      <p:ext uri="{BB962C8B-B14F-4D97-AF65-F5344CB8AC3E}">
        <p14:creationId xmlns:p14="http://schemas.microsoft.com/office/powerpoint/2010/main" val="3850544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361E1-B77C-8046-BBFD-8D459DCF3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" pitchFamily="2" charset="0"/>
              </a:rPr>
              <a:t>@Test</a:t>
            </a:r>
            <a:r>
              <a:rPr lang="en-US" dirty="0"/>
              <a:t> annotation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25E61B-01E4-4449-BD30-44599B43A8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Denotes that a method is an executable test method. </a:t>
            </a:r>
          </a:p>
        </p:txBody>
      </p:sp>
    </p:spTree>
    <p:extLst>
      <p:ext uri="{BB962C8B-B14F-4D97-AF65-F5344CB8AC3E}">
        <p14:creationId xmlns:p14="http://schemas.microsoft.com/office/powerpoint/2010/main" val="29458974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476BD-850C-704F-B250-92DE51E1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" pitchFamily="2" charset="0"/>
              </a:rPr>
              <a:t>@</a:t>
            </a:r>
            <a:r>
              <a:rPr lang="en-US" dirty="0" err="1">
                <a:latin typeface="Courier" pitchFamily="2" charset="0"/>
              </a:rPr>
              <a:t>BeforeEach</a:t>
            </a:r>
            <a:r>
              <a:rPr lang="en-US" dirty="0"/>
              <a:t> annotation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3449F2-D96C-4A49-9C25-0C960A920C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Denotes that the annotated method should be executed before each </a:t>
            </a:r>
            <a:r>
              <a:rPr lang="en-US" dirty="0">
                <a:latin typeface="Courier" pitchFamily="2" charset="0"/>
              </a:rPr>
              <a:t>@Test</a:t>
            </a:r>
            <a:r>
              <a:rPr lang="en-US" dirty="0"/>
              <a:t>, </a:t>
            </a:r>
            <a:r>
              <a:rPr lang="en-US" dirty="0">
                <a:latin typeface="Courier" pitchFamily="2" charset="0"/>
              </a:rPr>
              <a:t>@</a:t>
            </a:r>
            <a:r>
              <a:rPr lang="en-US" dirty="0" err="1">
                <a:latin typeface="Courier" pitchFamily="2" charset="0"/>
              </a:rPr>
              <a:t>RepeatedTest</a:t>
            </a:r>
            <a:r>
              <a:rPr lang="en-US" dirty="0"/>
              <a:t>, </a:t>
            </a:r>
            <a:r>
              <a:rPr lang="en-US" dirty="0">
                <a:latin typeface="Courier" pitchFamily="2" charset="0"/>
              </a:rPr>
              <a:t>@</a:t>
            </a:r>
            <a:r>
              <a:rPr lang="en-US" dirty="0" err="1">
                <a:latin typeface="Courier" pitchFamily="2" charset="0"/>
              </a:rPr>
              <a:t>ParameterizedTest</a:t>
            </a:r>
            <a:r>
              <a:rPr lang="en-US" dirty="0"/>
              <a:t>, or </a:t>
            </a:r>
            <a:r>
              <a:rPr lang="en-US" dirty="0">
                <a:latin typeface="Courier" pitchFamily="2" charset="0"/>
              </a:rPr>
              <a:t>@</a:t>
            </a:r>
            <a:r>
              <a:rPr lang="en-US" dirty="0" err="1">
                <a:latin typeface="Courier" pitchFamily="2" charset="0"/>
              </a:rPr>
              <a:t>TestFactory</a:t>
            </a:r>
            <a:r>
              <a:rPr lang="en-US" dirty="0"/>
              <a:t> method in the current class.</a:t>
            </a:r>
          </a:p>
        </p:txBody>
      </p:sp>
    </p:spTree>
    <p:extLst>
      <p:ext uri="{BB962C8B-B14F-4D97-AF65-F5344CB8AC3E}">
        <p14:creationId xmlns:p14="http://schemas.microsoft.com/office/powerpoint/2010/main" val="12150441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666EF-2BA6-C64C-BDDD-D4AF2F981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" pitchFamily="2" charset="0"/>
              </a:rPr>
              <a:t>@</a:t>
            </a:r>
            <a:r>
              <a:rPr lang="en-US" dirty="0" err="1">
                <a:latin typeface="Courier" pitchFamily="2" charset="0"/>
              </a:rPr>
              <a:t>BeforeAll</a:t>
            </a:r>
            <a:r>
              <a:rPr lang="en-US" dirty="0"/>
              <a:t> annotation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A619E8-EA02-884A-84FF-866C6ACBA6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Denotes that the annotated method should be executed before all </a:t>
            </a:r>
            <a:r>
              <a:rPr lang="en-US" dirty="0">
                <a:latin typeface="Courier" pitchFamily="2" charset="0"/>
              </a:rPr>
              <a:t>@Test</a:t>
            </a:r>
            <a:r>
              <a:rPr lang="en-US" dirty="0"/>
              <a:t>, </a:t>
            </a:r>
            <a:r>
              <a:rPr lang="en-US" dirty="0">
                <a:latin typeface="Courier" pitchFamily="2" charset="0"/>
              </a:rPr>
              <a:t>@</a:t>
            </a:r>
            <a:r>
              <a:rPr lang="en-US" dirty="0" err="1">
                <a:latin typeface="Courier" pitchFamily="2" charset="0"/>
              </a:rPr>
              <a:t>RepeatedTest</a:t>
            </a:r>
            <a:r>
              <a:rPr lang="en-US" dirty="0"/>
              <a:t>, </a:t>
            </a:r>
            <a:r>
              <a:rPr lang="en-US" dirty="0">
                <a:latin typeface="Courier" pitchFamily="2" charset="0"/>
              </a:rPr>
              <a:t>@</a:t>
            </a:r>
            <a:r>
              <a:rPr lang="en-US" dirty="0" err="1">
                <a:latin typeface="Courier" pitchFamily="2" charset="0"/>
              </a:rPr>
              <a:t>ParameterizedTest</a:t>
            </a:r>
            <a:r>
              <a:rPr lang="en-US" dirty="0"/>
              <a:t>, or </a:t>
            </a:r>
            <a:r>
              <a:rPr lang="en-US" dirty="0">
                <a:latin typeface="Courier" pitchFamily="2" charset="0"/>
              </a:rPr>
              <a:t>@</a:t>
            </a:r>
            <a:r>
              <a:rPr lang="en-US" dirty="0" err="1">
                <a:latin typeface="Courier" pitchFamily="2" charset="0"/>
              </a:rPr>
              <a:t>TestFactory</a:t>
            </a:r>
            <a:r>
              <a:rPr lang="en-US" dirty="0"/>
              <a:t> methods in the current class.</a:t>
            </a:r>
          </a:p>
          <a:p>
            <a:r>
              <a:rPr lang="en-US" dirty="0"/>
              <a:t>Must be </a:t>
            </a:r>
            <a:r>
              <a:rPr lang="en-US" b="1" dirty="0">
                <a:latin typeface="Courier" pitchFamily="2" charset="0"/>
              </a:rPr>
              <a:t>static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Unless the "per-class" test instance lifecycle is used.</a:t>
            </a:r>
          </a:p>
        </p:txBody>
      </p:sp>
    </p:spTree>
    <p:extLst>
      <p:ext uri="{BB962C8B-B14F-4D97-AF65-F5344CB8AC3E}">
        <p14:creationId xmlns:p14="http://schemas.microsoft.com/office/powerpoint/2010/main" val="289744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FF61F-3E90-634F-9DF6-C40C15E11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" pitchFamily="2" charset="0"/>
              </a:rPr>
              <a:t>@</a:t>
            </a:r>
            <a:r>
              <a:rPr lang="en-US" dirty="0" err="1">
                <a:latin typeface="Courier" pitchFamily="2" charset="0"/>
              </a:rPr>
              <a:t>AfterEach</a:t>
            </a:r>
            <a:r>
              <a:rPr lang="en-US" dirty="0"/>
              <a:t> annotation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452C8-DC85-4E4F-B8B1-68C717C875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Denotes that the annotated method should be executed after each </a:t>
            </a:r>
            <a:r>
              <a:rPr lang="en-US" dirty="0">
                <a:latin typeface="Courier" pitchFamily="2" charset="0"/>
              </a:rPr>
              <a:t>@Test</a:t>
            </a:r>
            <a:r>
              <a:rPr lang="en-US" dirty="0"/>
              <a:t>, </a:t>
            </a:r>
            <a:r>
              <a:rPr lang="en-US" dirty="0">
                <a:latin typeface="Courier" pitchFamily="2" charset="0"/>
              </a:rPr>
              <a:t>@</a:t>
            </a:r>
            <a:r>
              <a:rPr lang="en-US" dirty="0" err="1">
                <a:latin typeface="Courier" pitchFamily="2" charset="0"/>
              </a:rPr>
              <a:t>RepeatedTest</a:t>
            </a:r>
            <a:r>
              <a:rPr lang="en-US" dirty="0"/>
              <a:t>, </a:t>
            </a:r>
            <a:r>
              <a:rPr lang="en-US" dirty="0">
                <a:latin typeface="Courier" pitchFamily="2" charset="0"/>
              </a:rPr>
              <a:t>@</a:t>
            </a:r>
            <a:r>
              <a:rPr lang="en-US" dirty="0" err="1">
                <a:latin typeface="Courier" pitchFamily="2" charset="0"/>
              </a:rPr>
              <a:t>ParameterizedTest</a:t>
            </a:r>
            <a:r>
              <a:rPr lang="en-US" dirty="0"/>
              <a:t>, or </a:t>
            </a:r>
            <a:r>
              <a:rPr lang="en-US" dirty="0">
                <a:latin typeface="Courier" pitchFamily="2" charset="0"/>
              </a:rPr>
              <a:t>@</a:t>
            </a:r>
            <a:r>
              <a:rPr lang="en-US" dirty="0" err="1">
                <a:latin typeface="Courier" pitchFamily="2" charset="0"/>
              </a:rPr>
              <a:t>TestFactory</a:t>
            </a:r>
            <a:r>
              <a:rPr lang="en-US" dirty="0"/>
              <a:t> method in the current class.</a:t>
            </a:r>
          </a:p>
        </p:txBody>
      </p:sp>
    </p:spTree>
    <p:extLst>
      <p:ext uri="{BB962C8B-B14F-4D97-AF65-F5344CB8AC3E}">
        <p14:creationId xmlns:p14="http://schemas.microsoft.com/office/powerpoint/2010/main" val="32371716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22183-2F1A-7042-9E30-9DF7C69C8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" pitchFamily="2" charset="0"/>
              </a:rPr>
              <a:t>@</a:t>
            </a:r>
            <a:r>
              <a:rPr lang="en-US" dirty="0" err="1">
                <a:latin typeface="Courier" pitchFamily="2" charset="0"/>
              </a:rPr>
              <a:t>AfterAll</a:t>
            </a:r>
            <a:r>
              <a:rPr lang="en-US" dirty="0"/>
              <a:t> annotation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50E23-D532-5D4B-BB78-5E4C902731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Denotes that the annotated method should be executed after all </a:t>
            </a:r>
            <a:r>
              <a:rPr lang="en-US" dirty="0">
                <a:latin typeface="Courier" pitchFamily="2" charset="0"/>
              </a:rPr>
              <a:t>@Test</a:t>
            </a:r>
            <a:r>
              <a:rPr lang="en-US" dirty="0"/>
              <a:t>, </a:t>
            </a:r>
            <a:r>
              <a:rPr lang="en-US" dirty="0">
                <a:latin typeface="Courier" pitchFamily="2" charset="0"/>
              </a:rPr>
              <a:t>@</a:t>
            </a:r>
            <a:r>
              <a:rPr lang="en-US" dirty="0" err="1">
                <a:latin typeface="Courier" pitchFamily="2" charset="0"/>
              </a:rPr>
              <a:t>RepeatedTest</a:t>
            </a:r>
            <a:r>
              <a:rPr lang="en-US" dirty="0"/>
              <a:t>, </a:t>
            </a:r>
            <a:r>
              <a:rPr lang="en-US" dirty="0">
                <a:latin typeface="Courier" pitchFamily="2" charset="0"/>
              </a:rPr>
              <a:t>@</a:t>
            </a:r>
            <a:r>
              <a:rPr lang="en-US" dirty="0" err="1">
                <a:latin typeface="Courier" pitchFamily="2" charset="0"/>
              </a:rPr>
              <a:t>ParameterizedTest</a:t>
            </a:r>
            <a:r>
              <a:rPr lang="en-US" dirty="0"/>
              <a:t>, or </a:t>
            </a:r>
            <a:r>
              <a:rPr lang="en-US" dirty="0">
                <a:latin typeface="Courier" pitchFamily="2" charset="0"/>
              </a:rPr>
              <a:t>@</a:t>
            </a:r>
            <a:r>
              <a:rPr lang="en-US" dirty="0" err="1">
                <a:latin typeface="Courier" pitchFamily="2" charset="0"/>
              </a:rPr>
              <a:t>TestFactory</a:t>
            </a:r>
            <a:r>
              <a:rPr lang="en-US" dirty="0"/>
              <a:t> methods in the current class. </a:t>
            </a:r>
          </a:p>
          <a:p>
            <a:r>
              <a:rPr lang="en-US" dirty="0"/>
              <a:t>Must be </a:t>
            </a:r>
            <a:r>
              <a:rPr lang="en-US" b="1" dirty="0">
                <a:latin typeface="Courier" pitchFamily="2" charset="0"/>
              </a:rPr>
              <a:t>static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Unless the "per-class" test instance lifecycle is used.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643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E305E-CD0A-A944-9BC4-0474BBF29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JUnit Jupiter Assertions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932E1-5DF3-1241-A8CC-7FFC2D9748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Includes many of the assertion methods that JUnit 4 has.</a:t>
            </a:r>
          </a:p>
          <a:p>
            <a:r>
              <a:rPr lang="en-US" dirty="0"/>
              <a:t>Adds some asserts that work well with Java 8 lambdas. </a:t>
            </a:r>
          </a:p>
          <a:p>
            <a:r>
              <a:rPr lang="en-US" dirty="0"/>
              <a:t>All JUnit Jupiter assertions are static methods in the </a:t>
            </a:r>
            <a:r>
              <a:rPr lang="en-US" dirty="0" err="1">
                <a:latin typeface="Courier" pitchFamily="2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org.junit.jupiter.api.Assertions</a:t>
            </a:r>
            <a:r>
              <a:rPr lang="en-US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 </a:t>
            </a:r>
            <a:r>
              <a:rPr lang="en-US" dirty="0"/>
              <a:t>class.</a:t>
            </a:r>
          </a:p>
        </p:txBody>
      </p:sp>
    </p:spTree>
    <p:extLst>
      <p:ext uri="{BB962C8B-B14F-4D97-AF65-F5344CB8AC3E}">
        <p14:creationId xmlns:p14="http://schemas.microsoft.com/office/powerpoint/2010/main" val="705756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59C70-14DB-9048-BAEE-8FCD59575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JUnit 5?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D3533-DB35-7C4B-A917-E78484519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Testing framework for Java-based languages.</a:t>
            </a:r>
          </a:p>
          <a:p>
            <a:r>
              <a:rPr lang="en-US" dirty="0"/>
              <a:t>Suitable for unit and integration testing efforts.</a:t>
            </a:r>
          </a:p>
          <a:p>
            <a:pPr lvl="1"/>
            <a:r>
              <a:rPr lang="en-US" dirty="0"/>
              <a:t>Developer-focused.</a:t>
            </a:r>
          </a:p>
          <a:p>
            <a:pPr lvl="1"/>
            <a:r>
              <a:rPr lang="en-US" dirty="0"/>
              <a:t>Tests are created in Java. </a:t>
            </a:r>
          </a:p>
          <a:p>
            <a:pPr lvl="1"/>
            <a:r>
              <a:rPr lang="en-US" dirty="0"/>
              <a:t>There is no domain-specific language (DSL) like Gherkin (unless you use a JUnit 5 extension).</a:t>
            </a:r>
          </a:p>
          <a:p>
            <a:r>
              <a:rPr lang="en-US" dirty="0"/>
              <a:t>Made up of three different sub-projects.</a:t>
            </a:r>
          </a:p>
          <a:p>
            <a:pPr lvl="1"/>
            <a:r>
              <a:rPr lang="en-US" dirty="0"/>
              <a:t>JUnit Platform</a:t>
            </a:r>
          </a:p>
          <a:p>
            <a:pPr lvl="1"/>
            <a:r>
              <a:rPr lang="en-US" dirty="0"/>
              <a:t>JUnit Jupiter </a:t>
            </a:r>
          </a:p>
          <a:p>
            <a:pPr lvl="1"/>
            <a:r>
              <a:rPr lang="en-US" dirty="0"/>
              <a:t>JUnit Vintage</a:t>
            </a:r>
          </a:p>
        </p:txBody>
      </p:sp>
    </p:spTree>
    <p:extLst>
      <p:ext uri="{BB962C8B-B14F-4D97-AF65-F5344CB8AC3E}">
        <p14:creationId xmlns:p14="http://schemas.microsoft.com/office/powerpoint/2010/main" val="325043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B534A-9B6E-BA49-B14F-EAD2F1E00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JUnit Jupiter Assertions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829E87-74E9-C749-8DBF-D971A6D79B6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400" dirty="0" err="1">
                <a:latin typeface="Courier" pitchFamily="2" charset="0"/>
              </a:rPr>
              <a:t>assertAll</a:t>
            </a:r>
            <a:endParaRPr lang="en-US" sz="2400" dirty="0">
              <a:latin typeface="Courier" pitchFamily="2" charset="0"/>
            </a:endParaRPr>
          </a:p>
          <a:p>
            <a:r>
              <a:rPr lang="en-US" sz="2400" dirty="0" err="1">
                <a:latin typeface="Courier" pitchFamily="2" charset="0"/>
              </a:rPr>
              <a:t>assertArrayEquals</a:t>
            </a:r>
            <a:endParaRPr lang="en-US" sz="2400" dirty="0">
              <a:latin typeface="Courier" pitchFamily="2" charset="0"/>
            </a:endParaRPr>
          </a:p>
          <a:p>
            <a:r>
              <a:rPr lang="en-US" sz="2400" dirty="0" err="1">
                <a:latin typeface="Courier" pitchFamily="2" charset="0"/>
              </a:rPr>
              <a:t>assertEquals</a:t>
            </a:r>
            <a:endParaRPr lang="en-US" sz="2400" dirty="0">
              <a:latin typeface="Courier" pitchFamily="2" charset="0"/>
            </a:endParaRPr>
          </a:p>
          <a:p>
            <a:r>
              <a:rPr lang="en-US" sz="2400" dirty="0" err="1">
                <a:latin typeface="Courier" pitchFamily="2" charset="0"/>
              </a:rPr>
              <a:t>assertNotNull</a:t>
            </a:r>
            <a:endParaRPr lang="en-US" sz="2400" dirty="0">
              <a:latin typeface="Courier" pitchFamily="2" charset="0"/>
            </a:endParaRPr>
          </a:p>
          <a:p>
            <a:r>
              <a:rPr lang="en-US" sz="2400" dirty="0" err="1">
                <a:latin typeface="Courier" pitchFamily="2" charset="0"/>
              </a:rPr>
              <a:t>assertTimeout</a:t>
            </a:r>
            <a:endParaRPr lang="en-US" sz="2400" dirty="0">
              <a:latin typeface="Courier" pitchFamily="2" charset="0"/>
            </a:endParaRPr>
          </a:p>
          <a:p>
            <a:r>
              <a:rPr lang="en-US" sz="2400" dirty="0" err="1">
                <a:latin typeface="Courier" pitchFamily="2" charset="0"/>
              </a:rPr>
              <a:t>assertTimeoutPreemptively</a:t>
            </a:r>
            <a:endParaRPr lang="en-US" sz="2400" dirty="0">
              <a:latin typeface="Courier" pitchFamily="2" charset="0"/>
            </a:endParaRPr>
          </a:p>
          <a:p>
            <a:r>
              <a:rPr lang="en-US" sz="2400" dirty="0" err="1">
                <a:latin typeface="Courier" pitchFamily="2" charset="0"/>
              </a:rPr>
              <a:t>assertTrue</a:t>
            </a:r>
            <a:endParaRPr lang="en-US" sz="2400" dirty="0">
              <a:latin typeface="Courier" pitchFamily="2" charset="0"/>
            </a:endParaRPr>
          </a:p>
          <a:p>
            <a:r>
              <a:rPr lang="en-US" sz="2400" dirty="0" err="1">
                <a:latin typeface="Courier" pitchFamily="2" charset="0"/>
              </a:rPr>
              <a:t>assertFalse</a:t>
            </a:r>
            <a:endParaRPr lang="en-US" sz="2400" dirty="0">
              <a:latin typeface="Courier" pitchFamily="2" charset="0"/>
            </a:endParaRPr>
          </a:p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BDF56F8-DBD2-414B-BD74-218C6BBFA11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 err="1">
                <a:latin typeface="Courier" pitchFamily="2" charset="0"/>
              </a:rPr>
              <a:t>assertThrows</a:t>
            </a:r>
            <a:endParaRPr lang="en-US" sz="2400" dirty="0">
              <a:latin typeface="Courier" pitchFamily="2" charset="0"/>
            </a:endParaRPr>
          </a:p>
          <a:p>
            <a:r>
              <a:rPr lang="en-US" sz="2400" dirty="0" err="1">
                <a:latin typeface="Courier" pitchFamily="2" charset="0"/>
              </a:rPr>
              <a:t>assertDoesNotThrow</a:t>
            </a:r>
            <a:endParaRPr lang="en-US" sz="24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95492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D5B39-6E54-3045-8875-C2889D650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Third-party Assertion Libraries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07BCDB8-AC56-8D42-A999-2A2777F1EA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may be times when more powerful matchers are required by your tests. </a:t>
            </a:r>
          </a:p>
          <a:p>
            <a:r>
              <a:rPr lang="en-US" dirty="0"/>
              <a:t>In such cases, third-party assertion libraries can be used.</a:t>
            </a:r>
          </a:p>
          <a:p>
            <a:pPr lvl="1"/>
            <a:r>
              <a:rPr lang="en-US" dirty="0" err="1"/>
              <a:t>AssertJ</a:t>
            </a:r>
            <a:endParaRPr lang="en-US" dirty="0"/>
          </a:p>
          <a:p>
            <a:pPr lvl="1"/>
            <a:r>
              <a:rPr lang="en-US" dirty="0" err="1"/>
              <a:t>Hamcrest</a:t>
            </a:r>
            <a:endParaRPr lang="en-US" dirty="0"/>
          </a:p>
          <a:p>
            <a:pPr lvl="1"/>
            <a:r>
              <a:rPr lang="en-US" dirty="0"/>
              <a:t>Truth</a:t>
            </a:r>
          </a:p>
          <a:p>
            <a:pPr lvl="1"/>
            <a:r>
              <a:rPr lang="en-US" dirty="0"/>
              <a:t>others </a:t>
            </a:r>
          </a:p>
          <a:p>
            <a:r>
              <a:rPr lang="en-US" dirty="0"/>
              <a:t>Developers are free to use the assertion library of their choice.</a:t>
            </a:r>
          </a:p>
        </p:txBody>
      </p:sp>
    </p:spTree>
    <p:extLst>
      <p:ext uri="{BB962C8B-B14F-4D97-AF65-F5344CB8AC3E}">
        <p14:creationId xmlns:p14="http://schemas.microsoft.com/office/powerpoint/2010/main" val="275932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E2822-B07A-F243-BA75-237058A7E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26994C-4A00-8540-A9A6-61ADBE896E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JUnit Jupiter comes with a subset of the assumption methods that JUnit 4 provides. </a:t>
            </a:r>
          </a:p>
          <a:p>
            <a:r>
              <a:rPr lang="en-US" dirty="0"/>
              <a:t>New assumption method added integrates with Java 8 lambda expressions and method references. </a:t>
            </a:r>
          </a:p>
          <a:p>
            <a:r>
              <a:rPr lang="en-US" dirty="0"/>
              <a:t>All JUnit Jupiter assumptions are static methods in the </a:t>
            </a:r>
            <a:r>
              <a:rPr lang="en-US" dirty="0" err="1">
                <a:latin typeface="Courier" pitchFamily="2" charset="0"/>
              </a:rPr>
              <a:t>org.junit.jupiter.api.Assumptions</a:t>
            </a:r>
            <a:r>
              <a:rPr lang="en-US" dirty="0"/>
              <a:t> class.</a:t>
            </a:r>
          </a:p>
          <a:p>
            <a:r>
              <a:rPr lang="en-US" dirty="0"/>
              <a:t>As of JUnit Jupiter 5.4, it is also possible to use methods from JUnit 4’s </a:t>
            </a:r>
            <a:r>
              <a:rPr lang="en-US" dirty="0" err="1">
                <a:latin typeface="Courier" pitchFamily="2" charset="0"/>
              </a:rPr>
              <a:t>org.junit.Assume</a:t>
            </a:r>
            <a:r>
              <a:rPr lang="en-US" dirty="0"/>
              <a:t> class for assumptions. </a:t>
            </a:r>
          </a:p>
          <a:p>
            <a:pPr lvl="1"/>
            <a:r>
              <a:rPr lang="en-US" dirty="0"/>
              <a:t>Specifically, JUnit Jupiter supports JUnit 4’s </a:t>
            </a:r>
            <a:r>
              <a:rPr lang="en-US" dirty="0" err="1">
                <a:latin typeface="Courier" pitchFamily="2" charset="0"/>
              </a:rPr>
              <a:t>AssumptionViolatedException</a:t>
            </a:r>
            <a:r>
              <a:rPr lang="en-US" dirty="0"/>
              <a:t> to signal that a test should be aborted instead of marked as a failure.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498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260A2-FE34-5449-8180-C06A89476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Parameterized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A02A8-51F2-4E49-91B6-DCC4FB4E25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Useful when you want to run a collection of different data items over the same test.</a:t>
            </a:r>
          </a:p>
          <a:p>
            <a:r>
              <a:rPr lang="en-US" dirty="0"/>
              <a:t>Use the </a:t>
            </a:r>
            <a:r>
              <a:rPr lang="en-US" dirty="0">
                <a:latin typeface="Courier" pitchFamily="2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@</a:t>
            </a:r>
            <a:r>
              <a:rPr lang="en-US" dirty="0" err="1">
                <a:latin typeface="Courier" pitchFamily="2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ParameterizedTest</a:t>
            </a:r>
            <a:r>
              <a:rPr lang="en-US" dirty="0"/>
              <a:t> annotation instead of </a:t>
            </a:r>
            <a:r>
              <a:rPr lang="en-US" dirty="0">
                <a:latin typeface="Courier" pitchFamily="2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@Test</a:t>
            </a:r>
            <a:r>
              <a:rPr lang="en-US" dirty="0"/>
              <a:t>.</a:t>
            </a:r>
          </a:p>
          <a:p>
            <a:r>
              <a:rPr lang="en-US" dirty="0"/>
              <a:t>In addition, you must declare at least one source that will provide the arguments for each invocation of the parameterized test method.</a:t>
            </a:r>
          </a:p>
          <a:p>
            <a:pPr lvl="1"/>
            <a:r>
              <a:rPr lang="en-US" dirty="0"/>
              <a:t>There are several sources that JUnit 5 Jupiter provides. See </a:t>
            </a:r>
            <a:r>
              <a:rPr lang="en-US" dirty="0">
                <a:hlinkClick r:id="rId2"/>
              </a:rPr>
              <a:t>https://junit.org/junit5/docs/current/user-guide/#writing-tests-parameterized-tests-sources</a:t>
            </a:r>
            <a:r>
              <a:rPr lang="en-US" dirty="0"/>
              <a:t> for more information.</a:t>
            </a:r>
          </a:p>
        </p:txBody>
      </p:sp>
    </p:spTree>
    <p:extLst>
      <p:ext uri="{BB962C8B-B14F-4D97-AF65-F5344CB8AC3E}">
        <p14:creationId xmlns:p14="http://schemas.microsoft.com/office/powerpoint/2010/main" val="3589455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48449-51E6-9148-82F6-455F26533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3F127E-461D-714F-B0A3-A39A056EAE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https://junit.org/junit5/docs/current/user-guide/</a:t>
            </a:r>
          </a:p>
          <a:p>
            <a:r>
              <a:rPr lang="en-US" dirty="0">
                <a:hlinkClick r:id="rId2"/>
              </a:rPr>
              <a:t>https://stackoverflow.com/questions/60308578/what-is-the-difference-between-extendwithspringextension-class-and-extendwit</a:t>
            </a:r>
            <a:endParaRPr lang="en-US" dirty="0"/>
          </a:p>
          <a:p>
            <a:r>
              <a:rPr lang="en-US" dirty="0">
                <a:hlinkClick r:id="rId3"/>
              </a:rPr>
              <a:t>https://www.baeldung.com/spring-import-annotation</a:t>
            </a:r>
            <a:endParaRPr lang="en-US" dirty="0"/>
          </a:p>
          <a:p>
            <a:r>
              <a:rPr lang="en-US" dirty="0">
                <a:hlinkClick r:id="rId4"/>
              </a:rPr>
              <a:t>https://www.baeldung.com/junit-5-extensions</a:t>
            </a:r>
            <a:endParaRPr lang="en-US" dirty="0"/>
          </a:p>
          <a:p>
            <a:r>
              <a:rPr lang="en-US" dirty="0">
                <a:hlinkClick r:id="rId5"/>
              </a:rPr>
              <a:t>https://www.baeldung.com/junit-filtering-tests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130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22E06-8907-5D47-AEE0-EFE4022FF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JUnit Platform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E78BE-4CA6-1A43-834B-CDBC31501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Provides the following functionality:</a:t>
            </a:r>
          </a:p>
          <a:p>
            <a:pPr lvl="1"/>
            <a:r>
              <a:rPr lang="en-US" dirty="0"/>
              <a:t>Foundation for launching testing frameworks on the JVM. </a:t>
            </a:r>
          </a:p>
          <a:p>
            <a:pPr lvl="1"/>
            <a:r>
              <a:rPr lang="en-US" dirty="0"/>
              <a:t>An interface between JUnit and build tools and IDEs. </a:t>
            </a:r>
          </a:p>
          <a:p>
            <a:pPr lvl="1"/>
            <a:r>
              <a:rPr lang="en-US" dirty="0"/>
              <a:t>The </a:t>
            </a:r>
            <a:r>
              <a:rPr lang="en-US" dirty="0" err="1">
                <a:latin typeface="Courier" pitchFamily="2" charset="0"/>
              </a:rPr>
              <a:t>TestEngine</a:t>
            </a:r>
            <a:r>
              <a:rPr lang="en-US" dirty="0"/>
              <a:t> API for developing a testing framework that runs on the JUnit platform. </a:t>
            </a:r>
          </a:p>
          <a:p>
            <a:pPr lvl="1"/>
            <a:r>
              <a:rPr lang="en-US" dirty="0"/>
              <a:t>Using the </a:t>
            </a:r>
            <a:r>
              <a:rPr lang="en-US" dirty="0" err="1">
                <a:latin typeface="Courier" pitchFamily="2" charset="0"/>
              </a:rPr>
              <a:t>TestEngine</a:t>
            </a:r>
            <a:r>
              <a:rPr lang="en-US" dirty="0"/>
              <a:t> API, third-party testing libraries such as Spock, Cucumber, and </a:t>
            </a:r>
            <a:r>
              <a:rPr lang="en-US" dirty="0" err="1"/>
              <a:t>FitNesse</a:t>
            </a:r>
            <a:r>
              <a:rPr lang="en-US" dirty="0"/>
              <a:t> can directly plug in and provide their custom </a:t>
            </a:r>
            <a:r>
              <a:rPr lang="en-US" dirty="0" err="1">
                <a:latin typeface="Courier" pitchFamily="2" charset="0"/>
              </a:rPr>
              <a:t>TestEngine</a:t>
            </a:r>
            <a:r>
              <a:rPr lang="en-US" dirty="0"/>
              <a:t> implementation.</a:t>
            </a:r>
          </a:p>
          <a:p>
            <a:pPr lvl="1"/>
            <a:r>
              <a:rPr lang="en-US" dirty="0"/>
              <a:t>The concept of a Launcher which external tools use to discover, filter, and execute tests. </a:t>
            </a:r>
          </a:p>
          <a:p>
            <a:pPr lvl="2"/>
            <a:r>
              <a:rPr lang="en-US" dirty="0"/>
              <a:t>Provides a </a:t>
            </a:r>
            <a:r>
              <a:rPr lang="en-US" dirty="0" err="1">
                <a:latin typeface="Courier" pitchFamily="2" charset="0"/>
              </a:rPr>
              <a:t>ConsoleLauncher</a:t>
            </a:r>
            <a:r>
              <a:rPr lang="en-US" dirty="0"/>
              <a:t> to launch the platform from the command line </a:t>
            </a:r>
          </a:p>
          <a:p>
            <a:pPr lvl="1"/>
            <a:r>
              <a:rPr lang="en-US" dirty="0"/>
              <a:t>Provides a JUnit 4-based </a:t>
            </a:r>
            <a:r>
              <a:rPr lang="en-US" dirty="0">
                <a:latin typeface="Courier" pitchFamily="2" charset="0"/>
              </a:rPr>
              <a:t>Runner</a:t>
            </a:r>
            <a:r>
              <a:rPr lang="en-US" dirty="0"/>
              <a:t> for running any </a:t>
            </a:r>
            <a:r>
              <a:rPr lang="en-US" dirty="0" err="1">
                <a:latin typeface="Courier" pitchFamily="2" charset="0"/>
              </a:rPr>
              <a:t>TestEngine</a:t>
            </a:r>
            <a:r>
              <a:rPr lang="en-US" dirty="0"/>
              <a:t> on the platform in a JUnit 4-based environment. </a:t>
            </a:r>
          </a:p>
        </p:txBody>
      </p:sp>
    </p:spTree>
    <p:extLst>
      <p:ext uri="{BB962C8B-B14F-4D97-AF65-F5344CB8AC3E}">
        <p14:creationId xmlns:p14="http://schemas.microsoft.com/office/powerpoint/2010/main" val="690069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B1337-375E-2245-A7F2-5ADAEF06D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JUnit Jupiter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B3B59-9643-F348-A490-6422BCB91D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Provides the following functionality: </a:t>
            </a:r>
          </a:p>
          <a:p>
            <a:pPr lvl="1"/>
            <a:r>
              <a:rPr lang="en-US" dirty="0"/>
              <a:t>A new programming model and extension model for writing tests and extensions in JUnit 5. </a:t>
            </a:r>
          </a:p>
          <a:p>
            <a:pPr lvl="1"/>
            <a:r>
              <a:rPr lang="en-US" dirty="0"/>
              <a:t>A </a:t>
            </a:r>
            <a:r>
              <a:rPr lang="en-US" dirty="0" err="1">
                <a:latin typeface="Courier" pitchFamily="2" charset="0"/>
              </a:rPr>
              <a:t>TestEngine</a:t>
            </a:r>
            <a:r>
              <a:rPr lang="en-US" dirty="0"/>
              <a:t> implementation for running Jupiter based tests on the JUnit 5 Platform.</a:t>
            </a:r>
          </a:p>
          <a:p>
            <a:r>
              <a:rPr lang="en-US" dirty="0"/>
              <a:t>We will be using JUnit Jupiter in our Java-based repositories if we can.</a:t>
            </a:r>
          </a:p>
          <a:p>
            <a:pPr lvl="1"/>
            <a:r>
              <a:rPr lang="en-US" dirty="0"/>
              <a:t>JUnit Jupiter allows us to write much more flexible unit tests than previous versions of JUnit.</a:t>
            </a:r>
          </a:p>
        </p:txBody>
      </p:sp>
    </p:spTree>
    <p:extLst>
      <p:ext uri="{BB962C8B-B14F-4D97-AF65-F5344CB8AC3E}">
        <p14:creationId xmlns:p14="http://schemas.microsoft.com/office/powerpoint/2010/main" val="3431082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AD980-BEFA-BA45-BA79-2E3EE8AA0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JUnit Vintage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440CD-5D93-D246-BC4D-08A4EE439B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Provides a </a:t>
            </a:r>
            <a:r>
              <a:rPr lang="en-US" dirty="0" err="1">
                <a:latin typeface="Courier" pitchFamily="2" charset="0"/>
              </a:rPr>
              <a:t>TestEngine</a:t>
            </a:r>
            <a:r>
              <a:rPr lang="en-US" dirty="0"/>
              <a:t> for running JUnit 3 and JUnit 4 based tests on the platform. </a:t>
            </a:r>
          </a:p>
          <a:p>
            <a:pPr lvl="1"/>
            <a:r>
              <a:rPr lang="en-US" dirty="0"/>
              <a:t>It requires JUnit 4.12 or later to be present on the class/module path.</a:t>
            </a:r>
          </a:p>
        </p:txBody>
      </p:sp>
    </p:spTree>
    <p:extLst>
      <p:ext uri="{BB962C8B-B14F-4D97-AF65-F5344CB8AC3E}">
        <p14:creationId xmlns:p14="http://schemas.microsoft.com/office/powerpoint/2010/main" val="3033223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243FB-C654-AE4B-9E40-ED49157A0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JUnit Jupiter Extensions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F9B2B-8CFE-1B4D-900C-8219CDF881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 extensible architecture and an extension model that allows customization of the testing framework.</a:t>
            </a:r>
          </a:p>
          <a:p>
            <a:pPr lvl="1"/>
            <a:r>
              <a:rPr lang="en-US" dirty="0"/>
              <a:t>Extend the behavior of test classes or methods.</a:t>
            </a:r>
          </a:p>
          <a:p>
            <a:r>
              <a:rPr lang="en-US" dirty="0"/>
              <a:t>Provides an opportunity for third-party tools or APIs through the extension model. </a:t>
            </a:r>
          </a:p>
          <a:p>
            <a:r>
              <a:rPr lang="en-US" dirty="0"/>
              <a:t>Provides a single and coherent concept of Extension APIs.</a:t>
            </a:r>
          </a:p>
          <a:p>
            <a:r>
              <a:rPr lang="en-US" dirty="0"/>
              <a:t>Overcomes the limitations of competing JUnit 4’s extension points (</a:t>
            </a:r>
            <a:r>
              <a:rPr lang="en-US" dirty="0">
                <a:latin typeface="Courier" pitchFamily="2" charset="0"/>
              </a:rPr>
              <a:t>Runner</a:t>
            </a:r>
            <a:r>
              <a:rPr lang="en-US" dirty="0"/>
              <a:t>, </a:t>
            </a:r>
            <a:r>
              <a:rPr lang="en-US" dirty="0" err="1">
                <a:latin typeface="Courier" pitchFamily="2" charset="0"/>
              </a:rPr>
              <a:t>TestRule</a:t>
            </a:r>
            <a:r>
              <a:rPr lang="en-US" dirty="0"/>
              <a:t>, </a:t>
            </a:r>
            <a:r>
              <a:rPr lang="en-US" dirty="0" err="1">
                <a:latin typeface="Courier" pitchFamily="2" charset="0"/>
              </a:rPr>
              <a:t>MethodRule</a:t>
            </a:r>
            <a:r>
              <a:rPr lang="en-US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3674897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860B7-32F1-AE46-8944-4BDA7C647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" pitchFamily="2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@</a:t>
            </a:r>
            <a:r>
              <a:rPr lang="en-US" dirty="0" err="1">
                <a:latin typeface="Courier" pitchFamily="2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ExtendWith</a:t>
            </a:r>
            <a:r>
              <a:rPr lang="en-US" dirty="0"/>
              <a:t> annotation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68A71-BC17-5D4F-BC93-8B7E374EB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Allows registering a JUnit Jupiter extension.</a:t>
            </a:r>
          </a:p>
          <a:p>
            <a:pPr lvl="1"/>
            <a:r>
              <a:rPr lang="en-US" dirty="0"/>
              <a:t>Multiple extensions can be specified. </a:t>
            </a:r>
          </a:p>
          <a:p>
            <a:pPr lvl="2"/>
            <a:r>
              <a:rPr lang="en-US" dirty="0"/>
              <a:t>Adding the </a:t>
            </a:r>
            <a:r>
              <a:rPr lang="en-US" dirty="0">
                <a:latin typeface="Courier" pitchFamily="2" charset="0"/>
              </a:rPr>
              <a:t>@</a:t>
            </a:r>
            <a:r>
              <a:rPr lang="en-US" dirty="0" err="1">
                <a:latin typeface="Courier" pitchFamily="2" charset="0"/>
              </a:rPr>
              <a:t>ExtendWith</a:t>
            </a:r>
            <a:r>
              <a:rPr lang="en-US" dirty="0"/>
              <a:t> annotation multiple time to a test. </a:t>
            </a:r>
          </a:p>
          <a:p>
            <a:pPr lvl="2"/>
            <a:r>
              <a:rPr lang="en-US" dirty="0"/>
              <a:t>Single </a:t>
            </a:r>
            <a:r>
              <a:rPr lang="en-US" dirty="0">
                <a:latin typeface="Courier" pitchFamily="2" charset="0"/>
              </a:rPr>
              <a:t>@</a:t>
            </a:r>
            <a:r>
              <a:rPr lang="en-US" dirty="0" err="1">
                <a:latin typeface="Courier" pitchFamily="2" charset="0"/>
              </a:rPr>
              <a:t>ExtendWith</a:t>
            </a:r>
            <a:r>
              <a:rPr lang="en-US" dirty="0"/>
              <a:t> annotation receive a list of extensions as a parameter.</a:t>
            </a:r>
          </a:p>
          <a:p>
            <a:r>
              <a:rPr lang="en-US" dirty="0"/>
              <a:t>Third parties will provide the extensions.</a:t>
            </a:r>
          </a:p>
          <a:p>
            <a:pPr lvl="1"/>
            <a:r>
              <a:rPr lang="en-US" dirty="0"/>
              <a:t>Mockito, Spring Framework, </a:t>
            </a:r>
            <a:r>
              <a:rPr lang="en-US" dirty="0" err="1"/>
              <a:t>upREST</a:t>
            </a:r>
            <a:r>
              <a:rPr lang="en-US" dirty="0"/>
              <a:t>, many others</a:t>
            </a:r>
          </a:p>
          <a:p>
            <a:pPr lvl="1"/>
            <a:r>
              <a:rPr lang="en-US" dirty="0">
                <a:hlinkClick r:id="rId2"/>
              </a:rPr>
              <a:t>https://github.com/junit-team/junit5/wiki/Third-party-Extensions</a:t>
            </a:r>
            <a:endParaRPr lang="en-US" dirty="0"/>
          </a:p>
          <a:p>
            <a:r>
              <a:rPr lang="en-US" dirty="0"/>
              <a:t>Replaces JUnit 4 </a:t>
            </a:r>
            <a:r>
              <a:rPr lang="en-US" dirty="0">
                <a:latin typeface="Courier" pitchFamily="2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@</a:t>
            </a:r>
            <a:r>
              <a:rPr lang="en-US" dirty="0" err="1">
                <a:latin typeface="Courier" pitchFamily="2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RunWith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Can still be used in JUnit 5, but does not allow using JUnit 5 extensions.</a:t>
            </a:r>
          </a:p>
        </p:txBody>
      </p:sp>
    </p:spTree>
    <p:extLst>
      <p:ext uri="{BB962C8B-B14F-4D97-AF65-F5344CB8AC3E}">
        <p14:creationId xmlns:p14="http://schemas.microsoft.com/office/powerpoint/2010/main" val="3096622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23C7F-CEB2-5544-B1BA-E9E901C06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" pitchFamily="2" charset="0"/>
              </a:rPr>
              <a:t>@</a:t>
            </a:r>
            <a:r>
              <a:rPr lang="en-US" dirty="0" err="1">
                <a:latin typeface="Courier" pitchFamily="2" charset="0"/>
              </a:rPr>
              <a:t>ExtendWith</a:t>
            </a:r>
            <a:r>
              <a:rPr lang="en-US" dirty="0"/>
              <a:t>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BB7724-3709-F445-9DA5-9A0FA28857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@</a:t>
            </a:r>
            <a:r>
              <a:rPr lang="en-US" b="1" dirty="0" err="1">
                <a:solidFill>
                  <a:schemeClr val="accent5">
                    <a:lumMod val="50000"/>
                  </a:schemeClr>
                </a:solidFill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ExtendWith</a:t>
            </a:r>
            <a:r>
              <a:rPr lang="en-US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({ </a:t>
            </a:r>
            <a:r>
              <a:rPr lang="en-US" dirty="0" err="1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EnvironmentExtension.class</a:t>
            </a:r>
            <a:r>
              <a:rPr lang="en-US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, 	</a:t>
            </a:r>
            <a:br>
              <a:rPr lang="en-US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</a:br>
            <a:r>
              <a:rPr lang="en-US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                             </a:t>
            </a:r>
            <a:r>
              <a:rPr lang="en-US" dirty="0" err="1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EmployeeDatabaseSetupExtension.class</a:t>
            </a:r>
            <a:r>
              <a:rPr lang="en-US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, 	</a:t>
            </a:r>
            <a:br>
              <a:rPr lang="en-US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</a:br>
            <a:r>
              <a:rPr lang="en-US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                             </a:t>
            </a:r>
            <a:r>
              <a:rPr lang="en-US" dirty="0" err="1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EmployeeDaoParameterResolver.class</a:t>
            </a:r>
            <a:r>
              <a:rPr lang="en-US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 }) </a:t>
            </a:r>
            <a:br>
              <a:rPr lang="en-US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</a:b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@</a:t>
            </a:r>
            <a:r>
              <a:rPr lang="en-US" b="1" dirty="0" err="1">
                <a:solidFill>
                  <a:schemeClr val="accent5">
                    <a:lumMod val="50000"/>
                  </a:schemeClr>
                </a:solidFill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ExtendWith</a:t>
            </a:r>
            <a:r>
              <a:rPr lang="en-US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(</a:t>
            </a:r>
            <a:r>
              <a:rPr lang="en-US" dirty="0" err="1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LoggingExtension.class</a:t>
            </a:r>
            <a:r>
              <a:rPr lang="en-US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) </a:t>
            </a:r>
            <a:br>
              <a:rPr lang="en-US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</a:b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@</a:t>
            </a:r>
            <a:r>
              <a:rPr lang="en-US" b="1" dirty="0" err="1">
                <a:solidFill>
                  <a:schemeClr val="accent5">
                    <a:lumMod val="50000"/>
                  </a:schemeClr>
                </a:solidFill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ExtendWith</a:t>
            </a:r>
            <a:r>
              <a:rPr lang="en-US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(</a:t>
            </a:r>
            <a:r>
              <a:rPr lang="en-US" dirty="0" err="1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IgnoreFileNotFoundExceptionExtension.class</a:t>
            </a:r>
            <a:r>
              <a:rPr lang="en-US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) </a:t>
            </a:r>
            <a:br>
              <a:rPr lang="en-US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</a:br>
            <a:r>
              <a:rPr lang="en-US" b="1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public</a:t>
            </a:r>
            <a:r>
              <a:rPr lang="en-US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 </a:t>
            </a:r>
            <a:r>
              <a:rPr lang="en-US" b="1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class</a:t>
            </a:r>
            <a:r>
              <a:rPr lang="en-US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 </a:t>
            </a:r>
            <a:r>
              <a:rPr lang="en-US" dirty="0" err="1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EmployeesTest</a:t>
            </a:r>
            <a:r>
              <a:rPr lang="en-US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	…</a:t>
            </a:r>
          </a:p>
          <a:p>
            <a:pPr marL="0" indent="0">
              <a:buNone/>
            </a:pPr>
            <a:r>
              <a:rPr lang="en-US" dirty="0"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168963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002F8-70E9-474B-B6A8-93119BB9E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" pitchFamily="2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@Tag</a:t>
            </a:r>
            <a:r>
              <a:rPr lang="en-US" dirty="0"/>
              <a:t> annotation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2E0175-1943-CB4F-ABE3-691448EA68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 classes and methods can be tagged via the </a:t>
            </a:r>
            <a:r>
              <a:rPr lang="en-US" b="1" dirty="0">
                <a:latin typeface="Courier" pitchFamily="2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@Tag</a:t>
            </a:r>
            <a:r>
              <a:rPr lang="en-US" dirty="0"/>
              <a:t> annotation.</a:t>
            </a:r>
          </a:p>
          <a:p>
            <a:r>
              <a:rPr lang="en-US" dirty="0"/>
              <a:t>Those tags can later be used to filter test discovery and execution. </a:t>
            </a:r>
          </a:p>
          <a:p>
            <a:pPr lvl="1"/>
            <a:r>
              <a:rPr lang="en-US" dirty="0"/>
              <a:t>Great way to segregate unit tests from integration tests.</a:t>
            </a:r>
          </a:p>
          <a:p>
            <a:r>
              <a:rPr lang="en-US" dirty="0"/>
              <a:t>Create </a:t>
            </a:r>
            <a:r>
              <a:rPr lang="en-US" i="1" dirty="0"/>
              <a:t>custom composed annotations </a:t>
            </a:r>
            <a:r>
              <a:rPr lang="en-US" dirty="0"/>
              <a:t>for commonly used tags in your system. </a:t>
            </a:r>
          </a:p>
          <a:p>
            <a:pPr lvl="1"/>
            <a:r>
              <a:rPr lang="en-US" dirty="0"/>
              <a:t>For example, create a custom composed annotation </a:t>
            </a:r>
            <a:r>
              <a:rPr lang="en-US" dirty="0">
                <a:latin typeface="Courier" pitchFamily="2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@</a:t>
            </a:r>
            <a:r>
              <a:rPr lang="en-US" dirty="0" err="1">
                <a:latin typeface="Courier" pitchFamily="2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UnitTest</a:t>
            </a:r>
            <a:r>
              <a:rPr lang="en-US" dirty="0"/>
              <a:t>. It can then be used as a drop-in replacement for </a:t>
            </a:r>
            <a:r>
              <a:rPr lang="en-US" dirty="0">
                <a:latin typeface="Courier" pitchFamily="2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@Tag("unit")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String does not allow spaces. Use </a:t>
            </a:r>
            <a:r>
              <a:rPr lang="en-US" dirty="0" err="1"/>
              <a:t>camelCasing</a:t>
            </a:r>
            <a:r>
              <a:rPr lang="en-US" dirty="0"/>
              <a:t>.</a:t>
            </a:r>
          </a:p>
          <a:p>
            <a:r>
              <a:rPr lang="en-US" dirty="0"/>
              <a:t>Filter test execution with tags </a:t>
            </a:r>
          </a:p>
          <a:p>
            <a:pPr lvl="1"/>
            <a:r>
              <a:rPr lang="en-US" dirty="0"/>
              <a:t>Supported by IDEs and build tools (Maven, Gradle).</a:t>
            </a:r>
          </a:p>
        </p:txBody>
      </p:sp>
    </p:spTree>
    <p:extLst>
      <p:ext uri="{BB962C8B-B14F-4D97-AF65-F5344CB8AC3E}">
        <p14:creationId xmlns:p14="http://schemas.microsoft.com/office/powerpoint/2010/main" val="319786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6058</TotalTime>
  <Words>1363</Words>
  <Application>Microsoft Macintosh PowerPoint</Application>
  <PresentationFormat>Widescreen</PresentationFormat>
  <Paragraphs>146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Calibri Light</vt:lpstr>
      <vt:lpstr>Courier</vt:lpstr>
      <vt:lpstr>JetBrains Mono NL</vt:lpstr>
      <vt:lpstr>Office Theme</vt:lpstr>
      <vt:lpstr>Introduction to JUnit 5</vt:lpstr>
      <vt:lpstr>What is JUnit 5?</vt:lpstr>
      <vt:lpstr>JUnit Platform</vt:lpstr>
      <vt:lpstr>JUnit Jupiter</vt:lpstr>
      <vt:lpstr>JUnit Vintage</vt:lpstr>
      <vt:lpstr>JUnit Jupiter Extensions API</vt:lpstr>
      <vt:lpstr>@ExtendWith annotation</vt:lpstr>
      <vt:lpstr>@ExtendWith example</vt:lpstr>
      <vt:lpstr>@Tag annotation</vt:lpstr>
      <vt:lpstr>Defining a custom composed tag annotation </vt:lpstr>
      <vt:lpstr>@DisplayName annotation</vt:lpstr>
      <vt:lpstr>@DisplayNameGeneration annotation</vt:lpstr>
      <vt:lpstr>@Nested annotation</vt:lpstr>
      <vt:lpstr>@Test annotation</vt:lpstr>
      <vt:lpstr>@BeforeEach annotation</vt:lpstr>
      <vt:lpstr>@BeforeAll annotation</vt:lpstr>
      <vt:lpstr>@AfterEach annotation</vt:lpstr>
      <vt:lpstr>@AfterAll annotation</vt:lpstr>
      <vt:lpstr>JUnit Jupiter Assertions</vt:lpstr>
      <vt:lpstr>JUnit Jupiter Assertions</vt:lpstr>
      <vt:lpstr>Third-party Assertion Libraries</vt:lpstr>
      <vt:lpstr>Assumptions</vt:lpstr>
      <vt:lpstr>Parameterized tests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Jasmine Framework</dc:title>
  <dc:creator>Christopher Bartling</dc:creator>
  <cp:lastModifiedBy>Bartling, Christopher</cp:lastModifiedBy>
  <cp:revision>33</cp:revision>
  <dcterms:created xsi:type="dcterms:W3CDTF">2021-08-08T22:41:49Z</dcterms:created>
  <dcterms:modified xsi:type="dcterms:W3CDTF">2021-12-08T12:58:00Z</dcterms:modified>
</cp:coreProperties>
</file>