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72" r:id="rId5"/>
    <p:sldId id="277" r:id="rId6"/>
    <p:sldId id="273" r:id="rId7"/>
    <p:sldId id="278" r:id="rId8"/>
    <p:sldId id="279" r:id="rId9"/>
    <p:sldId id="274" r:id="rId10"/>
    <p:sldId id="27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ling, Christopher" initials="BC" lastIdx="1" clrIdx="0">
    <p:extLst>
      <p:ext uri="{19B8F6BF-5375-455C-9EA6-DF929625EA0E}">
        <p15:presenceInfo xmlns:p15="http://schemas.microsoft.com/office/powerpoint/2012/main" userId="S::christopher_bartling@optum.com::ce699388-1e48-434d-b0fe-15bbad6106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4"/>
    <p:restoredTop sz="94691"/>
  </p:normalViewPr>
  <p:slideViewPr>
    <p:cSldViewPr snapToGrid="0" snapToObjects="1">
      <p:cViewPr varScale="1">
        <p:scale>
          <a:sx n="185" d="100"/>
          <a:sy n="185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2317-C8C2-0346-AB98-D1AD4FB92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7FD3-4128-6047-9927-772A7940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64C7-7BF8-634A-8229-2A3DEA0F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DB70-BC2C-D34D-BEFA-F249B74C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F388-BF2C-2F45-B909-0613FBD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D141-F24B-9445-9DE8-220663A2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9D085-D146-0F45-AF4F-16FAADCE3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A439-F9C0-FA41-830F-ADA5A83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7186-6CDC-9F4E-92AE-086B63A0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8BCB-5E07-4844-A438-FFCF8D44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3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DF1A1-3BD8-9744-AD1C-BD13F9FF2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63E17-182D-AD40-B62A-DC771980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E3DB-432C-244F-88EB-E612DFE5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B840-79E0-514F-A78C-4C4D76D4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5ED9-E9C7-E248-B6D7-9A667B59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C4DF-6D38-DB4F-872E-D8310BE2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8423-D417-7B4C-AF4B-3DA28828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6F0B-FD80-1E4C-BD77-F156B9B1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538F-6E32-9447-9967-5EB50BE6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1018-0910-3946-A584-7F0149F8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A4FF-128A-6442-8F6F-265E03BF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19ED-5ECE-DE49-9EED-FC00A7E7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1656-B84B-5A40-847B-E7AED2D4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8F8D-1890-9143-83D9-66947037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0613-0B11-6743-93EC-6FEA8F6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BF9B-5D28-9540-8D2E-A4FB9AA4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AE7-3169-2445-A000-88DA0302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3BF9C-E954-2947-84CA-4A6BAF89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D9AB-3F41-DF4D-AC17-EC9158C0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427D-BA24-2549-B85F-EAE3E3EF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5F9EB-ED31-B546-A4B6-3ACC8E86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D96-279F-814B-A7CC-F4E3EFE3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24C0-8A92-5040-A7B9-937002BE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E7AA-B2B7-0F40-8600-156C145F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384AB-E48B-C642-9E0A-C3B751928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CC116-45A7-F845-A52D-1118F069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ED782-DF73-9D43-8833-681859DA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E5F6-C254-1744-AB82-6F966196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C64D0-2E49-0F41-A3E1-2B1F12A2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865D-4C29-944E-85F8-7D29A7E6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93891-CB85-A646-ACC0-8BAE43A7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A0C09-5521-5941-B053-E7DF28CC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3F726-F7C2-D54F-A9A6-BCC197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B8486-D7DB-1B46-B647-B3C74CA6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D66DE-D249-A647-ADB8-CF6282EC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AE8B-6686-1441-B568-6F3EC213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1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0295-D05C-EA4D-BCAC-4DADF964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AF4C-466B-9D40-B8C1-7707ECFD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53CD-60FF-234C-A0C0-A68AB325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5D48-6657-5546-947E-8F964DC4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42801-288C-7B4E-8617-B211EF53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4541-0EE2-D644-B958-E9FE6485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2589-750B-E643-9122-DA590697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DF402-C81B-5C41-95FF-843062749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8FA4-C40D-4B44-8A3C-5C49969D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1D794-191D-C844-B56E-7F9D8DFC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104E-8CD3-5A47-8DEE-76B715C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21399-8387-4844-8491-68602E4C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25F7F-4C99-6F4A-8ADC-D5DEE1E8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FF359-EA10-6740-9AC4-7E4FE495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B0F0-FE86-F949-BEA9-6629EC8C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EA8C-136F-6147-AC30-887E45998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50E4-3C64-BB45-BF07-FD60ED08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iremock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9C70-7430-4A4E-8705-EB8EDAF5C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WireMock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0A674-F45F-4844-8B6D-CB61B39A8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241866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Proxying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stubFor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any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urlMatching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"/other/service/.*"</a:t>
            </a:r>
            <a:r>
              <a:rPr lang="en-US" sz="2000" dirty="0">
                <a:latin typeface="Courier" pitchFamily="2" charset="0"/>
              </a:rPr>
              <a:t>))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.</a:t>
            </a:r>
            <a:r>
              <a:rPr lang="en-US" sz="2000" dirty="0" err="1">
                <a:solidFill>
                  <a:srgbClr val="0070C0"/>
                </a:solidFill>
                <a:latin typeface="Courier" pitchFamily="2" charset="0"/>
              </a:rPr>
              <a:t>willReturn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aResponse</a:t>
            </a:r>
            <a:r>
              <a:rPr lang="en-US" sz="2000" dirty="0">
                <a:latin typeface="Courier" pitchFamily="2" charset="0"/>
              </a:rPr>
              <a:t>()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    .</a:t>
            </a:r>
            <a:r>
              <a:rPr lang="en-US" sz="2000" dirty="0" err="1">
                <a:solidFill>
                  <a:srgbClr val="0070C0"/>
                </a:solidFill>
                <a:latin typeface="Courier" pitchFamily="2" charset="0"/>
              </a:rPr>
              <a:t>proxiedFrom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"http://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uat.otherhost.com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approot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)));</a:t>
            </a:r>
          </a:p>
        </p:txBody>
      </p:sp>
    </p:spTree>
    <p:extLst>
      <p:ext uri="{BB962C8B-B14F-4D97-AF65-F5344CB8AC3E}">
        <p14:creationId xmlns:p14="http://schemas.microsoft.com/office/powerpoint/2010/main" val="32148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63F7-7F0C-F34B-B334-FF832474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B556-19CD-224F-9DDE-0007BD24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https://wiremock.org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WireMock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Over-the-network simulator for HTTP-based APIs</a:t>
            </a:r>
          </a:p>
          <a:p>
            <a:r>
              <a:rPr lang="en-US" dirty="0"/>
              <a:t>Runs in-process in a test or application</a:t>
            </a:r>
          </a:p>
          <a:p>
            <a:r>
              <a:rPr lang="en-US" dirty="0"/>
              <a:t>Runs as a standalone process or in a Docker container</a:t>
            </a:r>
          </a:p>
          <a:p>
            <a:r>
              <a:rPr lang="en-US" dirty="0"/>
              <a:t>API endpoints can be stubbed to return specific responses and status codes</a:t>
            </a:r>
          </a:p>
          <a:p>
            <a:r>
              <a:rPr lang="en-US" dirty="0"/>
              <a:t>Invocation recording</a:t>
            </a:r>
          </a:p>
          <a:p>
            <a:pPr lvl="1"/>
            <a:r>
              <a:rPr lang="en-US" dirty="0"/>
              <a:t>Helpful for invocation verification and debugging</a:t>
            </a:r>
          </a:p>
          <a:p>
            <a:r>
              <a:rPr lang="en-US" dirty="0"/>
              <a:t>Can also be used to proxy real API endpoints</a:t>
            </a:r>
          </a:p>
        </p:txBody>
      </p:sp>
    </p:spTree>
    <p:extLst>
      <p:ext uri="{BB962C8B-B14F-4D97-AF65-F5344CB8AC3E}">
        <p14:creationId xmlns:p14="http://schemas.microsoft.com/office/powerpoint/2010/main" val="23966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</a:t>
            </a:r>
            <a:r>
              <a:rPr lang="en-US" b="1" dirty="0" err="1"/>
              <a:t>WireMock</a:t>
            </a:r>
            <a:r>
              <a:rPr lang="en-US" b="1" dirty="0"/>
              <a:t>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Mocking Spring Boot’s </a:t>
            </a:r>
            <a:r>
              <a:rPr lang="en-US" dirty="0" err="1"/>
              <a:t>WebClient</a:t>
            </a:r>
            <a:r>
              <a:rPr lang="en-US" dirty="0"/>
              <a:t> with Mockito is tedious at best.</a:t>
            </a:r>
          </a:p>
          <a:p>
            <a:pPr lvl="1"/>
            <a:r>
              <a:rPr lang="en-US" dirty="0"/>
              <a:t>Much easier to use </a:t>
            </a:r>
            <a:r>
              <a:rPr lang="en-US" dirty="0" err="1"/>
              <a:t>WireMock</a:t>
            </a:r>
            <a:r>
              <a:rPr lang="en-US" dirty="0"/>
              <a:t> in a unit test and use a real </a:t>
            </a:r>
            <a:r>
              <a:rPr lang="en-US" dirty="0" err="1"/>
              <a:t>WebClient</a:t>
            </a:r>
            <a:r>
              <a:rPr lang="en-US" dirty="0"/>
              <a:t> instance.</a:t>
            </a:r>
          </a:p>
          <a:p>
            <a:pPr lvl="1"/>
            <a:r>
              <a:rPr lang="en-US" dirty="0"/>
              <a:t>It feels a bit ”integration-y”, but </a:t>
            </a:r>
            <a:r>
              <a:rPr lang="en-US" dirty="0" err="1"/>
              <a:t>WireMock</a:t>
            </a:r>
            <a:r>
              <a:rPr lang="en-US" dirty="0"/>
              <a:t> is an isolation technique.</a:t>
            </a:r>
          </a:p>
          <a:p>
            <a:r>
              <a:rPr lang="en-US" dirty="0"/>
              <a:t>Developing against API endpoints maintained in </a:t>
            </a:r>
            <a:r>
              <a:rPr lang="en-US" dirty="0" err="1"/>
              <a:t>WireMock</a:t>
            </a:r>
            <a:r>
              <a:rPr lang="en-US" dirty="0"/>
              <a:t> allows API client development to proceed independent of API provider development.</a:t>
            </a:r>
          </a:p>
          <a:p>
            <a:r>
              <a:rPr lang="en-US" dirty="0" err="1"/>
              <a:t>WireMock</a:t>
            </a:r>
            <a:r>
              <a:rPr lang="en-US" dirty="0"/>
              <a:t> allows full control over responses to API invocations.</a:t>
            </a:r>
          </a:p>
          <a:p>
            <a:pPr lvl="1"/>
            <a:r>
              <a:rPr lang="en-US" dirty="0"/>
              <a:t>Easy to simulate error scenarios.</a:t>
            </a:r>
          </a:p>
        </p:txBody>
      </p:sp>
    </p:spTree>
    <p:extLst>
      <p:ext uri="{BB962C8B-B14F-4D97-AF65-F5344CB8AC3E}">
        <p14:creationId xmlns:p14="http://schemas.microsoft.com/office/powerpoint/2010/main" val="49154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Return canned HTTP responses for requests matching criteria. 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stubFor</a:t>
            </a:r>
            <a:r>
              <a:rPr lang="en-US" dirty="0"/>
              <a:t> or </a:t>
            </a:r>
            <a:r>
              <a:rPr lang="en-US" dirty="0" err="1">
                <a:latin typeface="Courier" pitchFamily="2" charset="0"/>
              </a:rPr>
              <a:t>givenThat</a:t>
            </a:r>
            <a:r>
              <a:rPr lang="en-US" dirty="0"/>
              <a:t> static methods.</a:t>
            </a:r>
          </a:p>
          <a:p>
            <a:r>
              <a:rPr lang="en-US" dirty="0"/>
              <a:t>JSON documents can be used to define stubbing.</a:t>
            </a:r>
          </a:p>
          <a:p>
            <a:pPr lvl="1"/>
            <a:r>
              <a:rPr lang="en-US" dirty="0"/>
              <a:t>Upload to </a:t>
            </a:r>
            <a:r>
              <a:rPr lang="en-US" dirty="0">
                <a:latin typeface="Courier" pitchFamily="2" charset="0"/>
              </a:rPr>
              <a:t>/__admin/mappings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Place </a:t>
            </a:r>
            <a:r>
              <a:rPr lang="en-US" dirty="0">
                <a:latin typeface="Courier" pitchFamily="2" charset="0"/>
              </a:rPr>
              <a:t>.json</a:t>
            </a:r>
            <a:r>
              <a:rPr lang="en-US" dirty="0"/>
              <a:t> file in mappings directory.</a:t>
            </a:r>
          </a:p>
        </p:txBody>
      </p:sp>
    </p:spTree>
    <p:extLst>
      <p:ext uri="{BB962C8B-B14F-4D97-AF65-F5344CB8AC3E}">
        <p14:creationId xmlns:p14="http://schemas.microsoft.com/office/powerpoint/2010/main" val="92001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Request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WireMock</a:t>
            </a:r>
            <a:r>
              <a:rPr lang="en-US" dirty="0"/>
              <a:t> supports request matching to stubs and verification queries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HTTP method</a:t>
            </a:r>
          </a:p>
          <a:p>
            <a:pPr lvl="1"/>
            <a:r>
              <a:rPr lang="en-US" dirty="0"/>
              <a:t>Query parameters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Basic authentication (a special case of header matching)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Request body</a:t>
            </a:r>
          </a:p>
          <a:p>
            <a:pPr lvl="1"/>
            <a:r>
              <a:rPr lang="en-US" dirty="0"/>
              <a:t>Multipart/form-data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1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Request matching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stubFor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any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urlPathEqualTo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"/everything"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withHeader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"Accept"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containing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"xml"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withCookie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"session"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matching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".*12345.*"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withQueryParam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search_term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equalTo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WireMock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withBasicAuth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jeff@example.com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”p4$$w0rD&amp;@"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withRequestBody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equalToXml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"&lt;search-results /&gt;"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withRequestBody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matchingXPath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"//search-results"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withMultipartRequestBody</a:t>
            </a:r>
            <a:r>
              <a:rPr lang="en-US" sz="14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	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aMultipart</a:t>
            </a:r>
            <a:r>
              <a:rPr lang="en-US" sz="14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		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withName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"info"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		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withHeader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"Content-Type"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containing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"charset"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		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withBody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equalToJson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"{}"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willReturn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aResponse</a:t>
            </a:r>
            <a:r>
              <a:rPr lang="en-US" sz="1400" dirty="0">
                <a:latin typeface="Courier" pitchFamily="2" charset="0"/>
              </a:rPr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val="160149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WireMock</a:t>
            </a:r>
            <a:r>
              <a:rPr lang="en-US" dirty="0"/>
              <a:t> server records all requests it receives in memory. </a:t>
            </a:r>
          </a:p>
          <a:p>
            <a:pPr lvl="1"/>
            <a:r>
              <a:rPr lang="en-US" dirty="0"/>
              <a:t>Provides the ability to verify that a request matching a specific pattern was received, and also to fetch the requests’ details.</a:t>
            </a:r>
          </a:p>
          <a:p>
            <a:r>
              <a:rPr lang="en-US" dirty="0"/>
              <a:t>Verifying and querying requests relies on the </a:t>
            </a:r>
            <a:r>
              <a:rPr lang="en-US" i="1" dirty="0"/>
              <a:t>request journal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In-memory log of received requests. </a:t>
            </a:r>
          </a:p>
          <a:p>
            <a:pPr lvl="1"/>
            <a:r>
              <a:rPr lang="en-US" dirty="0"/>
              <a:t>The request journal can be reset.</a:t>
            </a:r>
          </a:p>
          <a:p>
            <a:r>
              <a:rPr lang="en-US" dirty="0"/>
              <a:t>Like stubbing, verification also uses </a:t>
            </a:r>
            <a:r>
              <a:rPr lang="en-US" dirty="0" err="1"/>
              <a:t>WireMock’s</a:t>
            </a:r>
            <a:r>
              <a:rPr lang="en-US" dirty="0"/>
              <a:t> request matching system to filter and query requests.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2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Request verification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verify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postRequestedFor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urlPathEqualTo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"/everything"</a:t>
            </a:r>
            <a:r>
              <a:rPr lang="en-US" sz="2000" dirty="0">
                <a:latin typeface="Courier" pitchFamily="2" charset="0"/>
              </a:rPr>
              <a:t>))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.</a:t>
            </a:r>
            <a:r>
              <a:rPr lang="en-US" sz="2000" dirty="0" err="1">
                <a:solidFill>
                  <a:srgbClr val="0070C0"/>
                </a:solidFill>
                <a:latin typeface="Courier" pitchFamily="2" charset="0"/>
              </a:rPr>
              <a:t>withHeader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"Accept"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containing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"xml"</a:t>
            </a:r>
            <a:r>
              <a:rPr lang="en-US" sz="2000" dirty="0">
                <a:latin typeface="Courier" pitchFamily="2" charset="0"/>
              </a:rPr>
              <a:t>));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verify</a:t>
            </a:r>
            <a:r>
              <a:rPr lang="en-US" sz="2000" dirty="0">
                <a:latin typeface="Courier" pitchFamily="2" charset="0"/>
              </a:rPr>
              <a:t>(2,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postRequestedFor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urlPathEqualTo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"/everything"</a:t>
            </a:r>
            <a:r>
              <a:rPr lang="en-US" sz="2000" dirty="0">
                <a:latin typeface="Courier" pitchFamily="2" charset="0"/>
              </a:rPr>
              <a:t>))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.</a:t>
            </a:r>
            <a:r>
              <a:rPr lang="en-US" sz="2000" dirty="0" err="1">
                <a:solidFill>
                  <a:srgbClr val="0070C0"/>
                </a:solidFill>
                <a:latin typeface="Courier" pitchFamily="2" charset="0"/>
              </a:rPr>
              <a:t>withHeader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"Accept"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containing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"xml"</a:t>
            </a:r>
            <a:r>
              <a:rPr lang="en-US" sz="2000" dirty="0">
                <a:latin typeface="Courier" pitchFamily="2" charset="0"/>
              </a:rPr>
              <a:t>));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verify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lessThan</a:t>
            </a:r>
            <a:r>
              <a:rPr lang="en-US" sz="2000" dirty="0">
                <a:latin typeface="Courier" pitchFamily="2" charset="0"/>
              </a:rPr>
              <a:t>(3), 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postRequestedFor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urlPathEqualTo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"/everything"</a:t>
            </a:r>
            <a:r>
              <a:rPr lang="en-US" sz="2000" dirty="0">
                <a:latin typeface="Courier" pitchFamily="2" charset="0"/>
              </a:rPr>
              <a:t>))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  .</a:t>
            </a:r>
            <a:r>
              <a:rPr lang="en-US" sz="2000" dirty="0" err="1">
                <a:solidFill>
                  <a:srgbClr val="0070C0"/>
                </a:solidFill>
                <a:latin typeface="Courier" pitchFamily="2" charset="0"/>
              </a:rPr>
              <a:t>withHeader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"Accept"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containing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"xml"</a:t>
            </a:r>
            <a:r>
              <a:rPr lang="en-US" sz="2000" dirty="0">
                <a:latin typeface="Courier" pitchFamily="2" charset="0"/>
              </a:rPr>
              <a:t>));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4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Proxying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WireMock</a:t>
            </a:r>
            <a:r>
              <a:rPr lang="en-US" dirty="0"/>
              <a:t> has the ability to selectively proxy requests through to other hosts. </a:t>
            </a:r>
          </a:p>
          <a:p>
            <a:pPr lvl="1"/>
            <a:r>
              <a:rPr lang="en-US" dirty="0"/>
              <a:t>This supports a proxy/intercept setup where requests are by default proxied to another (possibly real, live) service, but where specific stubs are configured these are returned in place of the remote service’s response. </a:t>
            </a:r>
          </a:p>
          <a:p>
            <a:pPr lvl="1"/>
            <a:r>
              <a:rPr lang="en-US" dirty="0"/>
              <a:t>Responses that the live service can’t be forced to generate on demand can thus be injected for testing. </a:t>
            </a:r>
          </a:p>
          <a:p>
            <a:r>
              <a:rPr lang="en-US" dirty="0"/>
              <a:t>Proxying also supports record and playback.</a:t>
            </a:r>
          </a:p>
          <a:p>
            <a:r>
              <a:rPr lang="en-US" dirty="0"/>
              <a:t>Proxy responses are defined in exactly the same manner as stubs, meaning that the same request matching criteria can be used.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619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Office Theme</vt:lpstr>
      <vt:lpstr>Introduction to WireMock</vt:lpstr>
      <vt:lpstr>What is WireMock?</vt:lpstr>
      <vt:lpstr>Why is WireMock important?</vt:lpstr>
      <vt:lpstr>Stubbing</vt:lpstr>
      <vt:lpstr>Request matching</vt:lpstr>
      <vt:lpstr>Request matching example</vt:lpstr>
      <vt:lpstr>Verification</vt:lpstr>
      <vt:lpstr>Request verification examples</vt:lpstr>
      <vt:lpstr>Proxying</vt:lpstr>
      <vt:lpstr>Proxying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Bartling</dc:creator>
  <cp:lastModifiedBy>Christopher Bartling</cp:lastModifiedBy>
  <cp:revision>20</cp:revision>
  <dcterms:created xsi:type="dcterms:W3CDTF">2021-08-07T21:06:36Z</dcterms:created>
  <dcterms:modified xsi:type="dcterms:W3CDTF">2022-01-13T18:21:40Z</dcterms:modified>
</cp:coreProperties>
</file>