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80" r:id="rId7"/>
    <p:sldId id="260" r:id="rId8"/>
    <p:sldId id="281" r:id="rId9"/>
    <p:sldId id="282" r:id="rId10"/>
    <p:sldId id="261" r:id="rId11"/>
    <p:sldId id="279" r:id="rId12"/>
    <p:sldId id="268" r:id="rId13"/>
    <p:sldId id="263" r:id="rId14"/>
    <p:sldId id="264" r:id="rId15"/>
    <p:sldId id="266" r:id="rId16"/>
    <p:sldId id="267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7"/>
    <p:restoredTop sz="96327"/>
  </p:normalViewPr>
  <p:slideViewPr>
    <p:cSldViewPr snapToGrid="0" snapToObjects="1">
      <p:cViewPr varScale="1">
        <p:scale>
          <a:sx n="174" d="100"/>
          <a:sy n="174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doc.io/doc/org.mockito/mockito-core/latest/org/mockito/Mockito.html#3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/wiki/Using-Spies-%28and-Fakes%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Mockito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partial mocking.</a:t>
            </a:r>
          </a:p>
          <a:p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@Spy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spy()</a:t>
            </a:r>
            <a:r>
              <a:rPr lang="en-US" dirty="0"/>
              <a:t> to create a spy.</a:t>
            </a:r>
          </a:p>
          <a:p>
            <a:pPr lvl="1"/>
            <a:r>
              <a:rPr lang="en-US" dirty="0"/>
              <a:t>Use abstract classes or real object instances.</a:t>
            </a:r>
          </a:p>
          <a:p>
            <a:r>
              <a:rPr lang="en-US" dirty="0"/>
              <a:t>Real methods are called when using spies.</a:t>
            </a:r>
          </a:p>
          <a:p>
            <a:pPr lvl="1"/>
            <a:r>
              <a:rPr lang="en-US" dirty="0"/>
              <a:t>Unless method was previously stubbed.</a:t>
            </a:r>
          </a:p>
          <a:p>
            <a:r>
              <a:rPr lang="en-US" dirty="0"/>
              <a:t>Spied methods can have interactions on them verified.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5128-F017-FB43-B790-5EE6FA14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5C7E-8CD9-1340-9F23-87E048B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List&lt;String&gt; list = new LinkedList();  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List&lt;String&gt; </a:t>
            </a:r>
            <a:r>
              <a:rPr lang="en-US" sz="1800" dirty="0" err="1">
                <a:latin typeface="Courier" pitchFamily="2" charset="0"/>
              </a:rPr>
              <a:t>spiedList</a:t>
            </a:r>
            <a:r>
              <a:rPr lang="en-US" sz="1800" dirty="0">
                <a:latin typeface="Courier" pitchFamily="2" charset="0"/>
              </a:rPr>
              <a:t> = spy(list);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Optionally stub methods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when(</a:t>
            </a:r>
            <a:r>
              <a:rPr lang="en-US" sz="1800" dirty="0" err="1">
                <a:latin typeface="Courier" pitchFamily="2" charset="0"/>
              </a:rPr>
              <a:t>spiedList.size</a:t>
            </a:r>
            <a:r>
              <a:rPr lang="en-US" sz="1800" dirty="0">
                <a:latin typeface="Courier" pitchFamily="2" charset="0"/>
              </a:rPr>
              <a:t>()).</a:t>
            </a:r>
            <a:r>
              <a:rPr lang="en-US" sz="1800" dirty="0" err="1">
                <a:latin typeface="Courier" pitchFamily="2" charset="0"/>
              </a:rPr>
              <a:t>thenReturn</a:t>
            </a:r>
            <a:r>
              <a:rPr lang="en-US" sz="1800" dirty="0">
                <a:latin typeface="Courier" pitchFamily="2" charset="0"/>
              </a:rPr>
              <a:t>(100);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Using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spiedList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calls *real* methods   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spiedList.add</a:t>
            </a:r>
            <a:r>
              <a:rPr lang="en-US" sz="1800" dirty="0">
                <a:latin typeface="Courier" pitchFamily="2" charset="0"/>
              </a:rPr>
              <a:t>("one");  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spiedList.add</a:t>
            </a:r>
            <a:r>
              <a:rPr lang="en-US" sz="1800" dirty="0">
                <a:latin typeface="Courier" pitchFamily="2" charset="0"/>
              </a:rPr>
              <a:t>("two");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assertEquals</a:t>
            </a:r>
            <a:r>
              <a:rPr lang="en-US" sz="1800" dirty="0">
                <a:latin typeface="Courier" pitchFamily="2" charset="0"/>
              </a:rPr>
              <a:t>("one”, </a:t>
            </a:r>
            <a:r>
              <a:rPr lang="en-US" sz="1800" dirty="0" err="1">
                <a:latin typeface="Courier" pitchFamily="2" charset="0"/>
              </a:rPr>
              <a:t>spiedList.get</a:t>
            </a:r>
            <a:r>
              <a:rPr lang="en-US" sz="1800" dirty="0">
                <a:latin typeface="Courier" pitchFamily="2" charset="0"/>
              </a:rPr>
              <a:t>(0));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Assert real method interaction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assertEquals</a:t>
            </a:r>
            <a:r>
              <a:rPr lang="en-US" sz="1800" dirty="0">
                <a:latin typeface="Courier" pitchFamily="2" charset="0"/>
              </a:rPr>
              <a:t>(100, </a:t>
            </a:r>
            <a:r>
              <a:rPr lang="en-US" sz="1800" dirty="0" err="1">
                <a:latin typeface="Courier" pitchFamily="2" charset="0"/>
              </a:rPr>
              <a:t>spiedList.size</a:t>
            </a:r>
            <a:r>
              <a:rPr lang="en-US" sz="1800" dirty="0">
                <a:latin typeface="Courier" pitchFamily="2" charset="0"/>
              </a:rPr>
              <a:t>());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Assert stubbed method interaction</a:t>
            </a:r>
          </a:p>
          <a:p>
            <a:pPr marL="0" indent="0">
              <a:buNone/>
            </a:pP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Optionally verify interactions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verify(spy).add("one");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verify(spy).add("two");</a:t>
            </a:r>
          </a:p>
        </p:txBody>
      </p:sp>
    </p:spTree>
    <p:extLst>
      <p:ext uri="{BB962C8B-B14F-4D97-AF65-F5344CB8AC3E}">
        <p14:creationId xmlns:p14="http://schemas.microsoft.com/office/powerpoint/2010/main" val="131955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>
                <a:latin typeface="Courier" pitchFamily="2" charset="0"/>
              </a:rPr>
              <a:t>InlineMockMaker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InlineMockMaker</a:t>
            </a:r>
            <a:r>
              <a:rPr lang="en-US" dirty="0"/>
              <a:t> is the </a:t>
            </a:r>
            <a:r>
              <a:rPr lang="en-US" dirty="0" err="1"/>
              <a:t>MockMaker</a:t>
            </a:r>
            <a:r>
              <a:rPr lang="en-US" dirty="0"/>
              <a:t> API implementation that provides static method, constructor and other advanced mocking.</a:t>
            </a:r>
          </a:p>
          <a:p>
            <a:r>
              <a:rPr lang="en-US" dirty="0"/>
              <a:t>Some parts of the </a:t>
            </a:r>
            <a:r>
              <a:rPr lang="en-US" dirty="0" err="1"/>
              <a:t>MockMaker</a:t>
            </a:r>
            <a:r>
              <a:rPr lang="en-US" dirty="0"/>
              <a:t> API are experimental.</a:t>
            </a:r>
          </a:p>
          <a:p>
            <a:pPr lvl="1"/>
            <a:r>
              <a:rPr lang="en-US" dirty="0"/>
              <a:t>Functionality is in the </a:t>
            </a:r>
            <a:r>
              <a:rPr lang="en-US" b="1" dirty="0" err="1"/>
              <a:t>mockito</a:t>
            </a:r>
            <a:r>
              <a:rPr lang="en-US" b="1" dirty="0"/>
              <a:t>-core</a:t>
            </a:r>
            <a:r>
              <a:rPr lang="en-US" dirty="0"/>
              <a:t> dependency artifact, but is turned off by default. Requires configuring the </a:t>
            </a:r>
            <a:r>
              <a:rPr lang="en-US" dirty="0" err="1"/>
              <a:t>MockMaker</a:t>
            </a:r>
            <a:r>
              <a:rPr lang="en-US" dirty="0"/>
              <a:t> extension file.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mockito</a:t>
            </a:r>
            <a:r>
              <a:rPr lang="en-US" b="1" dirty="0"/>
              <a:t>-inline</a:t>
            </a:r>
            <a:r>
              <a:rPr lang="en-US" dirty="0"/>
              <a:t> dependency artifact preconfigures mock maker for inline mock making. No need for the </a:t>
            </a:r>
            <a:r>
              <a:rPr lang="en-US" dirty="0" err="1"/>
              <a:t>MockMaker</a:t>
            </a:r>
            <a:r>
              <a:rPr lang="en-US" dirty="0"/>
              <a:t> extension file.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https://javadoc.io/doc/org.mockito/mockito-core/latest/org/mockito/Mockito.html#39</a:t>
            </a:r>
            <a:r>
              <a:rPr lang="en-US" dirty="0"/>
              <a:t> for more information on incubating features.</a:t>
            </a:r>
          </a:p>
        </p:txBody>
      </p:sp>
    </p:spTree>
    <p:extLst>
      <p:ext uri="{BB962C8B-B14F-4D97-AF65-F5344CB8AC3E}">
        <p14:creationId xmlns:p14="http://schemas.microsoft.com/office/powerpoint/2010/main" val="87815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3.4.0. </a:t>
            </a:r>
          </a:p>
          <a:p>
            <a:r>
              <a:rPr lang="en-US" dirty="0"/>
              <a:t>Using the </a:t>
            </a:r>
            <a:r>
              <a:rPr lang="en-US" b="1" dirty="0"/>
              <a:t>inline mock maker</a:t>
            </a:r>
            <a:r>
              <a:rPr lang="en-US" dirty="0"/>
              <a:t>, it is possible to mock static method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static mock remains temporary.</a:t>
            </a:r>
          </a:p>
          <a:p>
            <a:pPr lvl="1"/>
            <a:r>
              <a:rPr lang="en-US" dirty="0"/>
              <a:t>The original behavior of the static method is restored once the defined scope of the static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mockStatic</a:t>
            </a:r>
            <a:r>
              <a:rPr lang="en-US" dirty="0"/>
              <a:t> factory method returns a </a:t>
            </a:r>
            <a:r>
              <a:rPr lang="en-US" dirty="0" err="1">
                <a:latin typeface="Courier" pitchFamily="2" charset="0"/>
              </a:rPr>
              <a:t>MockedStatic</a:t>
            </a:r>
            <a:r>
              <a:rPr lang="en-US" dirty="0"/>
              <a:t> instance, which can be used to define mock behavior and to verify static method invocations.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</a:t>
            </a:r>
            <a:r>
              <a:rPr lang="en-US" sz="2000" i="1" dirty="0" err="1">
                <a:latin typeface="Courier" pitchFamily="2" charset="0"/>
              </a:rPr>
              <a:t>getName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// Inline mock maker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MockedStatic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mockStatic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Use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MockedStatic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instance to stub static method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mocked.when</a:t>
            </a:r>
            <a:r>
              <a:rPr lang="en-US" sz="2000" dirty="0">
                <a:latin typeface="Courier" pitchFamily="2" charset="0"/>
              </a:rPr>
              <a:t>(Foo::</a:t>
            </a:r>
            <a:r>
              <a:rPr lang="en-US" sz="2000" i="1" dirty="0" err="1">
                <a:latin typeface="Courier" pitchFamily="2" charset="0"/>
              </a:rPr>
              <a:t>getName</a:t>
            </a:r>
            <a:r>
              <a:rPr lang="en-US" sz="2000" dirty="0">
                <a:latin typeface="Courier" pitchFamily="2" charset="0"/>
              </a:rPr>
              <a:t>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</a:t>
            </a:r>
            <a:r>
              <a:rPr lang="en-US" sz="2000" dirty="0" err="1">
                <a:latin typeface="Courier" pitchFamily="2" charset="0"/>
              </a:rPr>
              <a:t>Foo.</a:t>
            </a:r>
            <a:r>
              <a:rPr lang="en-US" sz="2000" i="1" dirty="0" err="1">
                <a:latin typeface="Courier" pitchFamily="2" charset="0"/>
              </a:rPr>
              <a:t>getName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mocked.verify</a:t>
            </a:r>
            <a:r>
              <a:rPr lang="en-US" sz="2000" dirty="0">
                <a:latin typeface="Courier" pitchFamily="2" charset="0"/>
              </a:rPr>
              <a:t>(Foo::</a:t>
            </a:r>
            <a:r>
              <a:rPr lang="en-US" sz="2000" i="1" dirty="0" err="1">
                <a:latin typeface="Courier" pitchFamily="2" charset="0"/>
              </a:rPr>
              <a:t>getName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</a:t>
            </a:r>
            <a:r>
              <a:rPr lang="en-US" sz="2000" i="1" dirty="0" err="1">
                <a:latin typeface="Courier" pitchFamily="2" charset="0"/>
              </a:rPr>
              <a:t>getName</a:t>
            </a:r>
            <a:r>
              <a:rPr lang="en-US" sz="2000" dirty="0">
                <a:latin typeface="Courier" pitchFamily="2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3.5.0.</a:t>
            </a:r>
          </a:p>
          <a:p>
            <a:r>
              <a:rPr lang="en-US" dirty="0"/>
              <a:t>When using the </a:t>
            </a:r>
            <a:r>
              <a:rPr lang="en-US" b="1" dirty="0"/>
              <a:t>inline mock maker</a:t>
            </a:r>
            <a:r>
              <a:rPr lang="en-US" dirty="0"/>
              <a:t>, it is possible to mock constructor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constructor mock remains temporary.</a:t>
            </a:r>
          </a:p>
          <a:p>
            <a:pPr lvl="1"/>
            <a:r>
              <a:rPr lang="en-US" dirty="0"/>
              <a:t>The original behavior of the constructor is restored once the defined scope of the constructor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MockedConstruction</a:t>
            </a:r>
            <a:r>
              <a:rPr lang="en-US" dirty="0"/>
              <a:t> type is returned from </a:t>
            </a:r>
            <a:r>
              <a:rPr lang="en-US" dirty="0" err="1">
                <a:latin typeface="Courier" pitchFamily="2" charset="0"/>
              </a:rPr>
              <a:t>mockConstruction</a:t>
            </a:r>
            <a:r>
              <a:rPr lang="en-US" dirty="0"/>
              <a:t> factory method can be used to define mock behavior and to verify constructor invocations.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4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constructors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</a:t>
            </a:r>
            <a:r>
              <a:rPr lang="en-US" sz="2000" dirty="0" err="1">
                <a:latin typeface="Courier" pitchFamily="2" charset="0"/>
              </a:rPr>
              <a:t>getName</a:t>
            </a:r>
            <a:r>
              <a:rPr lang="en-US" sz="2000" dirty="0">
                <a:latin typeface="Courier" pitchFamily="2" charset="0"/>
              </a:rPr>
              <a:t>());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MockedConstruction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mockConstruction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),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(mock, context) -&gt; { when(</a:t>
            </a:r>
            <a:r>
              <a:rPr lang="en-US" sz="2000" dirty="0" err="1">
                <a:latin typeface="Courier" pitchFamily="2" charset="0"/>
              </a:rPr>
              <a:t>mock.getName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 }) {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Calling the constructor now creates a mock!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Foo foo = new Foo();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foo is a mock object!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b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</a:t>
            </a:r>
            <a:r>
              <a:rPr lang="en-US" sz="2000" dirty="0">
                <a:latin typeface="Courier" pitchFamily="2" charset="0"/>
              </a:rPr>
              <a:t>final String actual = </a:t>
            </a:r>
            <a:r>
              <a:rPr lang="en-US" sz="2000" dirty="0" err="1">
                <a:latin typeface="Courier" pitchFamily="2" charset="0"/>
              </a:rPr>
              <a:t>foo.getName</a:t>
            </a:r>
            <a:r>
              <a:rPr lang="en-US" sz="2000" dirty="0">
                <a:latin typeface="Courier" pitchFamily="2" charset="0"/>
              </a:rPr>
              <a:t>();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Exercise the SUT.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b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actual);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// Verify interactions with mock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verify(foo).</a:t>
            </a:r>
            <a:r>
              <a:rPr lang="en-US" sz="2000" dirty="0" err="1">
                <a:latin typeface="Courier" pitchFamily="2" charset="0"/>
              </a:rPr>
              <a:t>getName</a:t>
            </a:r>
            <a:r>
              <a:rPr lang="en-US" sz="2000" dirty="0">
                <a:latin typeface="Courier" pitchFamily="2" charset="0"/>
              </a:rPr>
              <a:t>();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}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</a:t>
            </a:r>
            <a:r>
              <a:rPr lang="en-US" sz="2000" dirty="0" err="1">
                <a:latin typeface="Courier" pitchFamily="2" charset="0"/>
              </a:rPr>
              <a:t>getName</a:t>
            </a:r>
            <a:r>
              <a:rPr lang="en-US" sz="2000" dirty="0">
                <a:latin typeface="Courier" pitchFamily="2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39565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captors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argument matcher that allows capturing arguments (</a:t>
            </a:r>
            <a:r>
              <a:rPr lang="en-US" i="1" dirty="0"/>
              <a:t>aka</a:t>
            </a:r>
            <a:r>
              <a:rPr lang="en-US" dirty="0"/>
              <a:t> indirect outputs) to stubs, mocks and spies. </a:t>
            </a:r>
          </a:p>
          <a:p>
            <a:r>
              <a:rPr lang="en-US" dirty="0"/>
              <a:t>Allowing the test to gain access to the captured indirect outputs.</a:t>
            </a:r>
          </a:p>
          <a:p>
            <a:r>
              <a:rPr lang="en-US" dirty="0">
                <a:latin typeface="Courier" pitchFamily="2" charset="0"/>
              </a:rPr>
              <a:t>@Captor</a:t>
            </a:r>
            <a:r>
              <a:rPr lang="en-US" dirty="0"/>
              <a:t> annotation simplifies creation of </a:t>
            </a:r>
            <a:r>
              <a:rPr lang="en-US" dirty="0" err="1">
                <a:latin typeface="Courier" pitchFamily="2" charset="0"/>
              </a:rPr>
              <a:t>ArgumentCaptor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25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with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r>
              <a:rPr lang="en-US" dirty="0"/>
              <a:t> annotation will automatically inject mocks or spies into the SUT.</a:t>
            </a:r>
          </a:p>
          <a:p>
            <a:pPr lvl="1"/>
            <a:r>
              <a:rPr lang="en-US" dirty="0"/>
              <a:t>Use this annotation on the SUT.</a:t>
            </a:r>
          </a:p>
          <a:p>
            <a:pPr lvl="1"/>
            <a:r>
              <a:rPr lang="en-US" dirty="0"/>
              <a:t>Uses constructor or setter dependency injection. Favor constructor dependency injection.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Mockito?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Indirect </a:t>
            </a:r>
            <a:r>
              <a:rPr lang="en-US" dirty="0"/>
              <a:t>outputs are impossible to verify without using test doubles.</a:t>
            </a:r>
          </a:p>
          <a:p>
            <a:r>
              <a:rPr lang="en-US" dirty="0"/>
              <a:t>Unit tests need to be isolated from slow dependencies.</a:t>
            </a:r>
          </a:p>
          <a:p>
            <a:pPr lvl="1"/>
            <a:r>
              <a:rPr lang="en-US" dirty="0"/>
              <a:t>Web services, databases, message queues, etc.</a:t>
            </a:r>
          </a:p>
          <a:p>
            <a:r>
              <a:rPr lang="en-US" dirty="0"/>
              <a:t>Mockito allows ask questions about interactions after execution of the SUT. </a:t>
            </a:r>
          </a:p>
          <a:p>
            <a:pPr lvl="1"/>
            <a:r>
              <a:rPr lang="en-US" dirty="0"/>
              <a:t>Verify the interactions that you are interested in and ignore the irrelevant interactions.</a:t>
            </a:r>
          </a:p>
          <a:p>
            <a:r>
              <a:rPr lang="en-US" dirty="0"/>
              <a:t>Mockito mocks are often </a:t>
            </a:r>
            <a:r>
              <a:rPr lang="en-US" i="1" dirty="0"/>
              <a:t>ready</a:t>
            </a:r>
            <a:r>
              <a:rPr lang="en-US" dirty="0"/>
              <a:t> without expensive setup upfront.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828-A870-554F-9976-8F0C60E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16D8-A271-4E4D-9E69-4D5BBD0A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Mocks concrete classes and interfaces.</a:t>
            </a:r>
          </a:p>
          <a:p>
            <a:r>
              <a:rPr lang="en-US" dirty="0"/>
              <a:t>Minimal annotation syntax sugar: </a:t>
            </a:r>
            <a:r>
              <a:rPr lang="en-US" dirty="0">
                <a:latin typeface="Courier" pitchFamily="2" charset="0"/>
              </a:rPr>
              <a:t>@Mock</a:t>
            </a:r>
            <a:r>
              <a:rPr lang="en-US" dirty="0"/>
              <a:t>.</a:t>
            </a:r>
          </a:p>
          <a:p>
            <a:r>
              <a:rPr lang="en-US" dirty="0"/>
              <a:t>Clean verification errors with stack traces that are hyperlinked to code in IDE. </a:t>
            </a:r>
          </a:p>
          <a:p>
            <a:r>
              <a:rPr lang="en-US" dirty="0"/>
              <a:t>Optional interaction verification and flexible with verification order.</a:t>
            </a:r>
          </a:p>
          <a:p>
            <a:r>
              <a:rPr lang="en-US" dirty="0"/>
              <a:t>Supports exact-number-of-times and at-least-once interaction verification.</a:t>
            </a:r>
          </a:p>
          <a:p>
            <a:r>
              <a:rPr lang="en-US" dirty="0"/>
              <a:t>Flexible argument matchers and custom argument matcher support. </a:t>
            </a:r>
          </a:p>
          <a:p>
            <a:pPr lvl="1"/>
            <a:r>
              <a:rPr lang="en-US" dirty="0" err="1">
                <a:latin typeface="Courier" pitchFamily="2" charset="0"/>
              </a:rPr>
              <a:t>anyObject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anyString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or </a:t>
            </a:r>
            <a:r>
              <a:rPr lang="en-US" dirty="0" err="1">
                <a:latin typeface="Courier" pitchFamily="2" charset="0"/>
              </a:rPr>
              <a:t>refEq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for reflection-based equality matching.</a:t>
            </a:r>
          </a:p>
          <a:p>
            <a:pPr lvl="1"/>
            <a:r>
              <a:rPr lang="en-US" dirty="0"/>
              <a:t>Allows using existing </a:t>
            </a:r>
            <a:r>
              <a:rPr lang="en-US" dirty="0" err="1"/>
              <a:t>Hamcrest</a:t>
            </a:r>
            <a:r>
              <a:rPr lang="en-US" dirty="0"/>
              <a:t> matchers.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supported by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Stubs</a:t>
            </a:r>
          </a:p>
          <a:p>
            <a:pPr lvl="1"/>
            <a:r>
              <a:rPr lang="en-US" dirty="0"/>
              <a:t>Stub before SUT execution.</a:t>
            </a:r>
          </a:p>
          <a:p>
            <a:pPr lvl="1"/>
            <a:r>
              <a:rPr lang="en-US" dirty="0"/>
              <a:t>No interaction verification after SUT execution. </a:t>
            </a:r>
          </a:p>
          <a:p>
            <a:r>
              <a:rPr lang="en-US" dirty="0"/>
              <a:t>Mocks</a:t>
            </a:r>
          </a:p>
          <a:p>
            <a:pPr lvl="1"/>
            <a:r>
              <a:rPr lang="en-US" dirty="0"/>
              <a:t>Stub before SUT execution. </a:t>
            </a:r>
          </a:p>
          <a:p>
            <a:pPr lvl="1"/>
            <a:r>
              <a:rPr lang="en-US" dirty="0"/>
              <a:t>Verify the interaction after SUT execution.</a:t>
            </a:r>
          </a:p>
          <a:p>
            <a:r>
              <a:rPr lang="en-US" dirty="0"/>
              <a:t>Spies</a:t>
            </a:r>
          </a:p>
          <a:p>
            <a:pPr lvl="1"/>
            <a:r>
              <a:rPr lang="en-US" dirty="0"/>
              <a:t>Allows spying methods of interest.</a:t>
            </a:r>
          </a:p>
          <a:p>
            <a:pPr lvl="1"/>
            <a:r>
              <a:rPr lang="en-US" dirty="0"/>
              <a:t>Real objects or abstract base classes.</a:t>
            </a:r>
          </a:p>
          <a:p>
            <a:pPr lvl="1"/>
            <a:r>
              <a:rPr lang="en-US" dirty="0">
                <a:hlinkClick r:id="rId2"/>
              </a:rPr>
              <a:t>https://github.com/mockito/mockito/wiki/Using-Spies-%28and-Fakes%29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Declare how you want a mock act when invoked with </a:t>
            </a:r>
            <a:r>
              <a:rPr lang="en-US" dirty="0">
                <a:latin typeface="Courier" pitchFamily="2" charset="0"/>
              </a:rPr>
              <a:t>when()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 a particular value (</a:t>
            </a:r>
            <a:r>
              <a:rPr lang="en-US" dirty="0" err="1">
                <a:latin typeface="Courier" pitchFamily="2" charset="0"/>
              </a:rPr>
              <a:t>thenReturn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Stub a void method (</a:t>
            </a:r>
            <a:r>
              <a:rPr lang="en-US" dirty="0" err="1">
                <a:latin typeface="Courier" pitchFamily="2" charset="0"/>
              </a:rPr>
              <a:t>doNothing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Throw an exception (</a:t>
            </a:r>
            <a:r>
              <a:rPr lang="en-US" dirty="0" err="1">
                <a:latin typeface="Courier" pitchFamily="2" charset="0"/>
              </a:rPr>
              <a:t>thenThrow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r>
              <a:rPr lang="en-US" dirty="0"/>
              <a:t>Static import methods from </a:t>
            </a:r>
            <a:r>
              <a:rPr lang="en-US" dirty="0" err="1">
                <a:latin typeface="Courier" pitchFamily="2" charset="0"/>
              </a:rPr>
              <a:t>org.mockito.Mockito</a:t>
            </a:r>
            <a:r>
              <a:rPr lang="en-US" dirty="0"/>
              <a:t>.</a:t>
            </a:r>
          </a:p>
          <a:p>
            <a:r>
              <a:rPr lang="en-US" dirty="0"/>
              <a:t>Use argument matchers and captors to specify and optionally capture arguments to your mocked methods. </a:t>
            </a:r>
          </a:p>
          <a:p>
            <a:pPr lvl="1"/>
            <a:r>
              <a:rPr lang="en-US" dirty="0"/>
              <a:t>Known as </a:t>
            </a:r>
            <a:r>
              <a:rPr lang="en-US" i="1" dirty="0"/>
              <a:t>indirect outputs</a:t>
            </a:r>
            <a:r>
              <a:rPr lang="en-US" dirty="0"/>
              <a:t>. </a:t>
            </a:r>
          </a:p>
          <a:p>
            <a:r>
              <a:rPr lang="en-US" dirty="0"/>
              <a:t>Watch your parentheses when stubbing!</a:t>
            </a:r>
          </a:p>
          <a:p>
            <a:pPr lvl="1"/>
            <a:r>
              <a:rPr lang="en-US" dirty="0"/>
              <a:t>Next slide will illuminate this.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4BC9-38CF-1B49-848E-7BDA29DD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94FB-8491-714E-8542-A65028DB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Return a value from a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when(</a:t>
            </a:r>
            <a:r>
              <a:rPr lang="en-US" sz="2000" dirty="0" err="1">
                <a:latin typeface="Courier" pitchFamily="2" charset="0"/>
              </a:rPr>
              <a:t>mock.getDescription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foobar</a:t>
            </a:r>
            <a:r>
              <a:rPr lang="en-US" sz="2000" dirty="0">
                <a:latin typeface="Courier" pitchFamily="2" charset="0"/>
              </a:rPr>
              <a:t> description");</a:t>
            </a:r>
            <a:br>
              <a:rPr lang="en-US" sz="2000" dirty="0">
                <a:latin typeface="Courier" pitchFamily="2" charset="0"/>
              </a:rPr>
            </a:b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Throw an exception from a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when(</a:t>
            </a:r>
            <a:r>
              <a:rPr lang="en-US" sz="2000" dirty="0" err="1">
                <a:latin typeface="Courier" pitchFamily="2" charset="0"/>
              </a:rPr>
              <a:t>mock.doAction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thenThrow</a:t>
            </a:r>
            <a:r>
              <a:rPr lang="en-US" sz="2000" dirty="0">
                <a:latin typeface="Courier" pitchFamily="2" charset="0"/>
              </a:rPr>
              <a:t>(new </a:t>
            </a:r>
            <a:r>
              <a:rPr lang="en-US" sz="2000" dirty="0" err="1">
                <a:latin typeface="Courier" pitchFamily="2" charset="0"/>
              </a:rPr>
              <a:t>ServiceException</a:t>
            </a:r>
            <a:r>
              <a:rPr lang="en-US" sz="2000" dirty="0">
                <a:latin typeface="Courier" pitchFamily="2" charset="0"/>
              </a:rPr>
              <a:t>("test"));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Stub a void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 err="1">
                <a:latin typeface="Courier" pitchFamily="2" charset="0"/>
              </a:rPr>
              <a:t>doNothing</a:t>
            </a:r>
            <a:r>
              <a:rPr lang="en-US" sz="2000" dirty="0">
                <a:latin typeface="Courier" pitchFamily="2" charset="0"/>
              </a:rPr>
              <a:t>().when(mock).</a:t>
            </a:r>
            <a:r>
              <a:rPr lang="en-US" sz="2000" dirty="0" err="1">
                <a:latin typeface="Courier" pitchFamily="2" charset="0"/>
              </a:rPr>
              <a:t>doVoidAction</a:t>
            </a:r>
            <a:r>
              <a:rPr lang="en-US" sz="2000" dirty="0">
                <a:latin typeface="Courier" pitchFamily="2" charset="0"/>
              </a:rPr>
              <a:t>();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Throw an exception from a void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 err="1">
                <a:latin typeface="Courier" pitchFamily="2" charset="0"/>
              </a:rPr>
              <a:t>doNothing</a:t>
            </a:r>
            <a:r>
              <a:rPr lang="en-US" sz="2000" dirty="0">
                <a:latin typeface="Courier" pitchFamily="2" charset="0"/>
              </a:rPr>
              <a:t>()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.</a:t>
            </a:r>
            <a:r>
              <a:rPr lang="en-US" sz="2000" dirty="0" err="1">
                <a:latin typeface="Courier" pitchFamily="2" charset="0"/>
              </a:rPr>
              <a:t>doThrow</a:t>
            </a:r>
            <a:r>
              <a:rPr lang="en-US" sz="2000" dirty="0">
                <a:latin typeface="Courier" pitchFamily="2" charset="0"/>
              </a:rPr>
              <a:t>(new </a:t>
            </a:r>
            <a:r>
              <a:rPr lang="en-US" sz="2000" dirty="0" err="1">
                <a:latin typeface="Courier" pitchFamily="2" charset="0"/>
              </a:rPr>
              <a:t>RuntimeException</a:t>
            </a:r>
            <a:r>
              <a:rPr lang="en-US" sz="2000" dirty="0">
                <a:latin typeface="Courier" pitchFamily="2" charset="0"/>
              </a:rPr>
              <a:t>())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.when(mock).</a:t>
            </a:r>
            <a:r>
              <a:rPr lang="en-US" sz="2000" dirty="0" err="1">
                <a:latin typeface="Courier" pitchFamily="2" charset="0"/>
              </a:rPr>
              <a:t>doVoidAction</a:t>
            </a:r>
            <a:r>
              <a:rPr lang="en-US" sz="2000" dirty="0">
                <a:latin typeface="Courier" pitchFamily="2" charset="0"/>
              </a:rPr>
              <a:t>();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4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that an invocation interaction occurred on your mock when the SUT was invoked.</a:t>
            </a:r>
          </a:p>
          <a:p>
            <a:r>
              <a:rPr lang="en-US" dirty="0"/>
              <a:t>Uses the </a:t>
            </a:r>
            <a:r>
              <a:rPr lang="en-US" dirty="0">
                <a:latin typeface="Courier" pitchFamily="2" charset="0"/>
              </a:rPr>
              <a:t>verify()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Static import this method from </a:t>
            </a:r>
            <a:r>
              <a:rPr lang="en-US" dirty="0" err="1">
                <a:latin typeface="Courier" pitchFamily="2" charset="0"/>
              </a:rPr>
              <a:t>org.mockito.Mockito</a:t>
            </a:r>
            <a:r>
              <a:rPr lang="en-US" dirty="0"/>
              <a:t>.</a:t>
            </a:r>
          </a:p>
          <a:p>
            <a:r>
              <a:rPr lang="en-US" dirty="0"/>
              <a:t>Use argument matchers and captors to specify and optionally capture arguments to your mocked methods.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4BC9-38CF-1B49-848E-7BDA29DD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verification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94FB-8491-714E-8542-A65028DB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Verify a no-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arg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mocked method was invoked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verify(mock).</a:t>
            </a:r>
            <a:r>
              <a:rPr lang="en-US" sz="2000" dirty="0" err="1">
                <a:latin typeface="Courier" pitchFamily="2" charset="0"/>
              </a:rPr>
              <a:t>getDescription</a:t>
            </a:r>
            <a:r>
              <a:rPr lang="en-US" sz="2000" dirty="0">
                <a:latin typeface="Courier" pitchFamily="2" charset="0"/>
              </a:rPr>
              <a:t>();</a:t>
            </a:r>
            <a:br>
              <a:rPr lang="en-US" sz="2000" dirty="0">
                <a:latin typeface="Courier" pitchFamily="2" charset="0"/>
              </a:rPr>
            </a:b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Verify a mocked method with arguments was invoked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verify(mock).</a:t>
            </a:r>
            <a:r>
              <a:rPr lang="en-US" sz="2000" dirty="0" err="1">
                <a:latin typeface="Courier" pitchFamily="2" charset="0"/>
              </a:rPr>
              <a:t>doAction</a:t>
            </a:r>
            <a:r>
              <a:rPr lang="en-US" sz="2000" dirty="0">
                <a:latin typeface="Courier" pitchFamily="2" charset="0"/>
              </a:rPr>
              <a:t>(eq(</a:t>
            </a:r>
            <a:r>
              <a:rPr lang="en-US" sz="2000" dirty="0" err="1">
                <a:latin typeface="Courier" pitchFamily="2" charset="0"/>
              </a:rPr>
              <a:t>expectedId</a:t>
            </a:r>
            <a:r>
              <a:rPr lang="en-US" sz="2000" dirty="0">
                <a:latin typeface="Courier" pitchFamily="2" charset="0"/>
              </a:rPr>
              <a:t>), </a:t>
            </a:r>
            <a:r>
              <a:rPr lang="en-US" sz="2000" dirty="0" err="1">
                <a:latin typeface="Courier" pitchFamily="2" charset="0"/>
              </a:rPr>
              <a:t>anyString</a:t>
            </a:r>
            <a:r>
              <a:rPr lang="en-US" sz="2000" dirty="0">
                <a:latin typeface="Courier" pitchFamily="2" charset="0"/>
              </a:rPr>
              <a:t>());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5E77-AF39-2144-A35E-B526D343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1ECB-9E8F-3B4E-8A18-FDA95523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arguments are specified when stubbing and verifying interactions.</a:t>
            </a:r>
          </a:p>
          <a:p>
            <a:r>
              <a:rPr lang="en-US" dirty="0"/>
              <a:t>Mockito provides a set of argument matchers for verifying argument values.</a:t>
            </a:r>
          </a:p>
          <a:p>
            <a:r>
              <a:rPr lang="en-US" dirty="0"/>
              <a:t>Short-hand equal matcher just specifies the value to verify with.</a:t>
            </a:r>
          </a:p>
          <a:p>
            <a:pPr lvl="1"/>
            <a:r>
              <a:rPr lang="en-US" dirty="0"/>
              <a:t>If using argument matchers, </a:t>
            </a:r>
            <a:r>
              <a:rPr lang="en-US" b="1" dirty="0"/>
              <a:t>all arguments</a:t>
            </a:r>
            <a:r>
              <a:rPr lang="en-US" dirty="0"/>
              <a:t> must be provided by argument matchers, including </a:t>
            </a:r>
            <a:r>
              <a:rPr lang="en-US" dirty="0">
                <a:latin typeface="Courier" pitchFamily="2" charset="0"/>
              </a:rPr>
              <a:t>eq()</a:t>
            </a:r>
            <a:r>
              <a:rPr lang="en-US" dirty="0"/>
              <a:t>. </a:t>
            </a:r>
          </a:p>
          <a:p>
            <a:r>
              <a:rPr lang="en-US" dirty="0"/>
              <a:t>Loose vs. strict argument matching</a:t>
            </a:r>
          </a:p>
          <a:p>
            <a:pPr lvl="1"/>
            <a:r>
              <a:rPr lang="en-US" dirty="0" err="1">
                <a:latin typeface="Courier" pitchFamily="2" charset="0"/>
              </a:rPr>
              <a:t>anyString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anyObject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anyInt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any(Class)</a:t>
            </a:r>
            <a:r>
              <a:rPr lang="en-US" dirty="0"/>
              <a:t>, others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eq()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isNull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others</a:t>
            </a:r>
          </a:p>
        </p:txBody>
      </p:sp>
    </p:spTree>
    <p:extLst>
      <p:ext uri="{BB962C8B-B14F-4D97-AF65-F5344CB8AC3E}">
        <p14:creationId xmlns:p14="http://schemas.microsoft.com/office/powerpoint/2010/main" val="352631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1292</Words>
  <Application>Microsoft Macintosh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Office Theme</vt:lpstr>
      <vt:lpstr>Introduction to Mockito</vt:lpstr>
      <vt:lpstr>Why do we need Mockito?</vt:lpstr>
      <vt:lpstr>Mockito features</vt:lpstr>
      <vt:lpstr>Test doubles supported by Mockito</vt:lpstr>
      <vt:lpstr>Stubbing</vt:lpstr>
      <vt:lpstr>Stubbing examples</vt:lpstr>
      <vt:lpstr>Interaction verification</vt:lpstr>
      <vt:lpstr>Interaction verification examples</vt:lpstr>
      <vt:lpstr>Argument matchers</vt:lpstr>
      <vt:lpstr>Spies</vt:lpstr>
      <vt:lpstr>Spy example</vt:lpstr>
      <vt:lpstr>Using the InlineMockMaker</vt:lpstr>
      <vt:lpstr>Mocking static methods</vt:lpstr>
      <vt:lpstr>Mocking static method example</vt:lpstr>
      <vt:lpstr>Mocking object construction</vt:lpstr>
      <vt:lpstr>Mocking object constructors example</vt:lpstr>
      <vt:lpstr>Argument captors</vt:lpstr>
      <vt:lpstr>Dependency injection with @InjectMocks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26</cp:revision>
  <dcterms:created xsi:type="dcterms:W3CDTF">2021-08-08T22:41:49Z</dcterms:created>
  <dcterms:modified xsi:type="dcterms:W3CDTF">2021-10-27T15:40:35Z</dcterms:modified>
</cp:coreProperties>
</file>