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53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2834" y="584501"/>
            <a:ext cx="7872730" cy="155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901-1F4E-4CA0-98BD-9C9E39E08A7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75D7-A13A-4D73-8BB8-417A69F7275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14300"/>
            <a:ext cx="10058400" cy="7543800"/>
          </a:xfrm>
          <a:custGeom>
            <a:avLst/>
            <a:gdLst/>
            <a:ahLst/>
            <a:cxnLst/>
            <a:rect l="l" t="t" r="r" b="b"/>
            <a:pathLst>
              <a:path w="10058400" h="7543800">
                <a:moveTo>
                  <a:pt x="0" y="7543800"/>
                </a:moveTo>
                <a:lnTo>
                  <a:pt x="10058400" y="7543800"/>
                </a:lnTo>
                <a:lnTo>
                  <a:pt x="10058400" y="0"/>
                </a:lnTo>
                <a:lnTo>
                  <a:pt x="0" y="0"/>
                </a:lnTo>
                <a:lnTo>
                  <a:pt x="0" y="7543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400" y="612080"/>
            <a:ext cx="8991600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8824"/>
            <a:fld id="{61A68901-1F4E-4CA0-98BD-9C9E39E08A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18824"/>
              <a:t>3/6/2020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8824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8824"/>
            <a:fld id="{44F275D7-A13A-4D73-8BB8-417A69F727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18824"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346382"/>
            <a:ext cx="6617970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200400" algn="l"/>
                <a:tab pos="4253230" algn="l"/>
              </a:tabLst>
            </a:pPr>
            <a:r>
              <a:rPr sz="4750" spc="10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5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5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10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	</a:t>
            </a:r>
            <a:r>
              <a:rPr sz="4750" spc="29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750" spc="-7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750" spc="-7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35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30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7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520" dirty="0">
                <a:solidFill>
                  <a:srgbClr val="FFFFFF"/>
                </a:solidFill>
                <a:latin typeface="Tahoma"/>
                <a:cs typeface="Tahoma"/>
              </a:rPr>
              <a:t>N	</a:t>
            </a:r>
            <a:r>
              <a:rPr sz="4750" spc="-5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750" spc="-7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750" spc="-7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4750" spc="-7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750" spc="-7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750" spc="5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47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3066256"/>
            <a:ext cx="845629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3955" algn="l"/>
                <a:tab pos="2334260" algn="l"/>
                <a:tab pos="3308985" algn="l"/>
                <a:tab pos="5160010" algn="l"/>
                <a:tab pos="6272530" algn="l"/>
                <a:tab pos="7823200" algn="l"/>
              </a:tabLst>
            </a:pPr>
            <a:r>
              <a:rPr sz="1850" spc="215" dirty="0">
                <a:solidFill>
                  <a:srgbClr val="55D7FF"/>
                </a:solidFill>
                <a:latin typeface="Lucida Sans"/>
                <a:cs typeface="Lucida Sans"/>
              </a:rPr>
              <a:t>KULIAH	</a:t>
            </a:r>
            <a:r>
              <a:rPr sz="1850" spc="265" dirty="0">
                <a:solidFill>
                  <a:srgbClr val="55D7FF"/>
                </a:solidFill>
                <a:latin typeface="Lucida Sans"/>
                <a:cs typeface="Lucida Sans"/>
              </a:rPr>
              <a:t>AGAMA	</a:t>
            </a:r>
            <a:r>
              <a:rPr sz="1850" spc="229" dirty="0">
                <a:solidFill>
                  <a:srgbClr val="55D7FF"/>
                </a:solidFill>
                <a:latin typeface="Lucida Sans"/>
                <a:cs typeface="Lucida Sans"/>
              </a:rPr>
              <a:t>ISLAM	</a:t>
            </a:r>
            <a:r>
              <a:rPr sz="1850" spc="220" dirty="0">
                <a:solidFill>
                  <a:srgbClr val="55D7FF"/>
                </a:solidFill>
                <a:latin typeface="Lucida Sans"/>
                <a:cs typeface="Lucida Sans"/>
              </a:rPr>
              <a:t>PER</a:t>
            </a:r>
            <a:r>
              <a:rPr sz="1850" spc="-280" dirty="0">
                <a:solidFill>
                  <a:srgbClr val="55D7FF"/>
                </a:solidFill>
                <a:latin typeface="Lucida Sans"/>
                <a:cs typeface="Lucida Sans"/>
              </a:rPr>
              <a:t> </a:t>
            </a:r>
            <a:r>
              <a:rPr sz="1850" spc="265" dirty="0">
                <a:solidFill>
                  <a:srgbClr val="55D7FF"/>
                </a:solidFill>
                <a:latin typeface="Lucida Sans"/>
                <a:cs typeface="Lucida Sans"/>
              </a:rPr>
              <a:t>TEMUAN	</a:t>
            </a:r>
            <a:r>
              <a:rPr sz="1850" spc="215" dirty="0" smtClean="0">
                <a:solidFill>
                  <a:srgbClr val="55D7FF"/>
                </a:solidFill>
                <a:latin typeface="Lucida Sans"/>
                <a:cs typeface="Lucida Sans"/>
              </a:rPr>
              <a:t>6</a:t>
            </a:r>
            <a:r>
              <a:rPr sz="1850" spc="-290" dirty="0" smtClean="0">
                <a:solidFill>
                  <a:srgbClr val="55D7FF"/>
                </a:solidFill>
                <a:latin typeface="Lucida Sans"/>
                <a:cs typeface="Lucida Sans"/>
              </a:rPr>
              <a:t> </a:t>
            </a:r>
            <a:endParaRPr sz="1850" dirty="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Aqidah</a:t>
            </a:r>
            <a:r>
              <a:rPr lang="en-US" dirty="0"/>
              <a:t>,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.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Muslim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mendorongnya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Allah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tergambar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terpuji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dilandasi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keimanan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kafir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mengaku</a:t>
            </a:r>
            <a:r>
              <a:rPr lang="en-US" dirty="0"/>
              <a:t> </a:t>
            </a:r>
            <a:r>
              <a:rPr lang="en-US" dirty="0" err="1"/>
              <a:t>beraqidah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fasik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mengaku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munafik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Aqidah</a:t>
            </a:r>
            <a:r>
              <a:rPr lang="en-US" dirty="0"/>
              <a:t>,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Al-Qur’an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saleh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Iman</a:t>
            </a:r>
            <a:r>
              <a:rPr lang="en-US" dirty="0" smtClean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, </a:t>
            </a:r>
            <a:r>
              <a:rPr lang="en-US" dirty="0" err="1" smtClean="0"/>
              <a:t>sedangkan</a:t>
            </a:r>
            <a:endParaRPr lang="en-US" dirty="0" smtClean="0"/>
          </a:p>
          <a:p>
            <a:pPr algn="just"/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/>
              <a:t>saleh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dilandasi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perbuatannya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sesuai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kemanusiaan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Allah. </a:t>
            </a:r>
            <a:endParaRPr lang="en-US" dirty="0" smtClean="0"/>
          </a:p>
          <a:p>
            <a:pPr algn="just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didorong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keimanan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Allah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saleh</a:t>
            </a:r>
            <a:r>
              <a:rPr lang="en-US" dirty="0"/>
              <a:t>. </a:t>
            </a:r>
            <a:r>
              <a:rPr lang="en-US" dirty="0" err="1"/>
              <a:t>Kerena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Al-Qur’an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saleh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iman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Simpulan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tuntunannya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Al-Quran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Sunnah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Muhammad SAW. </a:t>
            </a:r>
            <a:endParaRPr lang="en-US" dirty="0" smtClean="0"/>
          </a:p>
          <a:p>
            <a:pPr algn="just"/>
            <a:r>
              <a:rPr lang="en-US" dirty="0" smtClean="0"/>
              <a:t>Islam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tuntunan</a:t>
            </a:r>
            <a:r>
              <a:rPr lang="en-US" dirty="0"/>
              <a:t> </a:t>
            </a:r>
            <a:r>
              <a:rPr lang="en-US" dirty="0" err="1"/>
              <a:t>akidah</a:t>
            </a:r>
            <a:r>
              <a:rPr lang="en-US" dirty="0"/>
              <a:t>,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, </a:t>
            </a:r>
            <a:r>
              <a:rPr lang="en-US" dirty="0" err="1"/>
              <a:t>ketiganya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situlah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Islam.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/>
              <a:t>K</a:t>
            </a:r>
            <a:r>
              <a:rPr lang="en-US" dirty="0" err="1" smtClean="0"/>
              <a:t>erangka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(KBBI, 2001: 549). </a:t>
            </a:r>
          </a:p>
          <a:p>
            <a:pPr algn="just"/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</a:t>
            </a:r>
            <a:r>
              <a:rPr lang="en-US" dirty="0" err="1" smtClean="0"/>
              <a:t>maksudnya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mendasari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Islam. </a:t>
            </a:r>
          </a:p>
          <a:p>
            <a:pPr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pengajaran</a:t>
            </a:r>
            <a:r>
              <a:rPr lang="en-US" dirty="0" smtClean="0"/>
              <a:t> Islam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Agama Islam (PAI),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membina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agar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, </a:t>
            </a:r>
            <a:r>
              <a:rPr lang="en-US" dirty="0" err="1" smtClean="0"/>
              <a:t>menghayati</a:t>
            </a:r>
            <a:r>
              <a:rPr lang="en-US" dirty="0" smtClean="0"/>
              <a:t>, </a:t>
            </a:r>
            <a:r>
              <a:rPr lang="en-US" dirty="0" err="1" smtClean="0"/>
              <a:t>meyakini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mengamalkan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insan</a:t>
            </a:r>
            <a:r>
              <a:rPr lang="en-US" dirty="0" smtClean="0"/>
              <a:t> Muslim yang </a:t>
            </a:r>
            <a:r>
              <a:rPr lang="en-US" dirty="0" err="1" smtClean="0"/>
              <a:t>beriman</a:t>
            </a:r>
            <a:r>
              <a:rPr lang="en-US" dirty="0" smtClean="0"/>
              <a:t>, </a:t>
            </a:r>
            <a:r>
              <a:rPr lang="en-US" dirty="0" err="1" smtClean="0"/>
              <a:t>bertakwa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r>
              <a:rPr lang="en-US" dirty="0" err="1" smtClean="0"/>
              <a:t>Swt</a:t>
            </a:r>
            <a:r>
              <a:rPr lang="en-US" dirty="0" smtClean="0"/>
              <a:t>.,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berakhlak</a:t>
            </a:r>
            <a:r>
              <a:rPr lang="en-US" dirty="0" smtClean="0"/>
              <a:t> </a:t>
            </a:r>
            <a:r>
              <a:rPr lang="en-US" dirty="0" err="1" smtClean="0"/>
              <a:t>mulia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err="1" smtClean="0"/>
              <a:t>aqidah</a:t>
            </a:r>
            <a:r>
              <a:rPr lang="en-US" b="1" dirty="0" smtClean="0"/>
              <a:t>, </a:t>
            </a:r>
            <a:r>
              <a:rPr lang="en-US" b="1" dirty="0" err="1" smtClean="0"/>
              <a:t>syariah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akhlak</a:t>
            </a:r>
            <a:r>
              <a:rPr lang="en-US" dirty="0" smtClean="0"/>
              <a:t>.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trilogi</a:t>
            </a:r>
            <a:r>
              <a:rPr lang="en-US" b="1" dirty="0" smtClean="0"/>
              <a:t> </a:t>
            </a:r>
            <a:r>
              <a:rPr lang="en-US" b="1" dirty="0" err="1" smtClean="0"/>
              <a:t>ajaran</a:t>
            </a:r>
            <a:r>
              <a:rPr lang="en-US" b="1" dirty="0" smtClean="0"/>
              <a:t> Islam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8845" y="114300"/>
            <a:ext cx="5009554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52439"/>
            <a:ext cx="389953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858645" algn="l"/>
                <a:tab pos="2468880" algn="l"/>
              </a:tabLst>
            </a:pPr>
            <a:r>
              <a:rPr sz="2750" spc="530" dirty="0"/>
              <a:t>KERANGKA	</a:t>
            </a:r>
            <a:r>
              <a:rPr sz="2750" spc="459" dirty="0"/>
              <a:t>DASAR  </a:t>
            </a:r>
            <a:r>
              <a:rPr sz="2750" spc="545" dirty="0"/>
              <a:t>AJARAN	</a:t>
            </a:r>
            <a:r>
              <a:rPr sz="2750" spc="395" dirty="0"/>
              <a:t>ISLAM</a:t>
            </a:r>
            <a:r>
              <a:rPr sz="2750" spc="-420" dirty="0"/>
              <a:t> 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533400" y="2440096"/>
            <a:ext cx="3874135" cy="4361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35"/>
              </a:spcBef>
              <a:buClr>
                <a:srgbClr val="646464"/>
              </a:buClr>
              <a:buSzPct val="91428"/>
              <a:buChar char="•"/>
              <a:tabLst>
                <a:tab pos="253365" algn="l"/>
                <a:tab pos="254000" algn="l"/>
              </a:tabLst>
            </a:pPr>
            <a:r>
              <a:rPr sz="1750" spc="35" dirty="0">
                <a:solidFill>
                  <a:srgbClr val="FFFFFF"/>
                </a:solidFill>
                <a:latin typeface="Tahoma"/>
                <a:cs typeface="Tahoma"/>
              </a:rPr>
              <a:t>sebuah</a:t>
            </a:r>
            <a:r>
              <a:rPr sz="17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20" dirty="0">
                <a:solidFill>
                  <a:srgbClr val="FFFFFF"/>
                </a:solidFill>
                <a:latin typeface="Tahoma"/>
                <a:cs typeface="Tahoma"/>
              </a:rPr>
              <a:t>kontradiksi</a:t>
            </a:r>
            <a:endParaRPr sz="1750">
              <a:latin typeface="Tahoma"/>
              <a:cs typeface="Tahoma"/>
            </a:endParaRPr>
          </a:p>
          <a:p>
            <a:pPr marL="254000" marR="5080" indent="-241300">
              <a:lnSpc>
                <a:spcPct val="114300"/>
              </a:lnSpc>
              <a:spcBef>
                <a:spcPts val="1900"/>
              </a:spcBef>
              <a:buClr>
                <a:srgbClr val="646464"/>
              </a:buClr>
              <a:buSzPct val="91428"/>
              <a:buChar char="•"/>
              <a:tabLst>
                <a:tab pos="253365" algn="l"/>
                <a:tab pos="254000" algn="l"/>
              </a:tabLst>
            </a:pPr>
            <a:r>
              <a:rPr sz="1750" spc="20" dirty="0">
                <a:solidFill>
                  <a:srgbClr val="FFFFFF"/>
                </a:solidFill>
                <a:latin typeface="Tahoma"/>
                <a:cs typeface="Tahoma"/>
              </a:rPr>
              <a:t>kerangka </a:t>
            </a: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dasar </a:t>
            </a:r>
            <a:r>
              <a:rPr sz="1750" spc="-50" dirty="0">
                <a:solidFill>
                  <a:srgbClr val="FFFFFF"/>
                </a:solidFill>
                <a:latin typeface="Tahoma"/>
                <a:cs typeface="Tahoma"/>
              </a:rPr>
              <a:t>Islam: </a:t>
            </a:r>
            <a:r>
              <a:rPr sz="1750" spc="20" dirty="0">
                <a:solidFill>
                  <a:srgbClr val="FFFFFF"/>
                </a:solidFill>
                <a:latin typeface="Tahoma"/>
                <a:cs typeface="Tahoma"/>
              </a:rPr>
              <a:t>rancangan  </a:t>
            </a:r>
            <a:r>
              <a:rPr sz="1750" spc="-10" dirty="0">
                <a:solidFill>
                  <a:srgbClr val="FFFFFF"/>
                </a:solidFill>
                <a:latin typeface="Tahoma"/>
                <a:cs typeface="Tahoma"/>
              </a:rPr>
              <a:t>ajaran </a:t>
            </a:r>
            <a:r>
              <a:rPr sz="1750" spc="-25" dirty="0">
                <a:solidFill>
                  <a:srgbClr val="FFFFFF"/>
                </a:solidFill>
                <a:latin typeface="Tahoma"/>
                <a:cs typeface="Tahoma"/>
              </a:rPr>
              <a:t>Islam </a:t>
            </a:r>
            <a:r>
              <a:rPr sz="1750" spc="25" dirty="0">
                <a:solidFill>
                  <a:srgbClr val="FFFFFF"/>
                </a:solidFill>
                <a:latin typeface="Tahoma"/>
                <a:cs typeface="Tahoma"/>
              </a:rPr>
              <a:t>yang </a:t>
            </a:r>
            <a:r>
              <a:rPr sz="1750" spc="-5" dirty="0">
                <a:solidFill>
                  <a:srgbClr val="FFFFFF"/>
                </a:solidFill>
                <a:latin typeface="Tahoma"/>
                <a:cs typeface="Tahoma"/>
              </a:rPr>
              <a:t>sifatnya</a:t>
            </a:r>
            <a:r>
              <a:rPr sz="1750" spc="-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25" dirty="0">
                <a:solidFill>
                  <a:srgbClr val="FFFFFF"/>
                </a:solidFill>
                <a:latin typeface="Tahoma"/>
                <a:cs typeface="Tahoma"/>
              </a:rPr>
              <a:t>mendasar</a:t>
            </a:r>
            <a:endParaRPr sz="1750">
              <a:latin typeface="Tahoma"/>
              <a:cs typeface="Tahoma"/>
            </a:endParaRPr>
          </a:p>
          <a:p>
            <a:pPr marL="254000" marR="387350" indent="-241300">
              <a:lnSpc>
                <a:spcPct val="113500"/>
              </a:lnSpc>
              <a:spcBef>
                <a:spcPts val="1914"/>
              </a:spcBef>
              <a:buClr>
                <a:srgbClr val="646464"/>
              </a:buClr>
              <a:buSzPct val="91428"/>
              <a:buChar char="•"/>
              <a:tabLst>
                <a:tab pos="253365" algn="l"/>
                <a:tab pos="254000" algn="l"/>
              </a:tabLst>
            </a:pP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Ajaran </a:t>
            </a:r>
            <a:r>
              <a:rPr sz="1750" spc="-50" dirty="0">
                <a:solidFill>
                  <a:srgbClr val="FFFFFF"/>
                </a:solidFill>
                <a:latin typeface="Tahoma"/>
                <a:cs typeface="Tahoma"/>
              </a:rPr>
              <a:t>Islam: </a:t>
            </a:r>
            <a:r>
              <a:rPr sz="1750" spc="30" dirty="0">
                <a:solidFill>
                  <a:srgbClr val="FFFFFF"/>
                </a:solidFill>
                <a:latin typeface="Tahoma"/>
                <a:cs typeface="Tahoma"/>
              </a:rPr>
              <a:t>sekumpulan</a:t>
            </a:r>
            <a:r>
              <a:rPr sz="175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40" dirty="0">
                <a:solidFill>
                  <a:srgbClr val="FDA600"/>
                </a:solidFill>
                <a:latin typeface="Tahoma"/>
                <a:cs typeface="Tahoma"/>
              </a:rPr>
              <a:t>pesan  </a:t>
            </a:r>
            <a:r>
              <a:rPr sz="1750" spc="15" dirty="0">
                <a:solidFill>
                  <a:srgbClr val="FDA600"/>
                </a:solidFill>
                <a:latin typeface="Tahoma"/>
                <a:cs typeface="Tahoma"/>
              </a:rPr>
              <a:t>ketuhanan </a:t>
            </a:r>
            <a:r>
              <a:rPr sz="1750" spc="25" dirty="0">
                <a:solidFill>
                  <a:srgbClr val="FFFFFF"/>
                </a:solidFill>
                <a:latin typeface="Tahoma"/>
                <a:cs typeface="Tahoma"/>
              </a:rPr>
              <a:t>yang </a:t>
            </a:r>
            <a:r>
              <a:rPr sz="1750" spc="35" dirty="0">
                <a:solidFill>
                  <a:srgbClr val="FFFFFF"/>
                </a:solidFill>
                <a:latin typeface="Tahoma"/>
                <a:cs typeface="Tahoma"/>
              </a:rPr>
              <a:t>diterima </a:t>
            </a:r>
            <a:r>
              <a:rPr sz="1750" spc="95" dirty="0">
                <a:solidFill>
                  <a:srgbClr val="FDA600"/>
                </a:solidFill>
                <a:latin typeface="Tahoma"/>
                <a:cs typeface="Tahoma"/>
              </a:rPr>
              <a:t>Nabi  </a:t>
            </a:r>
            <a:r>
              <a:rPr sz="1750" spc="65" dirty="0">
                <a:solidFill>
                  <a:srgbClr val="FDA600"/>
                </a:solidFill>
                <a:latin typeface="Tahoma"/>
                <a:cs typeface="Tahoma"/>
              </a:rPr>
              <a:t>Muhammad </a:t>
            </a:r>
            <a:r>
              <a:rPr sz="1750" spc="95" dirty="0">
                <a:solidFill>
                  <a:srgbClr val="FDA600"/>
                </a:solidFill>
                <a:latin typeface="Tahoma"/>
                <a:cs typeface="Tahoma"/>
              </a:rPr>
              <a:t>SAW </a:t>
            </a:r>
            <a:r>
              <a:rPr sz="1750" spc="10" dirty="0">
                <a:solidFill>
                  <a:srgbClr val="FFFFFF"/>
                </a:solidFill>
                <a:latin typeface="Tahoma"/>
                <a:cs typeface="Tahoma"/>
              </a:rPr>
              <a:t>untuk  </a:t>
            </a:r>
            <a:r>
              <a:rPr sz="1750" spc="30" dirty="0">
                <a:solidFill>
                  <a:srgbClr val="FFFFFF"/>
                </a:solidFill>
                <a:latin typeface="Tahoma"/>
                <a:cs typeface="Tahoma"/>
              </a:rPr>
              <a:t>disampaikan </a:t>
            </a:r>
            <a:r>
              <a:rPr sz="1750" spc="50" dirty="0">
                <a:solidFill>
                  <a:srgbClr val="FFFFFF"/>
                </a:solidFill>
                <a:latin typeface="Tahoma"/>
                <a:cs typeface="Tahoma"/>
              </a:rPr>
              <a:t>kepada </a:t>
            </a:r>
            <a:r>
              <a:rPr sz="1750" spc="15" dirty="0">
                <a:solidFill>
                  <a:srgbClr val="FDA600"/>
                </a:solidFill>
                <a:latin typeface="Tahoma"/>
                <a:cs typeface="Tahoma"/>
              </a:rPr>
              <a:t>manusia </a:t>
            </a: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45" dirty="0">
                <a:solidFill>
                  <a:srgbClr val="FFFFFF"/>
                </a:solidFill>
                <a:latin typeface="Tahoma"/>
                <a:cs typeface="Tahoma"/>
              </a:rPr>
              <a:t>sebagai </a:t>
            </a:r>
            <a:r>
              <a:rPr sz="1750" spc="20" dirty="0">
                <a:solidFill>
                  <a:srgbClr val="FDA600"/>
                </a:solidFill>
                <a:latin typeface="Tahoma"/>
                <a:cs typeface="Tahoma"/>
              </a:rPr>
              <a:t>petunjuk </a:t>
            </a:r>
            <a:r>
              <a:rPr sz="1750" spc="15" dirty="0">
                <a:solidFill>
                  <a:srgbClr val="FDA600"/>
                </a:solidFill>
                <a:latin typeface="Tahoma"/>
                <a:cs typeface="Tahoma"/>
              </a:rPr>
              <a:t>perjalanan  </a:t>
            </a:r>
            <a:r>
              <a:rPr sz="1750" spc="35" dirty="0">
                <a:solidFill>
                  <a:srgbClr val="FDA600"/>
                </a:solidFill>
                <a:latin typeface="Tahoma"/>
                <a:cs typeface="Tahoma"/>
              </a:rPr>
              <a:t>hidupnya </a:t>
            </a: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semenjak </a:t>
            </a:r>
            <a:r>
              <a:rPr sz="1750" spc="5" dirty="0">
                <a:solidFill>
                  <a:srgbClr val="FFFFFF"/>
                </a:solidFill>
                <a:latin typeface="Tahoma"/>
                <a:cs typeface="Tahoma"/>
              </a:rPr>
              <a:t>lahir</a:t>
            </a:r>
            <a:r>
              <a:rPr sz="175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FFFFFF"/>
                </a:solidFill>
                <a:latin typeface="Tahoma"/>
                <a:cs typeface="Tahoma"/>
              </a:rPr>
              <a:t>hingga  </a:t>
            </a:r>
            <a:r>
              <a:rPr sz="1750" spc="20" dirty="0">
                <a:solidFill>
                  <a:srgbClr val="FFFFFF"/>
                </a:solidFill>
                <a:latin typeface="Tahoma"/>
                <a:cs typeface="Tahoma"/>
              </a:rPr>
              <a:t>mati</a:t>
            </a:r>
            <a:endParaRPr sz="1750">
              <a:latin typeface="Tahoma"/>
              <a:cs typeface="Tahoma"/>
            </a:endParaRPr>
          </a:p>
          <a:p>
            <a:pPr marL="254000" marR="799465" indent="-241300">
              <a:lnSpc>
                <a:spcPct val="114300"/>
              </a:lnSpc>
              <a:spcBef>
                <a:spcPts val="1900"/>
              </a:spcBef>
              <a:buClr>
                <a:srgbClr val="646464"/>
              </a:buClr>
              <a:buSzPct val="91428"/>
              <a:buChar char="•"/>
              <a:tabLst>
                <a:tab pos="253365" algn="l"/>
                <a:tab pos="254000" algn="l"/>
              </a:tabLst>
            </a:pPr>
            <a:r>
              <a:rPr sz="1750" spc="50" dirty="0">
                <a:solidFill>
                  <a:srgbClr val="FFFFFF"/>
                </a:solidFill>
                <a:latin typeface="Tahoma"/>
                <a:cs typeface="Tahoma"/>
              </a:rPr>
              <a:t>Pokok </a:t>
            </a:r>
            <a:r>
              <a:rPr sz="1750" spc="15" dirty="0">
                <a:solidFill>
                  <a:srgbClr val="FFFFFF"/>
                </a:solidFill>
                <a:latin typeface="Tahoma"/>
                <a:cs typeface="Tahoma"/>
              </a:rPr>
              <a:t>Ajaran </a:t>
            </a:r>
            <a:r>
              <a:rPr sz="1750" spc="-50" dirty="0">
                <a:solidFill>
                  <a:srgbClr val="FFFFFF"/>
                </a:solidFill>
                <a:latin typeface="Tahoma"/>
                <a:cs typeface="Tahoma"/>
              </a:rPr>
              <a:t>Islam:</a:t>
            </a:r>
            <a:r>
              <a:rPr sz="175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FDA600"/>
                </a:solidFill>
                <a:latin typeface="Tahoma"/>
                <a:cs typeface="Tahoma"/>
              </a:rPr>
              <a:t>Aqidah,  </a:t>
            </a:r>
            <a:r>
              <a:rPr sz="1750" dirty="0">
                <a:solidFill>
                  <a:srgbClr val="FDA600"/>
                </a:solidFill>
                <a:latin typeface="Tahoma"/>
                <a:cs typeface="Tahoma"/>
              </a:rPr>
              <a:t>Syari’ah,</a:t>
            </a:r>
            <a:r>
              <a:rPr sz="1750" spc="-90" dirty="0">
                <a:solidFill>
                  <a:srgbClr val="FDA600"/>
                </a:solidFill>
                <a:latin typeface="Tahoma"/>
                <a:cs typeface="Tahoma"/>
              </a:rPr>
              <a:t> </a:t>
            </a:r>
            <a:r>
              <a:rPr sz="1750" spc="20" dirty="0">
                <a:solidFill>
                  <a:srgbClr val="FDA600"/>
                </a:solidFill>
                <a:latin typeface="Tahoma"/>
                <a:cs typeface="Tahoma"/>
              </a:rPr>
              <a:t>Akhlak.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14300"/>
            <a:ext cx="50292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557506"/>
            <a:ext cx="3876040" cy="63207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700405">
              <a:lnSpc>
                <a:spcPct val="113199"/>
              </a:lnSpc>
              <a:spcBef>
                <a:spcPts val="150"/>
              </a:spcBef>
              <a:tabLst>
                <a:tab pos="1180465" algn="l"/>
                <a:tab pos="1383665" algn="l"/>
                <a:tab pos="1701800" algn="l"/>
                <a:tab pos="1853564" algn="l"/>
              </a:tabLst>
            </a:pPr>
            <a:r>
              <a:rPr sz="1950" spc="405" dirty="0">
                <a:solidFill>
                  <a:srgbClr val="FFFFFF"/>
                </a:solidFill>
                <a:latin typeface="Tahoma"/>
                <a:cs typeface="Tahoma"/>
              </a:rPr>
              <a:t>HUBUNGAN	</a:t>
            </a:r>
            <a:r>
              <a:rPr sz="1950" spc="335" dirty="0">
                <a:solidFill>
                  <a:srgbClr val="FDA600"/>
                </a:solidFill>
                <a:latin typeface="Tahoma"/>
                <a:cs typeface="Tahoma"/>
              </a:rPr>
              <a:t>AQIDAH,  </a:t>
            </a:r>
            <a:r>
              <a:rPr sz="1950" spc="-5" dirty="0">
                <a:solidFill>
                  <a:srgbClr val="FDA600"/>
                </a:solidFill>
                <a:latin typeface="Tahoma"/>
                <a:cs typeface="Tahoma"/>
              </a:rPr>
              <a:t>S</a:t>
            </a:r>
            <a:r>
              <a:rPr sz="1950" spc="-295" dirty="0">
                <a:solidFill>
                  <a:srgbClr val="FDA600"/>
                </a:solidFill>
                <a:latin typeface="Tahoma"/>
                <a:cs typeface="Tahoma"/>
              </a:rPr>
              <a:t> </a:t>
            </a:r>
            <a:r>
              <a:rPr sz="1950" spc="254" dirty="0">
                <a:solidFill>
                  <a:srgbClr val="FDA600"/>
                </a:solidFill>
                <a:latin typeface="Tahoma"/>
                <a:cs typeface="Tahoma"/>
              </a:rPr>
              <a:t>YARIAH	</a:t>
            </a:r>
            <a:r>
              <a:rPr sz="1950" spc="55" dirty="0">
                <a:solidFill>
                  <a:srgbClr val="FDA600"/>
                </a:solidFill>
                <a:latin typeface="Tahoma"/>
                <a:cs typeface="Tahoma"/>
              </a:rPr>
              <a:t>&amp;	</a:t>
            </a:r>
            <a:r>
              <a:rPr sz="1950" spc="340" dirty="0">
                <a:solidFill>
                  <a:srgbClr val="FDA600"/>
                </a:solidFill>
                <a:latin typeface="Tahoma"/>
                <a:cs typeface="Tahoma"/>
              </a:rPr>
              <a:t>AKHLAK  </a:t>
            </a:r>
            <a:r>
              <a:rPr sz="1950" spc="385" dirty="0">
                <a:solidFill>
                  <a:srgbClr val="FFFFFF"/>
                </a:solidFill>
                <a:latin typeface="Tahoma"/>
                <a:cs typeface="Tahoma"/>
              </a:rPr>
              <a:t>DALAM	</a:t>
            </a:r>
            <a:r>
              <a:rPr sz="1950" spc="280" dirty="0">
                <a:solidFill>
                  <a:srgbClr val="FFFFFF"/>
                </a:solidFill>
                <a:latin typeface="Tahoma"/>
                <a:cs typeface="Tahoma"/>
              </a:rPr>
              <a:t>PERILAKU</a:t>
            </a:r>
            <a:r>
              <a:rPr sz="19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50" spc="350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r>
              <a:rPr sz="19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Q.S </a:t>
            </a:r>
            <a:r>
              <a:rPr sz="2300" spc="80" dirty="0">
                <a:solidFill>
                  <a:srgbClr val="FFFFFF"/>
                </a:solidFill>
                <a:latin typeface="Tahoma"/>
                <a:cs typeface="Tahoma"/>
              </a:rPr>
              <a:t>Ali </a:t>
            </a:r>
            <a:r>
              <a:rPr sz="2300" spc="-65" dirty="0">
                <a:solidFill>
                  <a:srgbClr val="FFFFFF"/>
                </a:solidFill>
                <a:latin typeface="Tahoma"/>
                <a:cs typeface="Tahoma"/>
              </a:rPr>
              <a:t>Imran</a:t>
            </a:r>
            <a:r>
              <a:rPr sz="2300" spc="-5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150" dirty="0">
                <a:solidFill>
                  <a:srgbClr val="FFFFFF"/>
                </a:solidFill>
                <a:latin typeface="Tahoma"/>
                <a:cs typeface="Tahoma"/>
              </a:rPr>
              <a:t>(3):112</a:t>
            </a:r>
            <a:endParaRPr sz="2300">
              <a:latin typeface="Tahoma"/>
              <a:cs typeface="Tahoma"/>
            </a:endParaRPr>
          </a:p>
          <a:p>
            <a:pPr marL="317500" marR="172720" indent="-304800">
              <a:lnSpc>
                <a:spcPct val="115900"/>
              </a:lnSpc>
              <a:spcBef>
                <a:spcPts val="240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35" dirty="0">
                <a:solidFill>
                  <a:srgbClr val="FDA600"/>
                </a:solidFill>
                <a:latin typeface="Tahoma"/>
                <a:cs typeface="Tahoma"/>
              </a:rPr>
              <a:t>Aqidah</a:t>
            </a:r>
            <a:r>
              <a:rPr sz="2300" spc="35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berpegang</a:t>
            </a:r>
            <a:r>
              <a:rPr sz="23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ahoma"/>
                <a:cs typeface="Tahoma"/>
              </a:rPr>
              <a:t>teguh  </a:t>
            </a:r>
            <a:r>
              <a:rPr sz="2300" spc="55" dirty="0">
                <a:solidFill>
                  <a:srgbClr val="FFFFFF"/>
                </a:solidFill>
                <a:latin typeface="Tahoma"/>
                <a:cs typeface="Tahoma"/>
              </a:rPr>
              <a:t>pada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tali</a:t>
            </a:r>
            <a:r>
              <a:rPr sz="2300" spc="-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ahoma"/>
                <a:cs typeface="Tahoma"/>
              </a:rPr>
              <a:t>Allah</a:t>
            </a:r>
            <a:endParaRPr sz="2300">
              <a:latin typeface="Tahoma"/>
              <a:cs typeface="Tahoma"/>
            </a:endParaRPr>
          </a:p>
          <a:p>
            <a:pPr marL="317500" marR="194310" indent="-304800">
              <a:lnSpc>
                <a:spcPct val="114700"/>
              </a:lnSpc>
              <a:spcBef>
                <a:spcPts val="2435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-30" dirty="0">
                <a:solidFill>
                  <a:srgbClr val="FDA600"/>
                </a:solidFill>
                <a:latin typeface="Tahoma"/>
                <a:cs typeface="Tahoma"/>
              </a:rPr>
              <a:t>Syari’ah</a:t>
            </a:r>
            <a:r>
              <a:rPr sz="2300" spc="-3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2300" spc="-20" dirty="0">
                <a:solidFill>
                  <a:srgbClr val="FFFFFF"/>
                </a:solidFill>
                <a:latin typeface="Tahoma"/>
                <a:cs typeface="Tahoma"/>
              </a:rPr>
              <a:t>aktivitas  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berpegang </a:t>
            </a:r>
            <a:r>
              <a:rPr sz="2300" spc="35" dirty="0">
                <a:solidFill>
                  <a:srgbClr val="FFFFFF"/>
                </a:solidFill>
                <a:latin typeface="Tahoma"/>
                <a:cs typeface="Tahoma"/>
              </a:rPr>
              <a:t>teguh </a:t>
            </a:r>
            <a:r>
              <a:rPr sz="2300" spc="-40" dirty="0">
                <a:solidFill>
                  <a:srgbClr val="FFFFFF"/>
                </a:solidFill>
                <a:latin typeface="Tahoma"/>
                <a:cs typeface="Tahoma"/>
              </a:rPr>
              <a:t>ajaran  </a:t>
            </a:r>
            <a:r>
              <a:rPr sz="2300" spc="45" dirty="0">
                <a:solidFill>
                  <a:srgbClr val="FFFFFF"/>
                </a:solidFill>
                <a:latin typeface="Tahoma"/>
                <a:cs typeface="Tahoma"/>
              </a:rPr>
              <a:t>Allah 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300" spc="-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perjanjian </a:t>
            </a:r>
            <a:r>
              <a:rPr sz="2300" spc="50" dirty="0">
                <a:solidFill>
                  <a:srgbClr val="FFFFFF"/>
                </a:solidFill>
                <a:latin typeface="Tahoma"/>
                <a:cs typeface="Tahoma"/>
              </a:rPr>
              <a:t>dengan 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endParaRPr sz="2300">
              <a:latin typeface="Tahoma"/>
              <a:cs typeface="Tahoma"/>
            </a:endParaRPr>
          </a:p>
          <a:p>
            <a:pPr marL="317500" marR="5080" indent="-304800">
              <a:lnSpc>
                <a:spcPct val="115900"/>
              </a:lnSpc>
              <a:spcBef>
                <a:spcPts val="240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-15" dirty="0">
                <a:solidFill>
                  <a:srgbClr val="FDA600"/>
                </a:solidFill>
                <a:latin typeface="Tahoma"/>
                <a:cs typeface="Tahoma"/>
              </a:rPr>
              <a:t>Akhlak</a:t>
            </a:r>
            <a:r>
              <a:rPr sz="2300" spc="-15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kemanfaatan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yang 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dirasakan </a:t>
            </a:r>
            <a:r>
              <a:rPr sz="2300" spc="50" dirty="0">
                <a:solidFill>
                  <a:srgbClr val="FFFFFF"/>
                </a:solidFill>
                <a:latin typeface="Tahoma"/>
                <a:cs typeface="Tahoma"/>
              </a:rPr>
              <a:t>oleh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r>
              <a:rPr sz="2300" spc="-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lain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14300"/>
            <a:ext cx="50292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12080"/>
            <a:ext cx="211518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15" dirty="0"/>
              <a:t>A</a:t>
            </a:r>
            <a:r>
              <a:rPr spc="-545" dirty="0"/>
              <a:t> </a:t>
            </a:r>
            <a:r>
              <a:rPr spc="459" dirty="0"/>
              <a:t>Q</a:t>
            </a:r>
            <a:r>
              <a:rPr spc="-540" dirty="0"/>
              <a:t> </a:t>
            </a:r>
            <a:r>
              <a:rPr spc="-385" dirty="0"/>
              <a:t>I</a:t>
            </a:r>
            <a:r>
              <a:rPr spc="-540" dirty="0"/>
              <a:t> </a:t>
            </a:r>
            <a:r>
              <a:rPr spc="235" dirty="0"/>
              <a:t>D</a:t>
            </a:r>
            <a:r>
              <a:rPr spc="-545" dirty="0"/>
              <a:t> </a:t>
            </a:r>
            <a:r>
              <a:rPr spc="315" dirty="0"/>
              <a:t>A</a:t>
            </a:r>
            <a:r>
              <a:rPr spc="-540" dirty="0"/>
              <a:t> </a:t>
            </a:r>
            <a:r>
              <a:rPr spc="180" dirty="0"/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3208535"/>
            <a:ext cx="3841750" cy="276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0" marR="5080" indent="-304800">
              <a:lnSpc>
                <a:spcPct val="114700"/>
              </a:lnSpc>
              <a:spcBef>
                <a:spcPts val="13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asal </a:t>
            </a:r>
            <a:r>
              <a:rPr sz="2300" spc="-50" dirty="0">
                <a:solidFill>
                  <a:srgbClr val="FFFFFF"/>
                </a:solidFill>
                <a:latin typeface="Tahoma"/>
                <a:cs typeface="Tahoma"/>
              </a:rPr>
              <a:t>kata: </a:t>
            </a:r>
            <a:r>
              <a:rPr sz="2300" spc="114" dirty="0">
                <a:solidFill>
                  <a:srgbClr val="FFFFFF"/>
                </a:solidFill>
                <a:latin typeface="Tahoma"/>
                <a:cs typeface="Tahoma"/>
              </a:rPr>
              <a:t>“Aqoda,</a:t>
            </a:r>
            <a:r>
              <a:rPr sz="2300" spc="-3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ahoma"/>
                <a:cs typeface="Tahoma"/>
              </a:rPr>
              <a:t>ya’qidu,  aqidatan”-simpulan,  </a:t>
            </a:r>
            <a:r>
              <a:rPr sz="2300" spc="-15" dirty="0">
                <a:solidFill>
                  <a:srgbClr val="FFFFFF"/>
                </a:solidFill>
                <a:latin typeface="Tahoma"/>
                <a:cs typeface="Tahoma"/>
              </a:rPr>
              <a:t>ikatan,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sangkutan, 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perjanjian, </a:t>
            </a:r>
            <a:r>
              <a:rPr sz="2300" spc="5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23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Tahoma"/>
                <a:cs typeface="Tahoma"/>
              </a:rPr>
              <a:t>kokoh.</a:t>
            </a:r>
            <a:endParaRPr sz="2300">
              <a:latin typeface="Tahoma"/>
              <a:cs typeface="Tahoma"/>
            </a:endParaRPr>
          </a:p>
          <a:p>
            <a:pPr marL="317500" marR="124460" indent="-304800">
              <a:lnSpc>
                <a:spcPct val="115900"/>
              </a:lnSpc>
              <a:spcBef>
                <a:spcPts val="250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55" dirty="0">
                <a:solidFill>
                  <a:srgbClr val="FFFFFF"/>
                </a:solidFill>
                <a:latin typeface="Tahoma"/>
                <a:cs typeface="Tahoma"/>
              </a:rPr>
              <a:t>An-Nisa </a:t>
            </a:r>
            <a:r>
              <a:rPr sz="2300" spc="-204" dirty="0">
                <a:solidFill>
                  <a:srgbClr val="FFFFFF"/>
                </a:solidFill>
                <a:latin typeface="Tahoma"/>
                <a:cs typeface="Tahoma"/>
              </a:rPr>
              <a:t>(4): </a:t>
            </a:r>
            <a:r>
              <a:rPr sz="2300" spc="-65" dirty="0">
                <a:solidFill>
                  <a:srgbClr val="FFFFFF"/>
                </a:solidFill>
                <a:latin typeface="Tahoma"/>
                <a:cs typeface="Tahoma"/>
              </a:rPr>
              <a:t>33,</a:t>
            </a:r>
            <a:r>
              <a:rPr sz="23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ahoma"/>
                <a:cs typeface="Tahoma"/>
              </a:rPr>
              <a:t>Al-Maidah  </a:t>
            </a:r>
            <a:r>
              <a:rPr sz="2300" spc="-204" dirty="0">
                <a:solidFill>
                  <a:srgbClr val="FFFFFF"/>
                </a:solidFill>
                <a:latin typeface="Tahoma"/>
                <a:cs typeface="Tahoma"/>
              </a:rPr>
              <a:t>(5): </a:t>
            </a:r>
            <a:r>
              <a:rPr sz="2300" spc="-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300" spc="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Tahoma"/>
                <a:cs typeface="Tahoma"/>
              </a:rPr>
              <a:t>89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14300"/>
            <a:ext cx="50292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12080"/>
            <a:ext cx="240411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</a:t>
            </a:r>
            <a:r>
              <a:rPr spc="-540" dirty="0"/>
              <a:t> </a:t>
            </a:r>
            <a:r>
              <a:rPr spc="310" dirty="0"/>
              <a:t>YA</a:t>
            </a:r>
            <a:r>
              <a:rPr spc="-540" dirty="0"/>
              <a:t> </a:t>
            </a:r>
            <a:r>
              <a:rPr spc="-80" dirty="0"/>
              <a:t>R</a:t>
            </a:r>
            <a:r>
              <a:rPr spc="-540" dirty="0"/>
              <a:t> </a:t>
            </a:r>
            <a:r>
              <a:rPr spc="-385" dirty="0"/>
              <a:t>I</a:t>
            </a:r>
            <a:r>
              <a:rPr spc="-535" dirty="0"/>
              <a:t> </a:t>
            </a:r>
            <a:r>
              <a:rPr spc="175" dirty="0"/>
              <a:t>’</a:t>
            </a:r>
            <a:r>
              <a:rPr spc="-540" dirty="0"/>
              <a:t> </a:t>
            </a:r>
            <a:r>
              <a:rPr spc="315" dirty="0"/>
              <a:t>A</a:t>
            </a:r>
            <a:r>
              <a:rPr spc="-540" dirty="0"/>
              <a:t> </a:t>
            </a:r>
            <a:r>
              <a:rPr spc="180" dirty="0"/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2331970"/>
            <a:ext cx="3864610" cy="453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0" marR="29845" indent="-241300">
              <a:lnSpc>
                <a:spcPct val="114199"/>
              </a:lnSpc>
              <a:spcBef>
                <a:spcPts val="130"/>
              </a:spcBef>
              <a:buClr>
                <a:srgbClr val="646464"/>
              </a:buClr>
              <a:buSzPct val="88888"/>
              <a:buChar char="•"/>
              <a:tabLst>
                <a:tab pos="253365" algn="l"/>
                <a:tab pos="254000" algn="l"/>
              </a:tabLst>
            </a:pP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Asal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kata: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Syara’a,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yasyra’u, 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syari’an-membuat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undang2, 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menerangkan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rute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perjalanan,</a:t>
            </a:r>
            <a:r>
              <a:rPr sz="18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adat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kebiasaan,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jalan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raya.</a:t>
            </a:r>
            <a:endParaRPr sz="1800">
              <a:latin typeface="Tahoma"/>
              <a:cs typeface="Tahoma"/>
            </a:endParaRPr>
          </a:p>
          <a:p>
            <a:pPr marL="254000" marR="122555" indent="-241300">
              <a:lnSpc>
                <a:spcPct val="114199"/>
              </a:lnSpc>
              <a:spcBef>
                <a:spcPts val="1935"/>
              </a:spcBef>
              <a:buClr>
                <a:srgbClr val="646464"/>
              </a:buClr>
              <a:buSzPct val="88888"/>
              <a:buChar char="•"/>
              <a:tabLst>
                <a:tab pos="253365" algn="l"/>
                <a:tab pos="254000" algn="l"/>
              </a:tabLst>
            </a:pP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Syara’a,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yasyra’u,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syuruu’an-masuk 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ke 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dalam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air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memulai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pekerjaan, 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jalan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ke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air,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layar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kapal, 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dan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tali 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panah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(mahmud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Yunus,</a:t>
            </a:r>
            <a:r>
              <a:rPr sz="18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1989:195)</a:t>
            </a:r>
            <a:endParaRPr sz="1800">
              <a:latin typeface="Tahoma"/>
              <a:cs typeface="Tahoma"/>
            </a:endParaRPr>
          </a:p>
          <a:p>
            <a:pPr marL="254000" marR="5080" indent="-241300">
              <a:lnSpc>
                <a:spcPct val="115700"/>
              </a:lnSpc>
              <a:spcBef>
                <a:spcPts val="1900"/>
              </a:spcBef>
              <a:buClr>
                <a:srgbClr val="646464"/>
              </a:buClr>
              <a:buSzPct val="88888"/>
              <a:buChar char="•"/>
              <a:tabLst>
                <a:tab pos="253365" algn="l"/>
                <a:tab pos="254000" algn="l"/>
              </a:tabLst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Ruang</a:t>
            </a:r>
            <a:r>
              <a:rPr sz="18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lingkup: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Vertikal-kpd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Allah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&amp; 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Horizontal-Muamalat </a:t>
            </a:r>
            <a:r>
              <a:rPr sz="1800" spc="45" dirty="0">
                <a:solidFill>
                  <a:srgbClr val="FFFFFF"/>
                </a:solidFill>
                <a:latin typeface="Tahoma"/>
                <a:cs typeface="Tahoma"/>
              </a:rPr>
              <a:t>dengan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Tahom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Clr>
                <a:srgbClr val="646464"/>
              </a:buClr>
              <a:buSzPct val="88888"/>
              <a:buChar char="•"/>
              <a:tabLst>
                <a:tab pos="253365" algn="l"/>
                <a:tab pos="254000" algn="l"/>
              </a:tabLst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Al-jatsiyah:18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14300"/>
            <a:ext cx="50292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12080"/>
            <a:ext cx="206502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15" dirty="0"/>
              <a:t>A</a:t>
            </a:r>
            <a:r>
              <a:rPr spc="-545" dirty="0"/>
              <a:t> </a:t>
            </a:r>
            <a:r>
              <a:rPr spc="95" dirty="0"/>
              <a:t>K</a:t>
            </a:r>
            <a:r>
              <a:rPr spc="-540" dirty="0"/>
              <a:t> </a:t>
            </a:r>
            <a:r>
              <a:rPr spc="180" dirty="0"/>
              <a:t>H</a:t>
            </a:r>
            <a:r>
              <a:rPr spc="-540" dirty="0"/>
              <a:t> </a:t>
            </a:r>
            <a:r>
              <a:rPr spc="20" dirty="0"/>
              <a:t>L</a:t>
            </a:r>
            <a:r>
              <a:rPr spc="-545" dirty="0"/>
              <a:t> </a:t>
            </a:r>
            <a:r>
              <a:rPr spc="315" dirty="0"/>
              <a:t>A</a:t>
            </a:r>
            <a:r>
              <a:rPr spc="-540" dirty="0"/>
              <a:t> </a:t>
            </a:r>
            <a:r>
              <a:rPr spc="95"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3005335"/>
            <a:ext cx="3660775" cy="3162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0" marR="676275" indent="-304800">
              <a:lnSpc>
                <a:spcPct val="114700"/>
              </a:lnSpc>
              <a:spcBef>
                <a:spcPts val="130"/>
              </a:spcBef>
              <a:buClr>
                <a:srgbClr val="646464"/>
              </a:buClr>
              <a:buSzPct val="89130"/>
              <a:buChar char="•"/>
              <a:tabLst>
                <a:tab pos="316865" algn="l"/>
                <a:tab pos="317500" algn="l"/>
              </a:tabLst>
            </a:pP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asal </a:t>
            </a:r>
            <a:r>
              <a:rPr sz="2300" spc="-50" dirty="0">
                <a:solidFill>
                  <a:srgbClr val="FFFFFF"/>
                </a:solidFill>
                <a:latin typeface="Tahoma"/>
                <a:cs typeface="Tahoma"/>
              </a:rPr>
              <a:t>kata: </a:t>
            </a:r>
            <a:r>
              <a:rPr sz="2300" spc="5" dirty="0">
                <a:solidFill>
                  <a:srgbClr val="FFFFFF"/>
                </a:solidFill>
                <a:latin typeface="Tahoma"/>
                <a:cs typeface="Tahoma"/>
              </a:rPr>
              <a:t>khalaqa, 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yakhuqu, </a:t>
            </a:r>
            <a:r>
              <a:rPr sz="2300" spc="10" dirty="0">
                <a:solidFill>
                  <a:srgbClr val="FFFFFF"/>
                </a:solidFill>
                <a:latin typeface="Tahoma"/>
                <a:cs typeface="Tahoma"/>
              </a:rPr>
              <a:t>khalqan-  </a:t>
            </a:r>
            <a:r>
              <a:rPr sz="2300" spc="25" dirty="0">
                <a:solidFill>
                  <a:srgbClr val="FFFFFF"/>
                </a:solidFill>
                <a:latin typeface="Tahoma"/>
                <a:cs typeface="Tahoma"/>
              </a:rPr>
              <a:t>membuat, 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atau  </a:t>
            </a:r>
            <a:r>
              <a:rPr sz="2300" spc="15" dirty="0">
                <a:solidFill>
                  <a:srgbClr val="FFFFFF"/>
                </a:solidFill>
                <a:latin typeface="Tahoma"/>
                <a:cs typeface="Tahoma"/>
              </a:rPr>
              <a:t>menjadikan</a:t>
            </a:r>
            <a:r>
              <a:rPr sz="2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ahoma"/>
                <a:cs typeface="Tahoma"/>
              </a:rPr>
              <a:t>sesuatu.</a:t>
            </a:r>
            <a:endParaRPr sz="2300">
              <a:latin typeface="Tahoma"/>
              <a:cs typeface="Tahoma"/>
            </a:endParaRPr>
          </a:p>
          <a:p>
            <a:pPr marL="317500" marR="5080" indent="-304800" algn="just">
              <a:lnSpc>
                <a:spcPct val="114100"/>
              </a:lnSpc>
              <a:spcBef>
                <a:spcPts val="2550"/>
              </a:spcBef>
              <a:buClr>
                <a:srgbClr val="646464"/>
              </a:buClr>
              <a:buSzPct val="89130"/>
              <a:buChar char="•"/>
              <a:tabLst>
                <a:tab pos="317500" algn="l"/>
              </a:tabLst>
            </a:pPr>
            <a:r>
              <a:rPr sz="2300" spc="30" dirty="0">
                <a:solidFill>
                  <a:srgbClr val="FFFFFF"/>
                </a:solidFill>
                <a:latin typeface="Tahoma"/>
                <a:cs typeface="Tahoma"/>
              </a:rPr>
              <a:t>Akhlak </a:t>
            </a:r>
            <a:r>
              <a:rPr sz="2300" spc="-20" dirty="0">
                <a:solidFill>
                  <a:srgbClr val="FFFFFF"/>
                </a:solidFill>
                <a:latin typeface="Tahoma"/>
                <a:cs typeface="Tahoma"/>
              </a:rPr>
              <a:t>(tunggal: </a:t>
            </a:r>
            <a:r>
              <a:rPr sz="2300" spc="-25" dirty="0">
                <a:solidFill>
                  <a:srgbClr val="FFFFFF"/>
                </a:solidFill>
                <a:latin typeface="Tahoma"/>
                <a:cs typeface="Tahoma"/>
              </a:rPr>
              <a:t>khuluq)-  </a:t>
            </a:r>
            <a:r>
              <a:rPr sz="2300" spc="40" dirty="0">
                <a:solidFill>
                  <a:srgbClr val="FFFFFF"/>
                </a:solidFill>
                <a:latin typeface="Tahoma"/>
                <a:cs typeface="Tahoma"/>
              </a:rPr>
              <a:t>perangai </a:t>
            </a:r>
            <a:r>
              <a:rPr sz="2300" spc="30" dirty="0">
                <a:solidFill>
                  <a:srgbClr val="FFFFFF"/>
                </a:solidFill>
                <a:latin typeface="Tahoma"/>
                <a:cs typeface="Tahoma"/>
              </a:rPr>
              <a:t>(Mahmud</a:t>
            </a:r>
            <a:r>
              <a:rPr sz="23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Tahoma"/>
                <a:cs typeface="Tahoma"/>
              </a:rPr>
              <a:t>Yunus  </a:t>
            </a:r>
            <a:r>
              <a:rPr sz="2300" spc="-95" dirty="0">
                <a:solidFill>
                  <a:srgbClr val="FFFFFF"/>
                </a:solidFill>
                <a:latin typeface="Tahoma"/>
                <a:cs typeface="Tahoma"/>
              </a:rPr>
              <a:t>1989:120)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00" y="2431256"/>
            <a:ext cx="357187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8985" algn="l"/>
                <a:tab pos="2084070" algn="l"/>
                <a:tab pos="2800985" algn="l"/>
              </a:tabLst>
            </a:pPr>
            <a:r>
              <a:rPr sz="1850" spc="240" dirty="0">
                <a:solidFill>
                  <a:srgbClr val="55D7FF"/>
                </a:solidFill>
                <a:latin typeface="Tahoma"/>
                <a:cs typeface="Tahoma"/>
              </a:rPr>
              <a:t>–Q.S	</a:t>
            </a:r>
            <a:r>
              <a:rPr sz="1850" spc="265" dirty="0">
                <a:solidFill>
                  <a:srgbClr val="55D7FF"/>
                </a:solidFill>
                <a:latin typeface="Tahoma"/>
                <a:cs typeface="Tahoma"/>
              </a:rPr>
              <a:t>IBRAHIM	</a:t>
            </a:r>
            <a:r>
              <a:rPr sz="1850" spc="90" dirty="0">
                <a:solidFill>
                  <a:srgbClr val="55D7FF"/>
                </a:solidFill>
                <a:latin typeface="Tahoma"/>
                <a:cs typeface="Tahoma"/>
              </a:rPr>
              <a:t>(14):	</a:t>
            </a:r>
            <a:r>
              <a:rPr sz="1850" spc="185" dirty="0">
                <a:solidFill>
                  <a:srgbClr val="55D7FF"/>
                </a:solidFill>
                <a:latin typeface="Tahoma"/>
                <a:cs typeface="Tahoma"/>
              </a:rPr>
              <a:t>24-25</a:t>
            </a:r>
            <a:r>
              <a:rPr sz="1850" spc="-285" dirty="0">
                <a:solidFill>
                  <a:srgbClr val="55D7FF"/>
                </a:solidFill>
                <a:latin typeface="Tahoma"/>
                <a:cs typeface="Tahoma"/>
              </a:rPr>
              <a:t> 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900" y="584501"/>
            <a:ext cx="7860665" cy="15563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ctr">
              <a:lnSpc>
                <a:spcPct val="114399"/>
              </a:lnSpc>
              <a:spcBef>
                <a:spcPts val="370"/>
              </a:spcBef>
            </a:pPr>
            <a:r>
              <a:rPr sz="2750" spc="4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1550" spc="40" dirty="0">
                <a:solidFill>
                  <a:srgbClr val="FFFFFF"/>
                </a:solidFill>
                <a:latin typeface="Tahoma"/>
                <a:cs typeface="Tahoma"/>
              </a:rPr>
              <a:t>Tidakkah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Tahoma"/>
                <a:cs typeface="Tahoma"/>
              </a:rPr>
              <a:t>kamu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perhatikan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bagaimana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25" dirty="0">
                <a:solidFill>
                  <a:srgbClr val="FFFFFF"/>
                </a:solidFill>
                <a:latin typeface="Tahoma"/>
                <a:cs typeface="Tahoma"/>
              </a:rPr>
              <a:t>Allah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ahoma"/>
                <a:cs typeface="Tahoma"/>
              </a:rPr>
              <a:t>telah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Tahoma"/>
                <a:cs typeface="Tahoma"/>
              </a:rPr>
              <a:t>membuat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perumpamaan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kalimat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yang 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baik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seperti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FFFFFF"/>
                </a:solidFill>
                <a:latin typeface="Tahoma"/>
                <a:cs typeface="Tahoma"/>
              </a:rPr>
              <a:t>pohon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yang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baik,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Tahoma"/>
                <a:cs typeface="Tahoma"/>
              </a:rPr>
              <a:t>akarnya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Tahoma"/>
                <a:cs typeface="Tahoma"/>
              </a:rPr>
              <a:t>teguh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Tahoma"/>
                <a:cs typeface="Tahoma"/>
              </a:rPr>
              <a:t>cabangnya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Tahoma"/>
                <a:cs typeface="Tahoma"/>
              </a:rPr>
              <a:t>(menjulang)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ahoma"/>
                <a:cs typeface="Tahoma"/>
              </a:rPr>
              <a:t>ke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ahoma"/>
                <a:cs typeface="Tahoma"/>
              </a:rPr>
              <a:t>langit,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FFFFFF"/>
                </a:solidFill>
                <a:latin typeface="Tahoma"/>
                <a:cs typeface="Tahoma"/>
              </a:rPr>
              <a:t>pohon 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itu </a:t>
            </a:r>
            <a:r>
              <a:rPr sz="1550" spc="10" dirty="0">
                <a:solidFill>
                  <a:srgbClr val="FFFFFF"/>
                </a:solidFill>
                <a:latin typeface="Tahoma"/>
                <a:cs typeface="Tahoma"/>
              </a:rPr>
              <a:t>memberikan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buahnya </a:t>
            </a:r>
            <a:r>
              <a:rPr sz="1550" spc="35" dirty="0">
                <a:solidFill>
                  <a:srgbClr val="FFFFFF"/>
                </a:solidFill>
                <a:latin typeface="Tahoma"/>
                <a:cs typeface="Tahoma"/>
              </a:rPr>
              <a:t>pada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setiap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musim </a:t>
            </a:r>
            <a:r>
              <a:rPr sz="1550" spc="30" dirty="0">
                <a:solidFill>
                  <a:srgbClr val="FFFFFF"/>
                </a:solidFill>
                <a:latin typeface="Tahoma"/>
                <a:cs typeface="Tahoma"/>
              </a:rPr>
              <a:t>dengan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seizin </a:t>
            </a:r>
            <a:r>
              <a:rPr sz="1550" spc="-40" dirty="0">
                <a:solidFill>
                  <a:srgbClr val="FFFFFF"/>
                </a:solidFill>
                <a:latin typeface="Tahoma"/>
                <a:cs typeface="Tahoma"/>
              </a:rPr>
              <a:t>Tuhannya. </a:t>
            </a:r>
            <a:r>
              <a:rPr sz="1550" spc="25" dirty="0">
                <a:solidFill>
                  <a:srgbClr val="FFFFFF"/>
                </a:solidFill>
                <a:latin typeface="Tahoma"/>
                <a:cs typeface="Tahoma"/>
              </a:rPr>
              <a:t>Allah </a:t>
            </a:r>
            <a:r>
              <a:rPr sz="1550" spc="20" dirty="0">
                <a:solidFill>
                  <a:srgbClr val="FFFFFF"/>
                </a:solidFill>
                <a:latin typeface="Tahoma"/>
                <a:cs typeface="Tahoma"/>
              </a:rPr>
              <a:t>membuat  </a:t>
            </a:r>
            <a:r>
              <a:rPr sz="1550" spc="10" dirty="0">
                <a:solidFill>
                  <a:srgbClr val="FFFFFF"/>
                </a:solidFill>
                <a:latin typeface="Tahoma"/>
                <a:cs typeface="Tahoma"/>
              </a:rPr>
              <a:t>perumpamaan-perumpamaan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itu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Tahoma"/>
                <a:cs typeface="Tahoma"/>
              </a:rPr>
              <a:t>untuk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manusia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supaya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ahoma"/>
                <a:cs typeface="Tahoma"/>
              </a:rPr>
              <a:t>mereka</a:t>
            </a:r>
            <a:r>
              <a:rPr sz="15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Tahoma"/>
                <a:cs typeface="Tahoma"/>
              </a:rPr>
              <a:t>selalu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FFFFFF"/>
                </a:solidFill>
                <a:latin typeface="Tahoma"/>
                <a:cs typeface="Tahoma"/>
              </a:rPr>
              <a:t>ingat</a:t>
            </a:r>
            <a:r>
              <a:rPr sz="2750" spc="45" dirty="0">
                <a:solidFill>
                  <a:srgbClr val="FFFFFF"/>
                </a:solidFill>
                <a:latin typeface="Tahoma"/>
                <a:cs typeface="Tahoma"/>
              </a:rPr>
              <a:t>”.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908846"/>
            <a:ext cx="10043665" cy="4744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667</Words>
  <Application>Microsoft Office PowerPoint</Application>
  <PresentationFormat>Custom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Slide 1</vt:lpstr>
      <vt:lpstr>Slide 2</vt:lpstr>
      <vt:lpstr>Slide 3</vt:lpstr>
      <vt:lpstr>KERANGKA DASAR  AJARAN ISLAM </vt:lpstr>
      <vt:lpstr>Slide 5</vt:lpstr>
      <vt:lpstr>A Q I D A H</vt:lpstr>
      <vt:lpstr>S YA R I ’ A H</vt:lpstr>
      <vt:lpstr>A K H L A K</vt:lpstr>
      <vt:lpstr>Slide 9</vt:lpstr>
      <vt:lpstr>Slide 10</vt:lpstr>
      <vt:lpstr>Slide 11</vt:lpstr>
      <vt:lpstr>Slide 12</vt:lpstr>
      <vt:lpstr>Slide 13</vt:lpstr>
      <vt:lpstr>Simpulan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2020-02-27T08:25:36Z</dcterms:created>
  <dcterms:modified xsi:type="dcterms:W3CDTF">2020-03-06T01:39:18Z</dcterms:modified>
</cp:coreProperties>
</file>