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7" r:id="rId13"/>
    <p:sldId id="276" r:id="rId14"/>
    <p:sldId id="270" r:id="rId15"/>
    <p:sldId id="269" r:id="rId16"/>
    <p:sldId id="268" r:id="rId17"/>
    <p:sldId id="271" r:id="rId18"/>
    <p:sldId id="272" r:id="rId19"/>
    <p:sldId id="273" r:id="rId20"/>
    <p:sldId id="274" r:id="rId21"/>
    <p:sldId id="275"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9939063-B990-4C0A-B443-86000FD45B0B}" type="datetimeFigureOut">
              <a:rPr lang="en-US" smtClean="0"/>
              <a:pPr/>
              <a:t>3/1/2022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5C67D83-FED3-4AB3-8F76-D170ABA64AC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939063-B990-4C0A-B443-86000FD45B0B}"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7D83-FED3-4AB3-8F76-D170ABA64A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939063-B990-4C0A-B443-86000FD45B0B}"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7D83-FED3-4AB3-8F76-D170ABA64A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9939063-B990-4C0A-B443-86000FD45B0B}"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7D83-FED3-4AB3-8F76-D170ABA64AC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939063-B990-4C0A-B443-86000FD45B0B}" type="datetimeFigureOut">
              <a:rPr lang="en-US" smtClean="0"/>
              <a:pPr/>
              <a:t>3/1/2022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5C67D83-FED3-4AB3-8F76-D170ABA64A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939063-B990-4C0A-B443-86000FD45B0B}"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67D83-FED3-4AB3-8F76-D170ABA64AC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9939063-B990-4C0A-B443-86000FD45B0B}" type="datetimeFigureOut">
              <a:rPr lang="en-US" smtClean="0"/>
              <a:pPr/>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67D83-FED3-4AB3-8F76-D170ABA64AC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939063-B990-4C0A-B443-86000FD45B0B}" type="datetimeFigureOut">
              <a:rPr lang="en-US" smtClean="0"/>
              <a:pPr/>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67D83-FED3-4AB3-8F76-D170ABA64A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39063-B990-4C0A-B443-86000FD45B0B}" type="datetimeFigureOut">
              <a:rPr lang="en-US" smtClean="0"/>
              <a:pPr/>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67D83-FED3-4AB3-8F76-D170ABA64A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939063-B990-4C0A-B443-86000FD45B0B}"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67D83-FED3-4AB3-8F76-D170ABA64AC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939063-B990-4C0A-B443-86000FD45B0B}" type="datetimeFigureOut">
              <a:rPr lang="en-US" smtClean="0"/>
              <a:pPr/>
              <a:t>3/1/2022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5C67D83-FED3-4AB3-8F76-D170ABA64AC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9939063-B990-4C0A-B443-86000FD45B0B}" type="datetimeFigureOut">
              <a:rPr lang="en-US" smtClean="0"/>
              <a:pPr/>
              <a:t>3/1/2022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5C67D83-FED3-4AB3-8F76-D170ABA64A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a:p>
            <a:endParaRPr lang="en-US" dirty="0" smtClean="0"/>
          </a:p>
          <a:p>
            <a:r>
              <a:rPr lang="en-US" dirty="0" smtClean="0"/>
              <a:t>Tim Teaching PAI</a:t>
            </a:r>
            <a:endParaRPr lang="en-US" dirty="0"/>
          </a:p>
        </p:txBody>
      </p:sp>
      <p:sp>
        <p:nvSpPr>
          <p:cNvPr id="2" name="Title 1"/>
          <p:cNvSpPr>
            <a:spLocks noGrp="1"/>
          </p:cNvSpPr>
          <p:nvPr>
            <p:ph type="ctrTitle"/>
          </p:nvPr>
        </p:nvSpPr>
        <p:spPr/>
        <p:txBody>
          <a:bodyPr>
            <a:normAutofit fontScale="90000"/>
          </a:bodyPr>
          <a:lstStyle/>
          <a:p>
            <a:r>
              <a:rPr lang="en-GB" b="1" dirty="0"/>
              <a:t>SUMBER-SUMBER AJARAN AGAMA ISLAM SEBAGAI ACUAN DALAM MEMAHAMI DAN MENGAMALKAN AJARAN ISLAM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id-ID" dirty="0" smtClean="0"/>
              <a:t>Selain diindikasikan dalam Al-Qur’an, para ulama pun telah bersepakat untuk menetapkan al-Sunnah sebagai sumber ajaran Islam.</a:t>
            </a:r>
            <a:endParaRPr lang="en-US" dirty="0" smtClean="0"/>
          </a:p>
          <a:p>
            <a:r>
              <a:rPr lang="id-ID" dirty="0" smtClean="0"/>
              <a:t>Sunnah yang dijalankan Nabi pada dasarnya adalah kehendak Allah juga.</a:t>
            </a:r>
            <a:endParaRPr lang="en-US" dirty="0" smtClean="0"/>
          </a:p>
          <a:p>
            <a:r>
              <a:rPr lang="id-ID" dirty="0" smtClean="0"/>
              <a:t>Dalam arti bahwa Sunnah itu sebenarnya adalah risalah dari Allah yang manifestasikan dalam ucapan, perbuatan dan penetapan Nabi. Maka sudah sepantasnya, bahkan seharusnya bilamana Sunnah Nabi dijadikan sumber dan landasan ajaran Islam.</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png"/>
          <p:cNvPicPr>
            <a:picLocks noGrp="1" noChangeAspect="1"/>
          </p:cNvPicPr>
          <p:nvPr>
            <p:ph sz="quarter" idx="1"/>
          </p:nvPr>
        </p:nvPicPr>
        <p:blipFill>
          <a:blip r:embed="rId2" cstate="print"/>
          <a:srcRect r="2894" b="13064"/>
          <a:stretch>
            <a:fillRect/>
          </a:stretch>
        </p:blipFill>
        <p:spPr>
          <a:xfrm>
            <a:off x="1043608" y="692696"/>
            <a:ext cx="7301864" cy="489654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D. </a:t>
            </a:r>
            <a:r>
              <a:rPr lang="en-GB" dirty="0" err="1" smtClean="0"/>
              <a:t>ijma</a:t>
            </a:r>
            <a:r>
              <a:rPr lang="en-GB" dirty="0" smtClean="0"/>
              <a:t> </a:t>
            </a:r>
            <a:r>
              <a:rPr lang="en-GB" dirty="0" err="1" smtClean="0"/>
              <a:t>dan</a:t>
            </a:r>
            <a:r>
              <a:rPr lang="en-GB" dirty="0" smtClean="0"/>
              <a:t> </a:t>
            </a:r>
            <a:r>
              <a:rPr lang="en-GB" dirty="0" err="1" smtClean="0"/>
              <a:t>qiyas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KEDUDUKAN IJMA</a:t>
            </a:r>
          </a:p>
          <a:p>
            <a:pPr algn="just"/>
            <a:r>
              <a:rPr lang="en-US" dirty="0" smtClean="0"/>
              <a:t>I</a:t>
            </a:r>
            <a:r>
              <a:rPr lang="id-ID" dirty="0" smtClean="0"/>
              <a:t>jma’ dapat dijadikan hujjah dan sumber ajaran Islam dalam menetapkan suatu hukum. Firman Allah dalam surat An-Nisa’ ayat 59 yang artinya: “Hai orang-orang yang beriman, taatilah Allah dan Rosulnya dan Ulil Amri diantara kamu.”</a:t>
            </a:r>
            <a:endParaRPr lang="en-US" dirty="0" smtClean="0"/>
          </a:p>
          <a:p>
            <a:pPr algn="just"/>
            <a:r>
              <a:rPr lang="id-ID" dirty="0" smtClean="0"/>
              <a:t>Maka dapat disimpulkan bahwa, apabila mujtahid telah sepakat terhadap ketetapan hukum suatu masalah/peristiwa, maka mereka wajib ditaati oleh umat. Ijma’ dapat dijadikan alternatif dalam menetapkan h</a:t>
            </a:r>
            <a:r>
              <a:rPr lang="en-US" dirty="0" smtClean="0"/>
              <a:t>u</a:t>
            </a:r>
            <a:r>
              <a:rPr lang="id-ID" dirty="0" smtClean="0"/>
              <a:t>kum suatu peristiwa yang didalam Al-Qur’an atau as-Sunnah tidak ada atau kurang jelas hukumnya.</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itmctu-islam-sebagai-addin-35-638.jpg"/>
          <p:cNvPicPr>
            <a:picLocks noGrp="1" noChangeAspect="1"/>
          </p:cNvPicPr>
          <p:nvPr>
            <p:ph sz="quarter" idx="1"/>
          </p:nvPr>
        </p:nvPicPr>
        <p:blipFill>
          <a:blip r:embed="rId2" cstate="print"/>
          <a:stretch>
            <a:fillRect/>
          </a:stretch>
        </p:blipFill>
        <p:spPr>
          <a:xfrm>
            <a:off x="323528" y="188640"/>
            <a:ext cx="8454086" cy="634719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1).png"/>
          <p:cNvPicPr>
            <a:picLocks noGrp="1" noChangeAspect="1"/>
          </p:cNvPicPr>
          <p:nvPr>
            <p:ph sz="quarter" idx="1"/>
          </p:nvPr>
        </p:nvPicPr>
        <p:blipFill>
          <a:blip r:embed="rId2" cstate="print"/>
          <a:srcRect r="875" b="17951"/>
          <a:stretch>
            <a:fillRect/>
          </a:stretch>
        </p:blipFill>
        <p:spPr>
          <a:xfrm>
            <a:off x="611560" y="764704"/>
            <a:ext cx="7897652" cy="489654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Kedudukan Qiyas</a:t>
            </a:r>
            <a:endParaRPr lang="en-US" dirty="0"/>
          </a:p>
        </p:txBody>
      </p:sp>
      <p:sp>
        <p:nvSpPr>
          <p:cNvPr id="3" name="Content Placeholder 2"/>
          <p:cNvSpPr>
            <a:spLocks noGrp="1"/>
          </p:cNvSpPr>
          <p:nvPr>
            <p:ph sz="quarter" idx="1"/>
          </p:nvPr>
        </p:nvSpPr>
        <p:spPr/>
        <p:txBody>
          <a:bodyPr/>
          <a:lstStyle/>
          <a:p>
            <a:pPr algn="just"/>
            <a:r>
              <a:rPr lang="id-ID" dirty="0" smtClean="0"/>
              <a:t>Qiyas menduduki tingkat keempat, sebab dalam suatu peristiwa bila tidak terdapat hukumnya yang berdasarkan nash, maka peristiwa itu disamakan dengan peristiwa lain yang mempunyai kesamaan dan telah ada ketetapan hukumnya dalam Al-Qur’an. </a:t>
            </a:r>
            <a:endParaRPr lang="en-US" dirty="0" smtClean="0"/>
          </a:p>
          <a:p>
            <a:pPr algn="just"/>
            <a:r>
              <a:rPr lang="id-ID" dirty="0" smtClean="0"/>
              <a:t>Mereka mendasarkan hal tersebut pada firman Allah dalam surat Al-Hasyr ayat 2 yang artinya; “Maka ambillah (kejadian itu) untuk menjadi pelajaran hai orang-orang yang mempunyai pandangan.”</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QIYAS</a:t>
            </a:r>
            <a:endParaRPr lang="en-US" dirty="0"/>
          </a:p>
        </p:txBody>
      </p:sp>
      <p:pic>
        <p:nvPicPr>
          <p:cNvPr id="6" name="Content Placeholder 5" descr="C63Ihe3VoAAY0K2.jpg"/>
          <p:cNvPicPr>
            <a:picLocks noGrp="1" noChangeAspect="1"/>
          </p:cNvPicPr>
          <p:nvPr>
            <p:ph sz="quarter" idx="1"/>
          </p:nvPr>
        </p:nvPicPr>
        <p:blipFill>
          <a:blip r:embed="rId2" cstate="print"/>
          <a:srcRect t="12778" r="509" b="9463"/>
          <a:stretch>
            <a:fillRect/>
          </a:stretch>
        </p:blipFill>
        <p:spPr>
          <a:xfrm>
            <a:off x="251520" y="2060848"/>
            <a:ext cx="8660457" cy="338437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ijtihad</a:t>
            </a:r>
            <a:endParaRPr lang="en-US" dirty="0"/>
          </a:p>
        </p:txBody>
      </p:sp>
      <p:pic>
        <p:nvPicPr>
          <p:cNvPr id="4" name="Content Placeholder 3" descr="download (2).jpg"/>
          <p:cNvPicPr>
            <a:picLocks noGrp="1" noChangeAspect="1"/>
          </p:cNvPicPr>
          <p:nvPr>
            <p:ph sz="quarter" idx="1"/>
          </p:nvPr>
        </p:nvPicPr>
        <p:blipFill>
          <a:blip r:embed="rId2" cstate="print"/>
          <a:stretch>
            <a:fillRect/>
          </a:stretch>
        </p:blipFill>
        <p:spPr>
          <a:xfrm>
            <a:off x="1619672" y="1844824"/>
            <a:ext cx="5976664" cy="4476729"/>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ijtihad-sumber-hukum-islam-ke-tiga-6-638.jpg"/>
          <p:cNvPicPr>
            <a:picLocks noGrp="1" noChangeAspect="1"/>
          </p:cNvPicPr>
          <p:nvPr>
            <p:ph sz="quarter" idx="1"/>
          </p:nvPr>
        </p:nvPicPr>
        <p:blipFill>
          <a:blip r:embed="rId2" cstate="print"/>
          <a:srcRect t="20566" r="1606"/>
          <a:stretch>
            <a:fillRect/>
          </a:stretch>
        </p:blipFill>
        <p:spPr>
          <a:xfrm>
            <a:off x="827584" y="1412776"/>
            <a:ext cx="7593119" cy="460226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jtihad-8-638.jpg"/>
          <p:cNvPicPr>
            <a:picLocks noGrp="1" noChangeAspect="1"/>
          </p:cNvPicPr>
          <p:nvPr>
            <p:ph sz="quarter" idx="1"/>
          </p:nvPr>
        </p:nvPicPr>
        <p:blipFill>
          <a:blip r:embed="rId2" cstate="print"/>
          <a:stretch>
            <a:fillRect/>
          </a:stretch>
        </p:blipFill>
        <p:spPr>
          <a:xfrm>
            <a:off x="941849" y="836712"/>
            <a:ext cx="6897226" cy="51783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748464" cy="1143000"/>
          </a:xfrm>
        </p:spPr>
        <p:txBody>
          <a:bodyPr>
            <a:normAutofit fontScale="90000"/>
          </a:bodyPr>
          <a:lstStyle/>
          <a:p>
            <a:r>
              <a:rPr lang="en-US" dirty="0" smtClean="0"/>
              <a:t>TARGET PEMBELAJARAN </a:t>
            </a:r>
            <a:br>
              <a:rPr lang="en-US" dirty="0" smtClean="0"/>
            </a:br>
            <a:r>
              <a:rPr lang="id-ID" dirty="0" smtClean="0"/>
              <a:t>Mahasiswa </a:t>
            </a:r>
            <a:r>
              <a:rPr lang="en-US" dirty="0" err="1" smtClean="0"/>
              <a:t>Dapat</a:t>
            </a:r>
            <a:r>
              <a:rPr lang="en-US" dirty="0" smtClean="0"/>
              <a:t> </a:t>
            </a:r>
            <a:r>
              <a:rPr lang="en-US" dirty="0" err="1" smtClean="0"/>
              <a:t>Menjelaskan</a:t>
            </a:r>
            <a:r>
              <a:rPr lang="en-US" dirty="0" smtClean="0"/>
              <a:t> &amp; </a:t>
            </a:r>
            <a:r>
              <a:rPr lang="en-US" dirty="0" err="1" smtClean="0"/>
              <a:t>memahami</a:t>
            </a:r>
            <a:r>
              <a:rPr lang="en-US" dirty="0" smtClean="0"/>
              <a:t>:</a:t>
            </a:r>
            <a:endParaRPr lang="en-US" dirty="0"/>
          </a:p>
        </p:txBody>
      </p:sp>
      <p:sp>
        <p:nvSpPr>
          <p:cNvPr id="3" name="Content Placeholder 2"/>
          <p:cNvSpPr>
            <a:spLocks noGrp="1"/>
          </p:cNvSpPr>
          <p:nvPr>
            <p:ph sz="quarter" idx="1"/>
          </p:nvPr>
        </p:nvSpPr>
        <p:spPr>
          <a:xfrm>
            <a:off x="914400" y="1916832"/>
            <a:ext cx="7772400" cy="4102968"/>
          </a:xfrm>
        </p:spPr>
        <p:txBody>
          <a:bodyPr/>
          <a:lstStyle/>
          <a:p>
            <a:pPr lvl="0"/>
            <a:r>
              <a:rPr lang="en-GB" dirty="0" err="1"/>
              <a:t>Mengetahui</a:t>
            </a:r>
            <a:r>
              <a:rPr lang="en-GB" dirty="0"/>
              <a:t> </a:t>
            </a:r>
            <a:r>
              <a:rPr lang="en-GB" dirty="0" err="1"/>
              <a:t>sumber-sumber</a:t>
            </a:r>
            <a:r>
              <a:rPr lang="en-GB" dirty="0"/>
              <a:t> </a:t>
            </a:r>
            <a:r>
              <a:rPr lang="en-GB" dirty="0" err="1"/>
              <a:t>ajaran</a:t>
            </a:r>
            <a:r>
              <a:rPr lang="en-GB" dirty="0"/>
              <a:t> </a:t>
            </a:r>
            <a:r>
              <a:rPr lang="en-GB" dirty="0" err="1"/>
              <a:t>islam</a:t>
            </a:r>
            <a:endParaRPr lang="en-US" dirty="0"/>
          </a:p>
          <a:p>
            <a:pPr lvl="0"/>
            <a:r>
              <a:rPr lang="en-GB" dirty="0" err="1"/>
              <a:t>Memahami</a:t>
            </a:r>
            <a:r>
              <a:rPr lang="en-GB" dirty="0"/>
              <a:t> al-</a:t>
            </a:r>
            <a:r>
              <a:rPr lang="en-GB" dirty="0" err="1"/>
              <a:t>qur’an</a:t>
            </a:r>
            <a:r>
              <a:rPr lang="en-GB" dirty="0"/>
              <a:t> </a:t>
            </a:r>
            <a:r>
              <a:rPr lang="en-GB" dirty="0" err="1"/>
              <a:t>sebagai</a:t>
            </a:r>
            <a:r>
              <a:rPr lang="en-GB" dirty="0"/>
              <a:t> </a:t>
            </a:r>
            <a:r>
              <a:rPr lang="en-GB" dirty="0" err="1"/>
              <a:t>sumber</a:t>
            </a:r>
            <a:r>
              <a:rPr lang="en-GB" dirty="0"/>
              <a:t> </a:t>
            </a:r>
            <a:r>
              <a:rPr lang="en-GB" dirty="0" err="1"/>
              <a:t>ajaran</a:t>
            </a:r>
            <a:r>
              <a:rPr lang="en-GB" dirty="0"/>
              <a:t> </a:t>
            </a:r>
            <a:r>
              <a:rPr lang="en-GB" dirty="0" err="1"/>
              <a:t>islam</a:t>
            </a:r>
            <a:endParaRPr lang="en-US" dirty="0"/>
          </a:p>
          <a:p>
            <a:pPr lvl="0"/>
            <a:r>
              <a:rPr lang="en-GB" dirty="0" err="1"/>
              <a:t>Memahami</a:t>
            </a:r>
            <a:r>
              <a:rPr lang="en-GB" dirty="0"/>
              <a:t> </a:t>
            </a:r>
            <a:r>
              <a:rPr lang="en-GB" dirty="0" err="1"/>
              <a:t>assunnah</a:t>
            </a:r>
            <a:r>
              <a:rPr lang="en-GB" dirty="0"/>
              <a:t> </a:t>
            </a:r>
            <a:r>
              <a:rPr lang="en-GB" dirty="0" err="1"/>
              <a:t>sebagai</a:t>
            </a:r>
            <a:r>
              <a:rPr lang="en-GB" dirty="0"/>
              <a:t> </a:t>
            </a:r>
            <a:r>
              <a:rPr lang="en-GB" dirty="0" err="1"/>
              <a:t>sumber</a:t>
            </a:r>
            <a:r>
              <a:rPr lang="en-GB" dirty="0"/>
              <a:t> </a:t>
            </a:r>
            <a:r>
              <a:rPr lang="en-GB" dirty="0" err="1"/>
              <a:t>ajaran</a:t>
            </a:r>
            <a:r>
              <a:rPr lang="en-GB" dirty="0"/>
              <a:t> </a:t>
            </a:r>
            <a:r>
              <a:rPr lang="en-GB" dirty="0" err="1"/>
              <a:t>islam</a:t>
            </a:r>
            <a:endParaRPr lang="en-US" dirty="0"/>
          </a:p>
          <a:p>
            <a:pPr lvl="0"/>
            <a:r>
              <a:rPr lang="en-GB" dirty="0" err="1"/>
              <a:t>Memahami</a:t>
            </a:r>
            <a:r>
              <a:rPr lang="en-GB" dirty="0"/>
              <a:t> </a:t>
            </a:r>
            <a:r>
              <a:rPr lang="en-GB" dirty="0" err="1"/>
              <a:t>ijma</a:t>
            </a:r>
            <a:r>
              <a:rPr lang="en-GB" dirty="0"/>
              <a:t> </a:t>
            </a:r>
            <a:r>
              <a:rPr lang="en-GB" dirty="0" err="1"/>
              <a:t>dan</a:t>
            </a:r>
            <a:r>
              <a:rPr lang="en-GB" dirty="0"/>
              <a:t> </a:t>
            </a:r>
            <a:r>
              <a:rPr lang="en-GB" dirty="0" err="1"/>
              <a:t>qiyas</a:t>
            </a:r>
            <a:endParaRPr lang="en-US" dirty="0"/>
          </a:p>
          <a:p>
            <a:pPr lvl="0"/>
            <a:r>
              <a:rPr lang="en-GB" dirty="0" err="1"/>
              <a:t>Memahami</a:t>
            </a:r>
            <a:r>
              <a:rPr lang="en-GB" dirty="0"/>
              <a:t> </a:t>
            </a:r>
            <a:r>
              <a:rPr lang="en-GB" dirty="0" err="1"/>
              <a:t>arti</a:t>
            </a:r>
            <a:r>
              <a:rPr lang="en-GB" dirty="0"/>
              <a:t> </a:t>
            </a:r>
            <a:r>
              <a:rPr lang="en-GB" dirty="0" err="1"/>
              <a:t>ijtihad</a:t>
            </a:r>
            <a:r>
              <a:rPr lang="en-GB" dirty="0"/>
              <a:t> </a:t>
            </a:r>
            <a:r>
              <a:rPr lang="en-GB" dirty="0" err="1"/>
              <a:t>dan</a:t>
            </a:r>
            <a:r>
              <a:rPr lang="en-GB" dirty="0"/>
              <a:t> </a:t>
            </a:r>
            <a:r>
              <a:rPr lang="en-GB" dirty="0" err="1"/>
              <a:t>proses</a:t>
            </a:r>
            <a:r>
              <a:rPr lang="en-GB" dirty="0"/>
              <a:t> </a:t>
            </a:r>
            <a:r>
              <a:rPr lang="en-GB" dirty="0" err="1"/>
              <a:t>pelaksanaannya</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CONTOH</a:t>
            </a:r>
            <a:endParaRPr lang="en-US" dirty="0"/>
          </a:p>
        </p:txBody>
      </p:sp>
      <p:pic>
        <p:nvPicPr>
          <p:cNvPr id="6" name="Content Placeholder 5" descr="pendidikan-agama-islam-16-638.jpg"/>
          <p:cNvPicPr>
            <a:picLocks noGrp="1" noChangeAspect="1"/>
          </p:cNvPicPr>
          <p:nvPr>
            <p:ph sz="quarter" idx="1"/>
          </p:nvPr>
        </p:nvPicPr>
        <p:blipFill>
          <a:blip r:embed="rId2" cstate="print"/>
          <a:srcRect l="9347" t="6153" r="-745" b="25115"/>
          <a:stretch>
            <a:fillRect/>
          </a:stretch>
        </p:blipFill>
        <p:spPr>
          <a:xfrm>
            <a:off x="1102252" y="1700808"/>
            <a:ext cx="7142156" cy="403244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3).jpg"/>
          <p:cNvPicPr>
            <a:picLocks noGrp="1" noChangeAspect="1"/>
          </p:cNvPicPr>
          <p:nvPr>
            <p:ph sz="quarter" idx="1"/>
          </p:nvPr>
        </p:nvPicPr>
        <p:blipFill>
          <a:blip r:embed="rId2" cstate="print"/>
          <a:stretch>
            <a:fillRect/>
          </a:stretch>
        </p:blipFill>
        <p:spPr>
          <a:xfrm>
            <a:off x="1763688" y="980728"/>
            <a:ext cx="6048672" cy="453066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LANGKAH2 PENETAPAN HUKUM</a:t>
            </a:r>
            <a:endParaRPr lang="en-US" dirty="0"/>
          </a:p>
        </p:txBody>
      </p:sp>
      <p:pic>
        <p:nvPicPr>
          <p:cNvPr id="4" name="Content Placeholder 3" descr="images.jpg"/>
          <p:cNvPicPr>
            <a:picLocks noGrp="1" noChangeAspect="1"/>
          </p:cNvPicPr>
          <p:nvPr>
            <p:ph sz="quarter" idx="1"/>
          </p:nvPr>
        </p:nvPicPr>
        <p:blipFill>
          <a:blip r:embed="rId2" cstate="print"/>
          <a:srcRect t="20156" r="3158"/>
          <a:stretch>
            <a:fillRect/>
          </a:stretch>
        </p:blipFill>
        <p:spPr>
          <a:xfrm>
            <a:off x="1619672" y="1772816"/>
            <a:ext cx="6624736" cy="40911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pg"/>
          <p:cNvPicPr>
            <a:picLocks noGrp="1" noChangeAspect="1"/>
          </p:cNvPicPr>
          <p:nvPr>
            <p:ph sz="quarter" idx="1"/>
          </p:nvPr>
        </p:nvPicPr>
        <p:blipFill>
          <a:blip r:embed="rId2" cstate="print"/>
          <a:stretch>
            <a:fillRect/>
          </a:stretch>
        </p:blipFill>
        <p:spPr>
          <a:xfrm>
            <a:off x="251520" y="346504"/>
            <a:ext cx="8441339" cy="6322856"/>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772400" cy="1143000"/>
          </a:xfrm>
        </p:spPr>
        <p:style>
          <a:lnRef idx="1">
            <a:schemeClr val="accent1"/>
          </a:lnRef>
          <a:fillRef idx="2">
            <a:schemeClr val="accent1"/>
          </a:fillRef>
          <a:effectRef idx="1">
            <a:schemeClr val="accent1"/>
          </a:effectRef>
          <a:fontRef idx="minor">
            <a:schemeClr val="dk1"/>
          </a:fontRef>
        </p:style>
        <p:txBody>
          <a:bodyPr/>
          <a:lstStyle/>
          <a:p>
            <a:r>
              <a:rPr lang="en-GB" dirty="0" err="1" smtClean="0"/>
              <a:t>A,sumber-sumber</a:t>
            </a:r>
            <a:r>
              <a:rPr lang="en-GB" dirty="0" smtClean="0"/>
              <a:t> </a:t>
            </a:r>
            <a:r>
              <a:rPr lang="en-GB" dirty="0" err="1" smtClean="0"/>
              <a:t>ajaran</a:t>
            </a:r>
            <a:r>
              <a:rPr lang="en-GB" dirty="0" smtClean="0"/>
              <a:t> </a:t>
            </a:r>
            <a:r>
              <a:rPr lang="en-GB" dirty="0" err="1" smtClean="0"/>
              <a:t>islam</a:t>
            </a:r>
            <a:endParaRPr lang="en-US" dirty="0"/>
          </a:p>
        </p:txBody>
      </p:sp>
      <p:pic>
        <p:nvPicPr>
          <p:cNvPr id="4" name="Content Placeholder 3" descr="download (1).jpg"/>
          <p:cNvPicPr>
            <a:picLocks noGrp="1" noChangeAspect="1"/>
          </p:cNvPicPr>
          <p:nvPr>
            <p:ph sz="quarter" idx="1"/>
          </p:nvPr>
        </p:nvPicPr>
        <p:blipFill>
          <a:blip r:embed="rId2" cstate="print"/>
          <a:stretch>
            <a:fillRect/>
          </a:stretch>
        </p:blipFill>
        <p:spPr>
          <a:xfrm>
            <a:off x="2195736" y="1721415"/>
            <a:ext cx="4913368" cy="379581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umber-hukum-min.jpg"/>
          <p:cNvPicPr>
            <a:picLocks noGrp="1" noChangeAspect="1"/>
          </p:cNvPicPr>
          <p:nvPr>
            <p:ph sz="quarter" idx="1"/>
          </p:nvPr>
        </p:nvPicPr>
        <p:blipFill>
          <a:blip r:embed="rId2" cstate="print"/>
          <a:stretch>
            <a:fillRect/>
          </a:stretch>
        </p:blipFill>
        <p:spPr>
          <a:xfrm>
            <a:off x="-324545" y="707098"/>
            <a:ext cx="9817091" cy="589025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dirty="0" smtClean="0"/>
              <a:t>B.al-</a:t>
            </a:r>
            <a:r>
              <a:rPr lang="en-GB" dirty="0" err="1" smtClean="0"/>
              <a:t>qur’an</a:t>
            </a:r>
            <a:r>
              <a:rPr lang="en-GB" dirty="0" smtClean="0"/>
              <a:t> </a:t>
            </a:r>
            <a:r>
              <a:rPr lang="en-GB" dirty="0" err="1" smtClean="0"/>
              <a:t>sebagai</a:t>
            </a:r>
            <a:r>
              <a:rPr lang="en-GB" dirty="0" smtClean="0"/>
              <a:t> </a:t>
            </a:r>
            <a:r>
              <a:rPr lang="en-GB" dirty="0" err="1" smtClean="0"/>
              <a:t>sumber</a:t>
            </a:r>
            <a:r>
              <a:rPr lang="en-GB" dirty="0" smtClean="0"/>
              <a:t> </a:t>
            </a:r>
            <a:r>
              <a:rPr lang="en-GB" dirty="0" err="1" smtClean="0"/>
              <a:t>ajaran</a:t>
            </a:r>
            <a:r>
              <a:rPr lang="en-GB" dirty="0" smtClean="0"/>
              <a:t> </a:t>
            </a:r>
            <a:r>
              <a:rPr lang="en-GB" dirty="0" err="1" smtClean="0"/>
              <a:t>islam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DEFENISI</a:t>
            </a:r>
          </a:p>
          <a:p>
            <a:r>
              <a:rPr lang="id-ID" dirty="0" smtClean="0"/>
              <a:t>Menurut istilah, Al Qur</a:t>
            </a:r>
            <a:r>
              <a:rPr lang="en-US" dirty="0" smtClean="0"/>
              <a:t>’</a:t>
            </a:r>
            <a:r>
              <a:rPr lang="id-ID" dirty="0" smtClean="0"/>
              <a:t>an = sebagai kalam Allah yang diturunkan kepada nabi Muhammad SAW melalui malaikat jibril dengan menggunakan bahasa arab sebagai </a:t>
            </a:r>
            <a:r>
              <a:rPr lang="id-ID" dirty="0" smtClean="0"/>
              <a:t>h</a:t>
            </a:r>
            <a:r>
              <a:rPr lang="en-US" dirty="0" smtClean="0"/>
              <a:t>u</a:t>
            </a:r>
            <a:r>
              <a:rPr lang="id-ID" dirty="0" smtClean="0"/>
              <a:t>jjah </a:t>
            </a:r>
            <a:r>
              <a:rPr lang="id-ID" dirty="0" smtClean="0"/>
              <a:t>(bukti) atas kerasulan Nabi Muhammad SAW dan sebagai pedoman hidup bagi manusia serta sebagai media dalam mendekatkan diri kepada Allah SWT dengan membacanya.</a:t>
            </a:r>
            <a:endParaRPr lang="en-US" dirty="0" smtClean="0"/>
          </a:p>
          <a:p>
            <a:r>
              <a:rPr lang="id-ID" dirty="0" smtClean="0"/>
              <a:t>Al-Qur’an adalah wahyu Allah SWT yang merupakan mu’jizat yang diturunkan kepada Nabi Muhammad SAW sebagai sumber hukum dan pedoman hidup bagi pemeluk Islam dan bernilai ibadat yang membacanya.</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Ruang Lingkupnya Al-Qur’an</a:t>
            </a:r>
            <a:r>
              <a:rPr lang="en-US" dirty="0" smtClean="0"/>
              <a:t>,</a:t>
            </a:r>
            <a:br>
              <a:rPr lang="en-US" dirty="0" smtClean="0"/>
            </a:br>
            <a:r>
              <a:rPr lang="en-GB" dirty="0" err="1" smtClean="0"/>
              <a:t>Terdapat</a:t>
            </a:r>
            <a:r>
              <a:rPr lang="en-GB" dirty="0" smtClean="0"/>
              <a:t> 5 </a:t>
            </a:r>
            <a:r>
              <a:rPr lang="id-ID" dirty="0" smtClean="0"/>
              <a:t>Pokok-pokok isi Al-Qur’an</a:t>
            </a:r>
            <a:r>
              <a:rPr lang="en-US" dirty="0" smtClean="0"/>
              <a:t>:</a:t>
            </a:r>
            <a:endParaRPr lang="en-US" dirty="0"/>
          </a:p>
        </p:txBody>
      </p:sp>
      <p:sp>
        <p:nvSpPr>
          <p:cNvPr id="3" name="Content Placeholder 2"/>
          <p:cNvSpPr>
            <a:spLocks noGrp="1"/>
          </p:cNvSpPr>
          <p:nvPr>
            <p:ph sz="quarter" idx="1"/>
          </p:nvPr>
        </p:nvSpPr>
        <p:spPr/>
        <p:txBody>
          <a:bodyPr/>
          <a:lstStyle/>
          <a:p>
            <a:pPr marL="514350" lvl="0" indent="-514350">
              <a:buFont typeface="+mj-lt"/>
              <a:buAutoNum type="arabicPeriod"/>
            </a:pPr>
            <a:r>
              <a:rPr lang="id-ID" dirty="0" smtClean="0"/>
              <a:t>Tauhid, kepercayaan terhadap Allah, malaikat-malaikat Nya, Kitab-kitab Nya, Rosul-rosul Nya, Hari Akhir dan Qodho, Qadar yang baik dan buruk.</a:t>
            </a:r>
            <a:endParaRPr lang="en-US" dirty="0" smtClean="0"/>
          </a:p>
          <a:p>
            <a:pPr marL="514350" lvl="0" indent="-514350">
              <a:buFont typeface="+mj-lt"/>
              <a:buAutoNum type="arabicPeriod"/>
            </a:pPr>
            <a:r>
              <a:rPr lang="id-ID" dirty="0" smtClean="0"/>
              <a:t>Tuntutan ibadat sebagai perbuatan yang jiwa tauhid.</a:t>
            </a:r>
            <a:endParaRPr lang="en-US" dirty="0" smtClean="0"/>
          </a:p>
          <a:p>
            <a:pPr marL="514350" lvl="0" indent="-514350">
              <a:buFont typeface="+mj-lt"/>
              <a:buAutoNum type="arabicPeriod"/>
            </a:pPr>
            <a:r>
              <a:rPr lang="id-ID" dirty="0" smtClean="0"/>
              <a:t>Janji dan Ancaman</a:t>
            </a:r>
            <a:endParaRPr lang="en-US" dirty="0" smtClean="0"/>
          </a:p>
          <a:p>
            <a:pPr marL="514350" lvl="0" indent="-514350">
              <a:buFont typeface="+mj-lt"/>
              <a:buAutoNum type="arabicPeriod"/>
            </a:pPr>
            <a:r>
              <a:rPr lang="id-ID" dirty="0" smtClean="0"/>
              <a:t>Hidup yang dihajati pergaulan hidup bermasyarakat untuk kebahagiaan dunia dan akhirat.</a:t>
            </a:r>
            <a:endParaRPr lang="en-US" dirty="0" smtClean="0"/>
          </a:p>
          <a:p>
            <a:pPr marL="514350" lvl="0" indent="-514350">
              <a:buFont typeface="+mj-lt"/>
              <a:buAutoNum type="arabicPeriod"/>
            </a:pPr>
            <a:r>
              <a:rPr lang="id-ID" dirty="0" smtClean="0"/>
              <a:t>Inti sejarah orang-orang yang taat dan orang-orang yang dholim pada Allah SWT.</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Dasar-dasar Al-Qur’an Dalam Membuat Hukum</a:t>
            </a:r>
            <a:endParaRPr lang="en-US" dirty="0"/>
          </a:p>
        </p:txBody>
      </p:sp>
      <p:sp>
        <p:nvSpPr>
          <p:cNvPr id="3" name="Content Placeholder 2"/>
          <p:cNvSpPr>
            <a:spLocks noGrp="1"/>
          </p:cNvSpPr>
          <p:nvPr>
            <p:ph sz="quarter" idx="1"/>
          </p:nvPr>
        </p:nvSpPr>
        <p:spPr/>
        <p:txBody>
          <a:bodyPr>
            <a:noAutofit/>
          </a:bodyPr>
          <a:lstStyle/>
          <a:p>
            <a:pPr marL="342900" lvl="0" indent="-342900" algn="just">
              <a:lnSpc>
                <a:spcPct val="150000"/>
              </a:lnSpc>
              <a:spcAft>
                <a:spcPts val="0"/>
              </a:spcAft>
              <a:buFont typeface="+mj-lt"/>
              <a:buAutoNum type="alphaUcPeriod"/>
              <a:tabLst>
                <a:tab pos="698500" algn="l"/>
              </a:tabLst>
            </a:pPr>
            <a:r>
              <a:rPr lang="id-ID" sz="1600" dirty="0" smtClean="0">
                <a:latin typeface="Times New Roman"/>
                <a:ea typeface="Calibri"/>
                <a:cs typeface="Times New Roman"/>
              </a:rPr>
              <a:t>Tidak memberatkan</a:t>
            </a:r>
            <a:endParaRPr lang="en-US" sz="1600" dirty="0" smtClean="0">
              <a:latin typeface="Calibri"/>
              <a:ea typeface="Calibri"/>
              <a:cs typeface="Times New Roman"/>
            </a:endParaRPr>
          </a:p>
          <a:p>
            <a:pPr marL="342900" lvl="0" indent="-342900" algn="just">
              <a:lnSpc>
                <a:spcPct val="150000"/>
              </a:lnSpc>
              <a:spcAft>
                <a:spcPts val="0"/>
              </a:spcAft>
              <a:buNone/>
              <a:tabLst>
                <a:tab pos="698500" algn="l"/>
              </a:tabLst>
            </a:pPr>
            <a:r>
              <a:rPr lang="id-ID" sz="1600" dirty="0" smtClean="0">
                <a:latin typeface="Times New Roman"/>
                <a:ea typeface="Calibri"/>
                <a:cs typeface="Times New Roman"/>
              </a:rPr>
              <a:t>“Allah tidak membe</a:t>
            </a:r>
            <a:r>
              <a:rPr lang="en-US" sz="1600" dirty="0" err="1" smtClean="0">
                <a:latin typeface="Times New Roman"/>
                <a:ea typeface="Calibri"/>
                <a:cs typeface="Times New Roman"/>
              </a:rPr>
              <a:t>bani</a:t>
            </a:r>
            <a:r>
              <a:rPr lang="id-ID" sz="1600" dirty="0" smtClean="0">
                <a:latin typeface="Times New Roman"/>
                <a:ea typeface="Calibri"/>
                <a:cs typeface="Times New Roman"/>
              </a:rPr>
              <a:t> seseorang melainkan sesuai dengan kesanggupannya.”</a:t>
            </a:r>
            <a:endParaRPr lang="en-US" sz="1600" dirty="0" smtClean="0">
              <a:latin typeface="Calibri"/>
              <a:ea typeface="Calibri"/>
              <a:cs typeface="Times New Roman"/>
            </a:endParaRPr>
          </a:p>
          <a:p>
            <a:pPr marL="342900" lvl="0" indent="-342900" algn="just">
              <a:lnSpc>
                <a:spcPct val="150000"/>
              </a:lnSpc>
              <a:spcAft>
                <a:spcPts val="0"/>
              </a:spcAft>
              <a:buNone/>
              <a:tabLst>
                <a:tab pos="698500" algn="l"/>
              </a:tabLst>
            </a:pPr>
            <a:r>
              <a:rPr lang="en-GB" sz="1600" dirty="0" smtClean="0">
                <a:latin typeface="Times New Roman"/>
                <a:ea typeface="Calibri"/>
                <a:cs typeface="Times New Roman"/>
              </a:rPr>
              <a:t>B.	</a:t>
            </a:r>
            <a:r>
              <a:rPr lang="id-ID" sz="1600" dirty="0" smtClean="0">
                <a:latin typeface="Times New Roman"/>
                <a:ea typeface="Calibri"/>
                <a:cs typeface="Times New Roman"/>
              </a:rPr>
              <a:t>Menyedikitkan beban</a:t>
            </a:r>
            <a:endParaRPr lang="en-US" sz="1600" dirty="0" smtClean="0">
              <a:latin typeface="Calibri"/>
              <a:ea typeface="Calibri"/>
              <a:cs typeface="Times New Roman"/>
            </a:endParaRPr>
          </a:p>
          <a:p>
            <a:pPr marL="698500" algn="just">
              <a:lnSpc>
                <a:spcPct val="150000"/>
              </a:lnSpc>
              <a:spcAft>
                <a:spcPts val="0"/>
              </a:spcAft>
              <a:tabLst>
                <a:tab pos="698500" algn="l"/>
              </a:tabLst>
            </a:pPr>
            <a:r>
              <a:rPr lang="id-ID" sz="1600" dirty="0" smtClean="0">
                <a:latin typeface="Times New Roman"/>
                <a:ea typeface="Calibri"/>
                <a:cs typeface="Times New Roman"/>
              </a:rPr>
              <a:t>Dari prinsip tidak memberatkan itu, maka terciptalah prinsip menyedikitkan beban agar menjadi tidak berat. Karena itulah lahir hukum-hukum yang sifatnya rukhsah. Seperti: mengqashar sholat.</a:t>
            </a:r>
            <a:endParaRPr lang="en-US" sz="1600" dirty="0" smtClean="0">
              <a:latin typeface="Calibri"/>
              <a:ea typeface="Calibri"/>
              <a:cs typeface="Times New Roman"/>
            </a:endParaRPr>
          </a:p>
          <a:p>
            <a:pPr marL="698500" indent="-698500" algn="just">
              <a:lnSpc>
                <a:spcPct val="150000"/>
              </a:lnSpc>
              <a:spcAft>
                <a:spcPts val="0"/>
              </a:spcAft>
              <a:buNone/>
              <a:tabLst>
                <a:tab pos="698500" algn="l"/>
              </a:tabLst>
            </a:pPr>
            <a:r>
              <a:rPr lang="en-US" sz="1600" dirty="0" smtClean="0">
                <a:latin typeface="Times New Roman"/>
                <a:ea typeface="Calibri"/>
                <a:cs typeface="Times New Roman"/>
              </a:rPr>
              <a:t>C. </a:t>
            </a:r>
            <a:r>
              <a:rPr lang="id-ID" sz="1600" dirty="0" smtClean="0">
                <a:latin typeface="Times New Roman"/>
                <a:ea typeface="Calibri"/>
                <a:cs typeface="Times New Roman"/>
              </a:rPr>
              <a:t>Berangsur-angsur dalam menetapkan hukum</a:t>
            </a:r>
            <a:endParaRPr lang="en-US" sz="1600" dirty="0" smtClean="0">
              <a:latin typeface="Calibri"/>
              <a:ea typeface="Calibri"/>
              <a:cs typeface="Times New Roman"/>
            </a:endParaRPr>
          </a:p>
          <a:p>
            <a:pPr marL="698500" algn="just">
              <a:lnSpc>
                <a:spcPct val="150000"/>
              </a:lnSpc>
              <a:spcAft>
                <a:spcPts val="0"/>
              </a:spcAft>
              <a:tabLst>
                <a:tab pos="698500" algn="l"/>
              </a:tabLst>
            </a:pPr>
            <a:r>
              <a:rPr lang="id-ID" sz="1600" dirty="0" smtClean="0">
                <a:latin typeface="Times New Roman"/>
                <a:ea typeface="Calibri"/>
                <a:cs typeface="Times New Roman"/>
              </a:rPr>
              <a:t>Hal ini dapat diketahui, umpamanya; ketika mengharamkan khomr.</a:t>
            </a:r>
            <a:endParaRPr lang="en-US" sz="1600" dirty="0" smtClean="0">
              <a:latin typeface="Calibri"/>
              <a:ea typeface="Calibri"/>
              <a:cs typeface="Times New Roman"/>
            </a:endParaRPr>
          </a:p>
          <a:p>
            <a:pPr marL="342900" lvl="0" indent="-342900" algn="just">
              <a:lnSpc>
                <a:spcPct val="150000"/>
              </a:lnSpc>
              <a:spcAft>
                <a:spcPts val="0"/>
              </a:spcAft>
              <a:buFont typeface="+mj-lt"/>
              <a:buAutoNum type="arabicPeriod"/>
              <a:tabLst>
                <a:tab pos="698500" algn="l"/>
              </a:tabLst>
            </a:pPr>
            <a:r>
              <a:rPr lang="id-ID" sz="1600" dirty="0" smtClean="0">
                <a:latin typeface="Times New Roman"/>
                <a:ea typeface="Calibri"/>
                <a:cs typeface="Times New Roman"/>
              </a:rPr>
              <a:t>Menginformasikan manfaat dan mahdhorotnya.</a:t>
            </a:r>
            <a:endParaRPr lang="en-US" sz="1600" dirty="0" smtClean="0">
              <a:latin typeface="Calibri"/>
              <a:ea typeface="Calibri"/>
              <a:cs typeface="Times New Roman"/>
            </a:endParaRPr>
          </a:p>
          <a:p>
            <a:pPr marL="342900" lvl="0" indent="-342900" algn="just">
              <a:lnSpc>
                <a:spcPct val="150000"/>
              </a:lnSpc>
              <a:spcAft>
                <a:spcPts val="0"/>
              </a:spcAft>
              <a:buFont typeface="+mj-lt"/>
              <a:buAutoNum type="arabicPeriod"/>
              <a:tabLst>
                <a:tab pos="698500" algn="l"/>
              </a:tabLst>
            </a:pPr>
            <a:r>
              <a:rPr lang="id-ID" sz="1600" dirty="0" smtClean="0">
                <a:latin typeface="Times New Roman"/>
                <a:ea typeface="Calibri"/>
                <a:cs typeface="Times New Roman"/>
              </a:rPr>
              <a:t>Mengharamkan pada waktu terbatas, yaitu; sebelum sholat.</a:t>
            </a:r>
            <a:endParaRPr lang="en-US" sz="1600" dirty="0" smtClean="0">
              <a:latin typeface="Calibri"/>
              <a:ea typeface="Calibri"/>
              <a:cs typeface="Times New Roman"/>
            </a:endParaRPr>
          </a:p>
          <a:p>
            <a:pPr marL="342900" lvl="0" indent="-342900" algn="just">
              <a:lnSpc>
                <a:spcPct val="150000"/>
              </a:lnSpc>
              <a:spcAft>
                <a:spcPts val="0"/>
              </a:spcAft>
              <a:buFont typeface="+mj-lt"/>
              <a:buAutoNum type="arabicPeriod"/>
              <a:tabLst>
                <a:tab pos="698500" algn="l"/>
              </a:tabLst>
            </a:pPr>
            <a:r>
              <a:rPr lang="id-ID" sz="1600" dirty="0" smtClean="0">
                <a:latin typeface="Times New Roman"/>
                <a:ea typeface="Calibri"/>
              </a:rPr>
              <a:t>Larangan secara tegas untuk selama-lamanya.</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dirty="0" err="1" smtClean="0"/>
              <a:t>C.assunnah</a:t>
            </a:r>
            <a:r>
              <a:rPr lang="en-GB" dirty="0" smtClean="0"/>
              <a:t> </a:t>
            </a:r>
            <a:r>
              <a:rPr lang="en-GB" dirty="0" err="1" smtClean="0"/>
              <a:t>sebagai</a:t>
            </a:r>
            <a:r>
              <a:rPr lang="en-GB" dirty="0" smtClean="0"/>
              <a:t> </a:t>
            </a:r>
            <a:r>
              <a:rPr lang="en-GB" dirty="0" err="1" smtClean="0"/>
              <a:t>sumber</a:t>
            </a:r>
            <a:r>
              <a:rPr lang="en-GB" dirty="0" smtClean="0"/>
              <a:t> </a:t>
            </a:r>
            <a:r>
              <a:rPr lang="en-GB" dirty="0" err="1" smtClean="0"/>
              <a:t>ajaran</a:t>
            </a:r>
            <a:r>
              <a:rPr lang="en-GB" dirty="0" smtClean="0"/>
              <a:t> </a:t>
            </a:r>
            <a:r>
              <a:rPr lang="en-GB" dirty="0" err="1" smtClean="0"/>
              <a:t>islam</a:t>
            </a:r>
            <a:endParaRPr lang="en-US" dirty="0"/>
          </a:p>
        </p:txBody>
      </p:sp>
      <p:sp>
        <p:nvSpPr>
          <p:cNvPr id="5" name="Content Placeholder 4"/>
          <p:cNvSpPr>
            <a:spLocks noGrp="1"/>
          </p:cNvSpPr>
          <p:nvPr>
            <p:ph sz="quarter" idx="1"/>
          </p:nvPr>
        </p:nvSpPr>
        <p:spPr/>
        <p:txBody>
          <a:bodyPr>
            <a:normAutofit/>
          </a:bodyPr>
          <a:lstStyle/>
          <a:p>
            <a:r>
              <a:rPr lang="id-ID" dirty="0" smtClean="0"/>
              <a:t>Nabi Muhammad sebagai seorang rosul menjadi panutan bagi umatnya disamping sebagai ajaran hukum. Baik yang diterima dari Allah yang berupa Al-Qur’an maupun yang ditetapkan sendiri yang berupa al-Sunnah. </a:t>
            </a:r>
            <a:endParaRPr lang="en-US" dirty="0" smtClean="0"/>
          </a:p>
          <a:p>
            <a:endParaRPr lang="en-US" dirty="0" smtClean="0"/>
          </a:p>
          <a:p>
            <a:r>
              <a:rPr lang="id-ID" dirty="0" smtClean="0"/>
              <a:t>Banyak sekali masalah yang sulit ditemukan hukumnya secara eksplisit dalam Al-Qur’an sebagai sumber pertama dan utama, maka banyak orang mencarinya dalam as-Sunnah.</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198</TotalTime>
  <Words>514</Words>
  <Application>Microsoft Office PowerPoint</Application>
  <PresentationFormat>On-screen Show (4:3)</PresentationFormat>
  <Paragraphs>49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SUMBER-SUMBER AJARAN AGAMA ISLAM SEBAGAI ACUAN DALAM MEMAHAMI DAN MENGAMALKAN AJARAN ISLAM</vt:lpstr>
      <vt:lpstr>TARGET PEMBELAJARAN  Mahasiswa Dapat Menjelaskan &amp; memahami:</vt:lpstr>
      <vt:lpstr>Slide 3</vt:lpstr>
      <vt:lpstr>A,sumber-sumber ajaran islam</vt:lpstr>
      <vt:lpstr>Slide 5</vt:lpstr>
      <vt:lpstr>B.al-qur’an sebagai sumber ajaran islam</vt:lpstr>
      <vt:lpstr>Ruang Lingkupnya Al-Qur’an, Terdapat 5 Pokok-pokok isi Al-Qur’an:</vt:lpstr>
      <vt:lpstr>Dasar-dasar Al-Qur’an Dalam Membuat Hukum</vt:lpstr>
      <vt:lpstr>C.assunnah sebagai sumber ajaran islam</vt:lpstr>
      <vt:lpstr>Slide 10</vt:lpstr>
      <vt:lpstr>Slide 11</vt:lpstr>
      <vt:lpstr>D. ijma dan qiyas</vt:lpstr>
      <vt:lpstr>Slide 13</vt:lpstr>
      <vt:lpstr>Slide 14</vt:lpstr>
      <vt:lpstr>Kedudukan Qiyas</vt:lpstr>
      <vt:lpstr>QIYAS</vt:lpstr>
      <vt:lpstr>ijtihad</vt:lpstr>
      <vt:lpstr>Slide 18</vt:lpstr>
      <vt:lpstr>Slide 19</vt:lpstr>
      <vt:lpstr>CONTOH</vt:lpstr>
      <vt:lpstr>Slide 21</vt:lpstr>
      <vt:lpstr>LANGKAH2 PENETAPAN HUKUM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SUMBER-SUMBER AJARAN AGAMA ISLAM SEBAGAI ACUAN DALAM MEMAHAMI DAN MENGAMALKAN AJARAN ISLAM</dc:title>
  <dc:creator>Dell</dc:creator>
  <cp:lastModifiedBy>Dell</cp:lastModifiedBy>
  <cp:revision>5</cp:revision>
  <dcterms:created xsi:type="dcterms:W3CDTF">2020-02-27T17:32:56Z</dcterms:created>
  <dcterms:modified xsi:type="dcterms:W3CDTF">2022-03-01T02:20:42Z</dcterms:modified>
</cp:coreProperties>
</file>