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77" r:id="rId6"/>
    <p:sldId id="261" r:id="rId7"/>
    <p:sldId id="274" r:id="rId8"/>
    <p:sldId id="288" r:id="rId9"/>
    <p:sldId id="289" r:id="rId10"/>
    <p:sldId id="290" r:id="rId11"/>
    <p:sldId id="291" r:id="rId12"/>
    <p:sldId id="273" r:id="rId13"/>
    <p:sldId id="276" r:id="rId14"/>
    <p:sldId id="263" r:id="rId15"/>
    <p:sldId id="264" r:id="rId16"/>
    <p:sldId id="265" r:id="rId17"/>
    <p:sldId id="284" r:id="rId18"/>
    <p:sldId id="287" r:id="rId19"/>
    <p:sldId id="266" r:id="rId20"/>
    <p:sldId id="275" r:id="rId21"/>
    <p:sldId id="286" r:id="rId22"/>
    <p:sldId id="267" r:id="rId23"/>
    <p:sldId id="281" r:id="rId24"/>
    <p:sldId id="282" r:id="rId25"/>
    <p:sldId id="283" r:id="rId26"/>
    <p:sldId id="272" r:id="rId27"/>
    <p:sldId id="292" r:id="rId28"/>
    <p:sldId id="293" r:id="rId29"/>
    <p:sldId id="29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p:scale>
          <a:sx n="64" d="100"/>
          <a:sy n="64" d="100"/>
        </p:scale>
        <p:origin x="-816" y="-14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6503C51-F97B-45DE-93EB-6E547292318C}" type="datetimeFigureOut">
              <a:rPr lang="en-US" smtClean="0"/>
              <a:pPr/>
              <a:t>2/7/2022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7B01CEF-00A6-4F4F-90D2-25FB40204EAC}"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503C51-F97B-45DE-93EB-6E547292318C}"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01CEF-00A6-4F4F-90D2-25FB40204E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503C51-F97B-45DE-93EB-6E547292318C}"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01CEF-00A6-4F4F-90D2-25FB40204E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6503C51-F97B-45DE-93EB-6E547292318C}"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01CEF-00A6-4F4F-90D2-25FB40204EAC}"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6503C51-F97B-45DE-93EB-6E547292318C}" type="datetimeFigureOut">
              <a:rPr lang="en-US" smtClean="0"/>
              <a:pPr/>
              <a:t>2/7/2022</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07B01CEF-00A6-4F4F-90D2-25FB40204EA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6503C51-F97B-45DE-93EB-6E547292318C}"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01CEF-00A6-4F4F-90D2-25FB40204EAC}"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6503C51-F97B-45DE-93EB-6E547292318C}" type="datetimeFigureOut">
              <a:rPr lang="en-US" smtClean="0"/>
              <a:pPr/>
              <a:t>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01CEF-00A6-4F4F-90D2-25FB40204EAC}"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6503C51-F97B-45DE-93EB-6E547292318C}" type="datetimeFigureOut">
              <a:rPr lang="en-US" smtClean="0"/>
              <a:pPr/>
              <a:t>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B01CEF-00A6-4F4F-90D2-25FB40204E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03C51-F97B-45DE-93EB-6E547292318C}" type="datetimeFigureOut">
              <a:rPr lang="en-US" smtClean="0"/>
              <a:pPr/>
              <a:t>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B01CEF-00A6-4F4F-90D2-25FB40204E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503C51-F97B-45DE-93EB-6E547292318C}"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01CEF-00A6-4F4F-90D2-25FB40204EAC}"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503C51-F97B-45DE-93EB-6E547292318C}" type="datetimeFigureOut">
              <a:rPr lang="en-US" smtClean="0"/>
              <a:pPr/>
              <a:t>2/7/2022</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07B01CEF-00A6-4F4F-90D2-25FB40204EAC}"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6503C51-F97B-45DE-93EB-6E547292318C}" type="datetimeFigureOut">
              <a:rPr lang="en-US" smtClean="0"/>
              <a:pPr/>
              <a:t>2/7/2022</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7B01CEF-00A6-4F4F-90D2-25FB40204E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alamislam.com/landasan-agama/al-quran/fungsi-al-quran-bagi-umat-manusia" TargetMode="External"/><Relationship Id="rId2" Type="http://schemas.openxmlformats.org/officeDocument/2006/relationships/hyperlink" Target="https://dalamislam.com/landasan-agama/al-quran/keajaiban-al-quran-di-dunia" TargetMode="External"/><Relationship Id="rId1" Type="http://schemas.openxmlformats.org/officeDocument/2006/relationships/slideLayout" Target="../slideLayouts/slideLayout2.xml"/><Relationship Id="rId4" Type="http://schemas.openxmlformats.org/officeDocument/2006/relationships/hyperlink" Target="https://dalamislam.com/landasan-agama/al-quran/manfaat-membaca-al-qura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alamislam.com/info-islami/hakikat-manusia-menurut-isla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049486"/>
            <a:ext cx="9030789" cy="1208314"/>
          </a:xfrm>
        </p:spPr>
        <p:txBody>
          <a:bodyPr>
            <a:normAutofit fontScale="32500" lnSpcReduction="20000"/>
          </a:bodyPr>
          <a:lstStyle/>
          <a:p>
            <a:endParaRPr lang="en-US" sz="4400" dirty="0" smtClean="0"/>
          </a:p>
          <a:p>
            <a:r>
              <a:rPr lang="en-US" sz="8600" dirty="0" err="1" smtClean="0"/>
              <a:t>Materi</a:t>
            </a:r>
            <a:r>
              <a:rPr lang="en-US" sz="8600" dirty="0" smtClean="0"/>
              <a:t> </a:t>
            </a:r>
            <a:r>
              <a:rPr lang="en-US" sz="8600" dirty="0" err="1" smtClean="0"/>
              <a:t>Pembelajaran</a:t>
            </a:r>
            <a:r>
              <a:rPr lang="en-US" sz="8600" dirty="0" smtClean="0"/>
              <a:t> Agama Islam</a:t>
            </a:r>
          </a:p>
          <a:p>
            <a:r>
              <a:rPr lang="en-US" sz="8600" dirty="0" err="1" smtClean="0"/>
              <a:t>Pertemuan</a:t>
            </a:r>
            <a:r>
              <a:rPr lang="en-US" sz="8600" dirty="0" smtClean="0"/>
              <a:t> 2 </a:t>
            </a:r>
          </a:p>
          <a:p>
            <a:endParaRPr lang="en-US" sz="4400" dirty="0"/>
          </a:p>
        </p:txBody>
      </p:sp>
      <p:sp>
        <p:nvSpPr>
          <p:cNvPr id="2" name="Title 1"/>
          <p:cNvSpPr>
            <a:spLocks noGrp="1"/>
          </p:cNvSpPr>
          <p:nvPr>
            <p:ph type="ctrTitle"/>
          </p:nvPr>
        </p:nvSpPr>
        <p:spPr/>
        <p:txBody>
          <a:bodyPr>
            <a:normAutofit/>
          </a:bodyPr>
          <a:lstStyle/>
          <a:p>
            <a:r>
              <a:rPr lang="id-ID" b="1" dirty="0" smtClean="0"/>
              <a:t>ALLAH</a:t>
            </a:r>
            <a:r>
              <a:rPr lang="en-US" b="1" dirty="0" smtClean="0"/>
              <a:t>  </a:t>
            </a:r>
            <a:r>
              <a:rPr lang="id-ID" b="1" dirty="0" smtClean="0"/>
              <a:t>Al-khalik</a:t>
            </a:r>
            <a:r>
              <a:rPr lang="en-US" dirty="0" smtClean="0"/>
              <a:t/>
            </a:r>
            <a:br>
              <a:rPr lang="en-US" dirty="0" smtClean="0"/>
            </a:br>
            <a:endParaRPr lang="en-US" dirty="0"/>
          </a:p>
        </p:txBody>
      </p:sp>
    </p:spTree>
    <p:extLst>
      <p:ext uri="{BB962C8B-B14F-4D97-AF65-F5344CB8AC3E}">
        <p14:creationId xmlns="" xmlns:p14="http://schemas.microsoft.com/office/powerpoint/2010/main" val="3028985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surat-al-muminun-ayat-14</a:t>
            </a:r>
            <a:endParaRPr lang="en-US" dirty="0"/>
          </a:p>
        </p:txBody>
      </p:sp>
      <p:sp>
        <p:nvSpPr>
          <p:cNvPr id="3" name="Content Placeholder 2"/>
          <p:cNvSpPr>
            <a:spLocks noGrp="1"/>
          </p:cNvSpPr>
          <p:nvPr>
            <p:ph sz="quarter" idx="1"/>
          </p:nvPr>
        </p:nvSpPr>
        <p:spPr/>
        <p:txBody>
          <a:bodyPr>
            <a:normAutofit lnSpcReduction="10000"/>
          </a:bodyPr>
          <a:lstStyle/>
          <a:p>
            <a:r>
              <a:rPr lang="ar-AE" dirty="0"/>
              <a:t>ثُمَّ خَلَقْنَا النُّطْفَةَ عَلَقَةً فَخَلَقْنَا الْعَلَقَةَ مُضْغَةً فَخَلَقْنَا الْمُضْغَةَ عِظَامًا فَكَسَوْنَا الْعِظَامَ لَحْمًا ثُمَّ أَنْشَأْنَاهُ خَلْقًا آخَرَ ۚ فَتَبَارَكَ اللَّهُ أَحْسَنُ الْخَالِقِينَ </a:t>
            </a:r>
            <a:r>
              <a:rPr lang="en-US" dirty="0" smtClean="0"/>
              <a:t> </a:t>
            </a:r>
          </a:p>
          <a:p>
            <a:r>
              <a:rPr lang="en-US" dirty="0" smtClean="0"/>
              <a:t>Arab-Latin</a:t>
            </a:r>
            <a:r>
              <a:rPr lang="en-US" dirty="0"/>
              <a:t>: </a:t>
            </a:r>
            <a:r>
              <a:rPr lang="en-US" dirty="0" err="1"/>
              <a:t>ṡumma</a:t>
            </a:r>
            <a:r>
              <a:rPr lang="en-US" dirty="0"/>
              <a:t> </a:t>
            </a:r>
            <a:r>
              <a:rPr lang="en-US" dirty="0" err="1"/>
              <a:t>khalaqnan-nuṭfata</a:t>
            </a:r>
            <a:r>
              <a:rPr lang="en-US" dirty="0"/>
              <a:t> '</a:t>
            </a:r>
            <a:r>
              <a:rPr lang="en-US" dirty="0" err="1"/>
              <a:t>alaqatan</a:t>
            </a:r>
            <a:r>
              <a:rPr lang="en-US" dirty="0"/>
              <a:t> fa </a:t>
            </a:r>
            <a:r>
              <a:rPr lang="en-US" dirty="0" err="1"/>
              <a:t>khalaqnal</a:t>
            </a:r>
            <a:r>
              <a:rPr lang="en-US" dirty="0"/>
              <a:t>-'</a:t>
            </a:r>
            <a:r>
              <a:rPr lang="en-US" dirty="0" err="1"/>
              <a:t>alaqata</a:t>
            </a:r>
            <a:r>
              <a:rPr lang="en-US" dirty="0"/>
              <a:t> </a:t>
            </a:r>
            <a:r>
              <a:rPr lang="en-US" dirty="0" err="1"/>
              <a:t>muḍgatan</a:t>
            </a:r>
            <a:r>
              <a:rPr lang="en-US" dirty="0"/>
              <a:t> fa </a:t>
            </a:r>
            <a:r>
              <a:rPr lang="en-US" dirty="0" err="1"/>
              <a:t>khalaqnal-muḍgata</a:t>
            </a:r>
            <a:r>
              <a:rPr lang="en-US" dirty="0"/>
              <a:t> '</a:t>
            </a:r>
            <a:r>
              <a:rPr lang="en-US" dirty="0" err="1"/>
              <a:t>iẓāman</a:t>
            </a:r>
            <a:r>
              <a:rPr lang="en-US" dirty="0"/>
              <a:t> fa </a:t>
            </a:r>
            <a:r>
              <a:rPr lang="en-US" dirty="0" err="1"/>
              <a:t>kasaunal</a:t>
            </a:r>
            <a:r>
              <a:rPr lang="en-US" dirty="0"/>
              <a:t>-'</a:t>
            </a:r>
            <a:r>
              <a:rPr lang="en-US" dirty="0" err="1"/>
              <a:t>iẓāma</a:t>
            </a:r>
            <a:r>
              <a:rPr lang="en-US" dirty="0"/>
              <a:t> </a:t>
            </a:r>
            <a:r>
              <a:rPr lang="en-US" dirty="0" err="1"/>
              <a:t>laḥman</a:t>
            </a:r>
            <a:r>
              <a:rPr lang="en-US" dirty="0"/>
              <a:t> </a:t>
            </a:r>
            <a:r>
              <a:rPr lang="en-US" dirty="0" err="1"/>
              <a:t>ṡumma</a:t>
            </a:r>
            <a:r>
              <a:rPr lang="en-US" dirty="0"/>
              <a:t> </a:t>
            </a:r>
            <a:r>
              <a:rPr lang="en-US" dirty="0" err="1"/>
              <a:t>ansya`nāhu</a:t>
            </a:r>
            <a:r>
              <a:rPr lang="en-US" dirty="0"/>
              <a:t> </a:t>
            </a:r>
            <a:r>
              <a:rPr lang="en-US" dirty="0" err="1"/>
              <a:t>khalqan</a:t>
            </a:r>
            <a:r>
              <a:rPr lang="en-US" dirty="0"/>
              <a:t> </a:t>
            </a:r>
            <a:r>
              <a:rPr lang="en-US" dirty="0" err="1"/>
              <a:t>ākhar</a:t>
            </a:r>
            <a:r>
              <a:rPr lang="en-US" dirty="0"/>
              <a:t>, fa </a:t>
            </a:r>
            <a:r>
              <a:rPr lang="en-US" dirty="0" err="1"/>
              <a:t>tabārakallāhu</a:t>
            </a:r>
            <a:r>
              <a:rPr lang="en-US" dirty="0"/>
              <a:t> </a:t>
            </a:r>
            <a:r>
              <a:rPr lang="en-US" dirty="0" err="1"/>
              <a:t>aḥsanul-khāliqīn</a:t>
            </a:r>
            <a:r>
              <a:rPr lang="en-US" dirty="0"/>
              <a:t> </a:t>
            </a:r>
            <a:endParaRPr lang="en-US" dirty="0" smtClean="0"/>
          </a:p>
          <a:p>
            <a:r>
              <a:rPr lang="en-US" dirty="0" err="1" smtClean="0"/>
              <a:t>Terjemah</a:t>
            </a:r>
            <a:r>
              <a:rPr lang="en-US" dirty="0" smtClean="0"/>
              <a:t> </a:t>
            </a:r>
            <a:r>
              <a:rPr lang="en-US" dirty="0" err="1"/>
              <a:t>Arti</a:t>
            </a:r>
            <a:r>
              <a:rPr lang="en-US" dirty="0"/>
              <a:t>: </a:t>
            </a:r>
            <a:r>
              <a:rPr lang="en-US" dirty="0" err="1"/>
              <a:t>Kemudian</a:t>
            </a:r>
            <a:r>
              <a:rPr lang="en-US" dirty="0"/>
              <a:t> air </a:t>
            </a:r>
            <a:r>
              <a:rPr lang="en-US" dirty="0" err="1"/>
              <a:t>mani</a:t>
            </a:r>
            <a:r>
              <a:rPr lang="en-US" dirty="0"/>
              <a:t> </a:t>
            </a:r>
            <a:r>
              <a:rPr lang="en-US" dirty="0" err="1"/>
              <a:t>itu</a:t>
            </a:r>
            <a:r>
              <a:rPr lang="en-US" dirty="0"/>
              <a:t> Kami </a:t>
            </a:r>
            <a:r>
              <a:rPr lang="en-US" dirty="0" err="1"/>
              <a:t>jadikan</a:t>
            </a:r>
            <a:r>
              <a:rPr lang="en-US" dirty="0"/>
              <a:t> </a:t>
            </a:r>
            <a:r>
              <a:rPr lang="en-US" dirty="0" err="1"/>
              <a:t>segumpal</a:t>
            </a:r>
            <a:r>
              <a:rPr lang="en-US" dirty="0"/>
              <a:t> </a:t>
            </a:r>
            <a:r>
              <a:rPr lang="en-US" dirty="0" err="1"/>
              <a:t>darah</a:t>
            </a:r>
            <a:r>
              <a:rPr lang="en-US" dirty="0"/>
              <a:t>, </a:t>
            </a:r>
            <a:r>
              <a:rPr lang="en-US" dirty="0" err="1"/>
              <a:t>lalu</a:t>
            </a:r>
            <a:r>
              <a:rPr lang="en-US" dirty="0"/>
              <a:t> </a:t>
            </a:r>
            <a:r>
              <a:rPr lang="en-US" dirty="0" err="1"/>
              <a:t>segumpal</a:t>
            </a:r>
            <a:r>
              <a:rPr lang="en-US" dirty="0"/>
              <a:t> </a:t>
            </a:r>
            <a:r>
              <a:rPr lang="en-US" dirty="0" err="1"/>
              <a:t>darah</a:t>
            </a:r>
            <a:r>
              <a:rPr lang="en-US" dirty="0"/>
              <a:t> </a:t>
            </a:r>
            <a:r>
              <a:rPr lang="en-US" dirty="0" err="1"/>
              <a:t>itu</a:t>
            </a:r>
            <a:r>
              <a:rPr lang="en-US" dirty="0"/>
              <a:t> Kami </a:t>
            </a:r>
            <a:r>
              <a:rPr lang="en-US" dirty="0" err="1"/>
              <a:t>jadikan</a:t>
            </a:r>
            <a:r>
              <a:rPr lang="en-US" dirty="0"/>
              <a:t> </a:t>
            </a:r>
            <a:r>
              <a:rPr lang="en-US" dirty="0" err="1"/>
              <a:t>segumpal</a:t>
            </a:r>
            <a:r>
              <a:rPr lang="en-US" dirty="0"/>
              <a:t> </a:t>
            </a:r>
            <a:r>
              <a:rPr lang="en-US" dirty="0" err="1"/>
              <a:t>daging</a:t>
            </a:r>
            <a:r>
              <a:rPr lang="en-US" dirty="0"/>
              <a:t>, </a:t>
            </a:r>
            <a:r>
              <a:rPr lang="en-US" dirty="0" err="1"/>
              <a:t>dan</a:t>
            </a:r>
            <a:r>
              <a:rPr lang="en-US" dirty="0"/>
              <a:t> </a:t>
            </a:r>
            <a:r>
              <a:rPr lang="en-US" dirty="0" err="1"/>
              <a:t>segumpal</a:t>
            </a:r>
            <a:r>
              <a:rPr lang="en-US" dirty="0"/>
              <a:t> </a:t>
            </a:r>
            <a:r>
              <a:rPr lang="en-US" dirty="0" err="1"/>
              <a:t>daging</a:t>
            </a:r>
            <a:r>
              <a:rPr lang="en-US" dirty="0"/>
              <a:t> </a:t>
            </a:r>
            <a:r>
              <a:rPr lang="en-US" dirty="0" err="1"/>
              <a:t>itu</a:t>
            </a:r>
            <a:r>
              <a:rPr lang="en-US" dirty="0"/>
              <a:t> Kami </a:t>
            </a:r>
            <a:r>
              <a:rPr lang="en-US" dirty="0" err="1"/>
              <a:t>jadikan</a:t>
            </a:r>
            <a:r>
              <a:rPr lang="en-US" dirty="0"/>
              <a:t> </a:t>
            </a:r>
            <a:r>
              <a:rPr lang="en-US" dirty="0" err="1"/>
              <a:t>tulang</a:t>
            </a:r>
            <a:r>
              <a:rPr lang="en-US" dirty="0"/>
              <a:t> </a:t>
            </a:r>
            <a:r>
              <a:rPr lang="en-US" dirty="0" err="1"/>
              <a:t>belulang</a:t>
            </a:r>
            <a:r>
              <a:rPr lang="en-US" dirty="0"/>
              <a:t>, </a:t>
            </a:r>
            <a:r>
              <a:rPr lang="en-US" dirty="0" err="1"/>
              <a:t>lalu</a:t>
            </a:r>
            <a:r>
              <a:rPr lang="en-US" dirty="0"/>
              <a:t> </a:t>
            </a:r>
            <a:r>
              <a:rPr lang="en-US" dirty="0" err="1"/>
              <a:t>tulang</a:t>
            </a:r>
            <a:r>
              <a:rPr lang="en-US" dirty="0"/>
              <a:t> </a:t>
            </a:r>
            <a:r>
              <a:rPr lang="en-US" dirty="0" err="1"/>
              <a:t>belulang</a:t>
            </a:r>
            <a:r>
              <a:rPr lang="en-US" dirty="0"/>
              <a:t> </a:t>
            </a:r>
            <a:r>
              <a:rPr lang="en-US" dirty="0" err="1"/>
              <a:t>itu</a:t>
            </a:r>
            <a:r>
              <a:rPr lang="en-US" dirty="0"/>
              <a:t> Kami </a:t>
            </a:r>
            <a:r>
              <a:rPr lang="en-US" dirty="0" err="1"/>
              <a:t>bungkus</a:t>
            </a:r>
            <a:r>
              <a:rPr lang="en-US" dirty="0"/>
              <a:t> </a:t>
            </a:r>
            <a:r>
              <a:rPr lang="en-US" dirty="0" err="1"/>
              <a:t>dengan</a:t>
            </a:r>
            <a:r>
              <a:rPr lang="en-US" dirty="0"/>
              <a:t> </a:t>
            </a:r>
            <a:r>
              <a:rPr lang="en-US" dirty="0" err="1"/>
              <a:t>daging</a:t>
            </a:r>
            <a:r>
              <a:rPr lang="en-US" dirty="0"/>
              <a:t>. </a:t>
            </a:r>
            <a:r>
              <a:rPr lang="en-US" dirty="0" err="1"/>
              <a:t>Kemudian</a:t>
            </a:r>
            <a:r>
              <a:rPr lang="en-US" dirty="0"/>
              <a:t> Kami </a:t>
            </a:r>
            <a:r>
              <a:rPr lang="en-US" dirty="0" err="1"/>
              <a:t>jadikan</a:t>
            </a:r>
            <a:r>
              <a:rPr lang="en-US" dirty="0"/>
              <a:t> </a:t>
            </a:r>
            <a:r>
              <a:rPr lang="en-US" dirty="0" err="1"/>
              <a:t>dia</a:t>
            </a:r>
            <a:r>
              <a:rPr lang="en-US" dirty="0"/>
              <a:t> </a:t>
            </a:r>
            <a:r>
              <a:rPr lang="en-US" dirty="0" err="1"/>
              <a:t>makhluk</a:t>
            </a:r>
            <a:r>
              <a:rPr lang="en-US" dirty="0"/>
              <a:t> yang (</a:t>
            </a:r>
            <a:r>
              <a:rPr lang="en-US" dirty="0" err="1"/>
              <a:t>berbentuk</a:t>
            </a:r>
            <a:r>
              <a:rPr lang="en-US" dirty="0"/>
              <a:t>) lain. </a:t>
            </a:r>
            <a:r>
              <a:rPr lang="en-US" dirty="0" err="1"/>
              <a:t>Maka</a:t>
            </a:r>
            <a:r>
              <a:rPr lang="en-US" dirty="0"/>
              <a:t> </a:t>
            </a:r>
            <a:r>
              <a:rPr lang="en-US" dirty="0" err="1"/>
              <a:t>Maha</a:t>
            </a:r>
            <a:r>
              <a:rPr lang="en-US" dirty="0"/>
              <a:t> </a:t>
            </a:r>
            <a:r>
              <a:rPr lang="en-US" dirty="0" err="1"/>
              <a:t>sucilah</a:t>
            </a:r>
            <a:r>
              <a:rPr lang="en-US" dirty="0"/>
              <a:t> Allah, </a:t>
            </a:r>
            <a:r>
              <a:rPr lang="en-US" dirty="0" err="1"/>
              <a:t>Pencipta</a:t>
            </a:r>
            <a:r>
              <a:rPr lang="en-US" dirty="0"/>
              <a:t> Yang Paling </a:t>
            </a:r>
            <a:r>
              <a:rPr lang="en-US" dirty="0" err="1"/>
              <a:t>Baik</a:t>
            </a:r>
            <a:r>
              <a:rPr lang="en-US" dirty="0"/>
              <a:t>.</a:t>
            </a:r>
            <a:br>
              <a:rPr lang="en-US" dirty="0"/>
            </a:br>
            <a:r>
              <a:rPr lang="en-US" dirty="0"/>
              <a:t/>
            </a:r>
            <a:br>
              <a:rPr lang="en-US" dirty="0"/>
            </a:br>
            <a:r>
              <a:rPr lang="en-US" dirty="0" err="1"/>
              <a:t>Referensi</a:t>
            </a:r>
            <a:r>
              <a:rPr lang="en-US" dirty="0"/>
              <a:t>: https://tafsirweb.com/5906-surat-al-muminun-ayat-14.html</a:t>
            </a:r>
          </a:p>
        </p:txBody>
      </p:sp>
    </p:spTree>
    <p:extLst>
      <p:ext uri="{BB962C8B-B14F-4D97-AF65-F5344CB8AC3E}">
        <p14:creationId xmlns="" xmlns:p14="http://schemas.microsoft.com/office/powerpoint/2010/main" val="4052248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surat-al-muminun-ayat-16</a:t>
            </a:r>
            <a:endParaRPr lang="en-US" dirty="0"/>
          </a:p>
        </p:txBody>
      </p:sp>
      <p:sp>
        <p:nvSpPr>
          <p:cNvPr id="3" name="Content Placeholder 2"/>
          <p:cNvSpPr>
            <a:spLocks noGrp="1"/>
          </p:cNvSpPr>
          <p:nvPr>
            <p:ph sz="quarter" idx="1"/>
          </p:nvPr>
        </p:nvSpPr>
        <p:spPr/>
        <p:txBody>
          <a:bodyPr>
            <a:normAutofit/>
          </a:bodyPr>
          <a:lstStyle/>
          <a:p>
            <a:pPr algn="ctr"/>
            <a:r>
              <a:rPr lang="ar-AE" sz="6000" dirty="0"/>
              <a:t>ثُمَّ إِنَّكُمْ يَوْمَ الْقِيَامَةِ تُبْعَثُونَ </a:t>
            </a:r>
            <a:r>
              <a:rPr lang="en-US" sz="6000" dirty="0" smtClean="0"/>
              <a:t>  </a:t>
            </a:r>
          </a:p>
          <a:p>
            <a:r>
              <a:rPr lang="en-US" sz="3600" dirty="0" smtClean="0"/>
              <a:t>Arab-Latin</a:t>
            </a:r>
            <a:r>
              <a:rPr lang="en-US" sz="3600" dirty="0"/>
              <a:t>: </a:t>
            </a:r>
            <a:r>
              <a:rPr lang="en-US" sz="3600" dirty="0" err="1"/>
              <a:t>ṡumma</a:t>
            </a:r>
            <a:r>
              <a:rPr lang="en-US" sz="3600" dirty="0"/>
              <a:t> </a:t>
            </a:r>
            <a:r>
              <a:rPr lang="en-US" sz="3600" dirty="0" err="1"/>
              <a:t>innakum</a:t>
            </a:r>
            <a:r>
              <a:rPr lang="en-US" sz="3600" dirty="0"/>
              <a:t> </a:t>
            </a:r>
            <a:r>
              <a:rPr lang="en-US" sz="3600" dirty="0" err="1"/>
              <a:t>yaumal-qiyāmati</a:t>
            </a:r>
            <a:r>
              <a:rPr lang="en-US" sz="3600" dirty="0"/>
              <a:t> </a:t>
            </a:r>
            <a:r>
              <a:rPr lang="en-US" sz="3600" dirty="0" err="1"/>
              <a:t>tub'aṡụn</a:t>
            </a:r>
            <a:r>
              <a:rPr lang="en-US" sz="3600" dirty="0"/>
              <a:t> </a:t>
            </a:r>
            <a:endParaRPr lang="en-US" sz="3600" dirty="0" smtClean="0"/>
          </a:p>
          <a:p>
            <a:r>
              <a:rPr lang="en-US" sz="3600" dirty="0" err="1" smtClean="0"/>
              <a:t>Terjemah</a:t>
            </a:r>
            <a:r>
              <a:rPr lang="en-US" sz="3600" dirty="0" smtClean="0"/>
              <a:t> </a:t>
            </a:r>
            <a:r>
              <a:rPr lang="en-US" sz="3600" dirty="0" err="1"/>
              <a:t>Arti</a:t>
            </a:r>
            <a:r>
              <a:rPr lang="en-US" sz="3600" dirty="0"/>
              <a:t>: </a:t>
            </a:r>
            <a:r>
              <a:rPr lang="en-US" sz="3600" dirty="0" err="1"/>
              <a:t>Kemudian</a:t>
            </a:r>
            <a:r>
              <a:rPr lang="en-US" sz="3600" dirty="0"/>
              <a:t>, </a:t>
            </a:r>
            <a:r>
              <a:rPr lang="en-US" sz="3600" dirty="0" err="1"/>
              <a:t>sesungguhnya</a:t>
            </a:r>
            <a:r>
              <a:rPr lang="en-US" sz="3600" dirty="0"/>
              <a:t> </a:t>
            </a:r>
            <a:r>
              <a:rPr lang="en-US" sz="3600" dirty="0" err="1"/>
              <a:t>kamu</a:t>
            </a:r>
            <a:r>
              <a:rPr lang="en-US" sz="3600" dirty="0"/>
              <a:t> </a:t>
            </a:r>
            <a:r>
              <a:rPr lang="en-US" sz="3600" dirty="0" err="1"/>
              <a:t>sekalian</a:t>
            </a:r>
            <a:r>
              <a:rPr lang="en-US" sz="3600" dirty="0"/>
              <a:t> </a:t>
            </a:r>
            <a:r>
              <a:rPr lang="en-US" sz="3600" dirty="0" err="1"/>
              <a:t>akan</a:t>
            </a:r>
            <a:r>
              <a:rPr lang="en-US" sz="3600" dirty="0"/>
              <a:t> </a:t>
            </a:r>
            <a:r>
              <a:rPr lang="en-US" sz="3600" dirty="0" err="1"/>
              <a:t>dibangkitkan</a:t>
            </a:r>
            <a:r>
              <a:rPr lang="en-US" sz="3600" dirty="0"/>
              <a:t> (</a:t>
            </a:r>
            <a:r>
              <a:rPr lang="en-US" sz="3600" dirty="0" err="1"/>
              <a:t>dari</a:t>
            </a:r>
            <a:r>
              <a:rPr lang="en-US" sz="3600" dirty="0"/>
              <a:t> </a:t>
            </a:r>
            <a:r>
              <a:rPr lang="en-US" sz="3600" dirty="0" err="1"/>
              <a:t>kuburmu</a:t>
            </a:r>
            <a:r>
              <a:rPr lang="en-US" sz="3600" dirty="0"/>
              <a:t>) di </a:t>
            </a:r>
            <a:r>
              <a:rPr lang="en-US" sz="3600" dirty="0" err="1"/>
              <a:t>hari</a:t>
            </a:r>
            <a:r>
              <a:rPr lang="en-US" sz="3600" dirty="0"/>
              <a:t> </a:t>
            </a:r>
            <a:r>
              <a:rPr lang="en-US" sz="3600" dirty="0" err="1"/>
              <a:t>kiamat</a:t>
            </a:r>
            <a:r>
              <a:rPr lang="en-US" sz="3600" dirty="0"/>
              <a:t>.</a:t>
            </a:r>
            <a:r>
              <a:rPr lang="en-US" dirty="0"/>
              <a:t/>
            </a:r>
            <a:br>
              <a:rPr lang="en-US" dirty="0"/>
            </a:br>
            <a:r>
              <a:rPr lang="en-US" dirty="0"/>
              <a:t/>
            </a:r>
            <a:br>
              <a:rPr lang="en-US" dirty="0"/>
            </a:br>
            <a:r>
              <a:rPr lang="en-US" sz="1800" dirty="0" err="1"/>
              <a:t>Referensi</a:t>
            </a:r>
            <a:r>
              <a:rPr lang="en-US" sz="1800" dirty="0"/>
              <a:t>: https://tafsirweb.com/5908-surat-al-muminun-ayat-16.html</a:t>
            </a:r>
          </a:p>
        </p:txBody>
      </p:sp>
    </p:spTree>
    <p:extLst>
      <p:ext uri="{BB962C8B-B14F-4D97-AF65-F5344CB8AC3E}">
        <p14:creationId xmlns="" xmlns:p14="http://schemas.microsoft.com/office/powerpoint/2010/main" val="1373611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6" y="104503"/>
            <a:ext cx="11678193" cy="1854926"/>
          </a:xfrm>
        </p:spPr>
        <p:txBody>
          <a:bodyPr>
            <a:normAutofit fontScale="90000"/>
          </a:bodyPr>
          <a:lstStyle/>
          <a:p>
            <a:pPr algn="ctr"/>
            <a:r>
              <a:rPr lang="id-ID" b="1" u="sng" dirty="0" smtClean="0"/>
              <a:t> </a:t>
            </a:r>
            <a:r>
              <a:rPr lang="id-ID" i="1" dirty="0" smtClean="0"/>
              <a:t> “Apakah manusia mengira akan dibiarkan tak terurus?  Bukankah ia hanya</a:t>
            </a:r>
            <a:r>
              <a:rPr lang="en-US" i="1" dirty="0" err="1" smtClean="0"/>
              <a:t>lah</a:t>
            </a:r>
            <a:r>
              <a:rPr lang="id-ID" i="1" dirty="0" smtClean="0"/>
              <a:t> </a:t>
            </a:r>
            <a:r>
              <a:rPr lang="en-US" i="1" dirty="0" err="1" smtClean="0"/>
              <a:t>nutfah</a:t>
            </a:r>
            <a:r>
              <a:rPr lang="en-US" i="1" dirty="0" smtClean="0"/>
              <a:t> </a:t>
            </a:r>
            <a:r>
              <a:rPr lang="id-ID" i="1" dirty="0" smtClean="0"/>
              <a:t>yang dipancarkan?”</a:t>
            </a:r>
            <a:r>
              <a:rPr lang="id-ID" dirty="0" smtClean="0"/>
              <a:t> (QS Al Qiyamah:36-37)</a:t>
            </a:r>
            <a:endParaRPr lang="en-US" sz="4000" dirty="0"/>
          </a:p>
        </p:txBody>
      </p:sp>
      <p:sp>
        <p:nvSpPr>
          <p:cNvPr id="3" name="Content Placeholder 2"/>
          <p:cNvSpPr>
            <a:spLocks noGrp="1"/>
          </p:cNvSpPr>
          <p:nvPr>
            <p:ph sz="quarter" idx="1"/>
          </p:nvPr>
        </p:nvSpPr>
        <p:spPr>
          <a:xfrm>
            <a:off x="195946" y="1825624"/>
            <a:ext cx="11678193" cy="5032376"/>
          </a:xfrm>
        </p:spPr>
        <p:txBody>
          <a:bodyPr>
            <a:normAutofit/>
          </a:bodyPr>
          <a:lstStyle/>
          <a:p>
            <a:pPr algn="just"/>
            <a:r>
              <a:rPr lang="id-ID" sz="2900" dirty="0"/>
              <a:t> </a:t>
            </a:r>
            <a:r>
              <a:rPr lang="id-ID" sz="2900" dirty="0" smtClean="0"/>
              <a:t>Di </a:t>
            </a:r>
            <a:r>
              <a:rPr lang="id-ID" sz="2900" dirty="0"/>
              <a:t>dalam ayat tersebut menunjukkan bahwa proses penciptaan manusia berawal dari </a:t>
            </a:r>
            <a:r>
              <a:rPr lang="en-US" sz="2900" dirty="0" err="1" smtClean="0"/>
              <a:t>nutfah</a:t>
            </a:r>
            <a:r>
              <a:rPr lang="en-US" sz="2900" dirty="0" smtClean="0"/>
              <a:t> </a:t>
            </a:r>
            <a:r>
              <a:rPr lang="en-US" sz="2900" dirty="0" err="1" smtClean="0"/>
              <a:t>dari</a:t>
            </a:r>
            <a:r>
              <a:rPr lang="en-US" sz="2900" dirty="0" smtClean="0"/>
              <a:t> air </a:t>
            </a:r>
            <a:r>
              <a:rPr lang="en-US" sz="2900" dirty="0" err="1" smtClean="0"/>
              <a:t>mani</a:t>
            </a:r>
            <a:r>
              <a:rPr lang="en-US" sz="2900" dirty="0" smtClean="0"/>
              <a:t> </a:t>
            </a:r>
            <a:r>
              <a:rPr lang="id-ID" sz="2900" dirty="0" smtClean="0"/>
              <a:t>yang terpancar</a:t>
            </a:r>
            <a:r>
              <a:rPr lang="id-ID" sz="2900" dirty="0"/>
              <a:t>. Namun hanya setitik yang menjadi manusia. Sehingga Allah memberikan nikmat hidup melalui proses tersebut. Sebelum adanya proses pembuahan dalam rahim wanita, ada kurang lebih 250 juta sperma terpancar dari laki-laki pada satu waktu. Dari 250 juta sperma yang terpancar hanya ada satu yang bisa bertemu dengan sel telur wanita atau ibu melalui saluran reproduksi wanita .</a:t>
            </a:r>
            <a:endParaRPr lang="en-US" sz="2900" dirty="0"/>
          </a:p>
          <a:p>
            <a:pPr algn="just"/>
            <a:r>
              <a:rPr lang="id-ID" sz="2900" dirty="0"/>
              <a:t> </a:t>
            </a:r>
            <a:r>
              <a:rPr lang="id-ID" sz="2900" i="1" dirty="0" smtClean="0"/>
              <a:t>“</a:t>
            </a:r>
            <a:r>
              <a:rPr lang="id-ID" sz="2900" i="1" dirty="0"/>
              <a:t>Dialah Yang menciptakan segalanya dengan sebaik-baiknya, Dia mulai menciptakan manusia dari tanah liat.  Kemudian Ia menjadikan keturunannya dari sari air yang hina.” (QS 32:7-8).</a:t>
            </a:r>
            <a:endParaRPr lang="en-US" sz="2900" dirty="0"/>
          </a:p>
          <a:p>
            <a:endParaRPr lang="en-US" dirty="0"/>
          </a:p>
        </p:txBody>
      </p:sp>
    </p:spTree>
    <p:extLst>
      <p:ext uri="{BB962C8B-B14F-4D97-AF65-F5344CB8AC3E}">
        <p14:creationId xmlns="" xmlns:p14="http://schemas.microsoft.com/office/powerpoint/2010/main" val="353423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versebyversequranstudycircle.files.wordpress.com/2014/08/untitled17.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0077" y="248195"/>
            <a:ext cx="11662371" cy="645305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47291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i="1" dirty="0" smtClean="0"/>
              <a:t>“Dia telah menciptakan manusia d</a:t>
            </a:r>
            <a:r>
              <a:rPr lang="en-US" i="1" dirty="0" err="1" smtClean="0"/>
              <a:t>ari</a:t>
            </a:r>
            <a:r>
              <a:rPr lang="en-US" i="1" dirty="0" smtClean="0"/>
              <a:t> </a:t>
            </a:r>
            <a:r>
              <a:rPr lang="en-US" i="1" dirty="0" err="1" smtClean="0"/>
              <a:t>Alaqo</a:t>
            </a:r>
            <a:r>
              <a:rPr lang="id-ID" i="1" dirty="0" smtClean="0"/>
              <a:t>” (QS Al Alaq : 2)</a:t>
            </a:r>
            <a:endParaRPr lang="en-US" dirty="0"/>
          </a:p>
        </p:txBody>
      </p:sp>
      <p:sp>
        <p:nvSpPr>
          <p:cNvPr id="3" name="Content Placeholder 2"/>
          <p:cNvSpPr>
            <a:spLocks noGrp="1"/>
          </p:cNvSpPr>
          <p:nvPr>
            <p:ph sz="quarter" idx="1"/>
          </p:nvPr>
        </p:nvSpPr>
        <p:spPr>
          <a:xfrm>
            <a:off x="287384" y="1690688"/>
            <a:ext cx="11586755" cy="4919118"/>
          </a:xfrm>
        </p:spPr>
        <p:txBody>
          <a:bodyPr>
            <a:normAutofit lnSpcReduction="10000"/>
          </a:bodyPr>
          <a:lstStyle/>
          <a:p>
            <a:pPr algn="just"/>
            <a:r>
              <a:rPr lang="id-ID" sz="3600" i="1" dirty="0"/>
              <a:t> </a:t>
            </a:r>
            <a:r>
              <a:rPr lang="id-ID" sz="3600" dirty="0" smtClean="0"/>
              <a:t>Setelah </a:t>
            </a:r>
            <a:r>
              <a:rPr lang="id-ID" sz="3600" dirty="0"/>
              <a:t>melalui proses selama 40 hari, maka terjadilah </a:t>
            </a:r>
            <a:r>
              <a:rPr lang="en-US" sz="3600" dirty="0" err="1" smtClean="0"/>
              <a:t>alaqo</a:t>
            </a:r>
            <a:r>
              <a:rPr lang="en-US" sz="3600" dirty="0" smtClean="0"/>
              <a:t> </a:t>
            </a:r>
            <a:r>
              <a:rPr lang="id-ID" sz="3600" dirty="0" smtClean="0"/>
              <a:t>yang </a:t>
            </a:r>
            <a:r>
              <a:rPr lang="id-ID" sz="3600" dirty="0"/>
              <a:t>ada di dalam rahim ibu. Proses ini berawal dari sperma yang bertemu dengan sel telur, menjadi sel tunggal yang dikenal sebagai </a:t>
            </a:r>
            <a:r>
              <a:rPr lang="id-ID" sz="3600" dirty="0" smtClean="0"/>
              <a:t>zigot</a:t>
            </a:r>
            <a:r>
              <a:rPr lang="en-US" sz="3600" dirty="0" smtClean="0"/>
              <a:t>, </a:t>
            </a:r>
            <a:r>
              <a:rPr lang="en-US" sz="3600" dirty="0" err="1" smtClean="0"/>
              <a:t>kemudian</a:t>
            </a:r>
            <a:r>
              <a:rPr lang="en-US" sz="3600" dirty="0" smtClean="0"/>
              <a:t> </a:t>
            </a:r>
            <a:r>
              <a:rPr lang="en-US" sz="3600" dirty="0" err="1" smtClean="0"/>
              <a:t>tumbuh</a:t>
            </a:r>
            <a:r>
              <a:rPr lang="en-US" sz="3600" dirty="0" smtClean="0"/>
              <a:t> </a:t>
            </a:r>
            <a:r>
              <a:rPr lang="en-US" sz="3600" dirty="0" err="1" smtClean="0"/>
              <a:t>dan</a:t>
            </a:r>
            <a:r>
              <a:rPr lang="en-US" sz="3600" dirty="0" smtClean="0"/>
              <a:t> </a:t>
            </a:r>
            <a:r>
              <a:rPr lang="id-ID" sz="3600" dirty="0" smtClean="0"/>
              <a:t>berkembang </a:t>
            </a:r>
            <a:r>
              <a:rPr lang="en-US" sz="3600" dirty="0" err="1" smtClean="0"/>
              <a:t>mudigoh</a:t>
            </a:r>
            <a:r>
              <a:rPr lang="id-ID" sz="3600" dirty="0" smtClean="0"/>
              <a:t>.</a:t>
            </a:r>
            <a:endParaRPr lang="en-US" sz="3600" dirty="0"/>
          </a:p>
          <a:p>
            <a:pPr algn="just"/>
            <a:r>
              <a:rPr lang="en-US" sz="3600" dirty="0" err="1" smtClean="0"/>
              <a:t>Alaqo</a:t>
            </a:r>
            <a:r>
              <a:rPr lang="en-US" sz="3600" dirty="0" smtClean="0"/>
              <a:t> </a:t>
            </a:r>
            <a:r>
              <a:rPr lang="id-ID" sz="3600" dirty="0" smtClean="0"/>
              <a:t>melekat </a:t>
            </a:r>
            <a:r>
              <a:rPr lang="id-ID" sz="3600" dirty="0"/>
              <a:t>pada dinding rahim seperti akar yang kokoh menancap di tanah. </a:t>
            </a:r>
            <a:r>
              <a:rPr lang="en-US" sz="3600" dirty="0" err="1" smtClean="0"/>
              <a:t>Alaqo</a:t>
            </a:r>
            <a:r>
              <a:rPr lang="en-US" sz="3600" dirty="0" smtClean="0"/>
              <a:t> </a:t>
            </a:r>
            <a:r>
              <a:rPr lang="id-ID" sz="3600" dirty="0" smtClean="0"/>
              <a:t>mendapatkan </a:t>
            </a:r>
            <a:r>
              <a:rPr lang="id-ID" sz="3600" dirty="0"/>
              <a:t>zat-zat penting dari tubuh sang ibu sebagai proses pertumbuhannya. </a:t>
            </a:r>
            <a:r>
              <a:rPr lang="id-ID" sz="3600" dirty="0" smtClean="0"/>
              <a:t>Secara </a:t>
            </a:r>
            <a:r>
              <a:rPr lang="id-ID" sz="3600" dirty="0"/>
              <a:t>harfiah digunakan untuk menggambarkan lintah yang menempel pada tubuh untuk menghisap darah.</a:t>
            </a:r>
            <a:endParaRPr lang="en-US" sz="3600" dirty="0"/>
          </a:p>
          <a:p>
            <a:endParaRPr lang="en-US" dirty="0"/>
          </a:p>
        </p:txBody>
      </p:sp>
    </p:spTree>
    <p:extLst>
      <p:ext uri="{BB962C8B-B14F-4D97-AF65-F5344CB8AC3E}">
        <p14:creationId xmlns="" xmlns:p14="http://schemas.microsoft.com/office/powerpoint/2010/main" val="3280906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9"/>
            <a:ext cx="10369731" cy="941161"/>
          </a:xfrm>
        </p:spPr>
        <p:txBody>
          <a:bodyPr/>
          <a:lstStyle/>
          <a:p>
            <a:pPr algn="ctr"/>
            <a:r>
              <a:rPr lang="en-US" dirty="0" smtClean="0"/>
              <a:t>Proses </a:t>
            </a:r>
            <a:r>
              <a:rPr lang="en-US" dirty="0" err="1" smtClean="0"/>
              <a:t>Embriologi</a:t>
            </a:r>
            <a:r>
              <a:rPr lang="en-US" dirty="0" smtClean="0"/>
              <a:t>  </a:t>
            </a:r>
            <a:r>
              <a:rPr lang="en-US" dirty="0" err="1" smtClean="0"/>
              <a:t>Dalam</a:t>
            </a:r>
            <a:r>
              <a:rPr lang="en-US" dirty="0" smtClean="0"/>
              <a:t> Rahim</a:t>
            </a:r>
            <a:endParaRPr lang="en-US" dirty="0"/>
          </a:p>
        </p:txBody>
      </p:sp>
      <p:sp>
        <p:nvSpPr>
          <p:cNvPr id="3" name="Content Placeholder 2"/>
          <p:cNvSpPr>
            <a:spLocks noGrp="1"/>
          </p:cNvSpPr>
          <p:nvPr>
            <p:ph sz="quarter" idx="1"/>
          </p:nvPr>
        </p:nvSpPr>
        <p:spPr>
          <a:xfrm>
            <a:off x="378824" y="1489166"/>
            <a:ext cx="11456127" cy="5042263"/>
          </a:xfrm>
        </p:spPr>
        <p:txBody>
          <a:bodyPr>
            <a:normAutofit fontScale="92500" lnSpcReduction="20000"/>
          </a:bodyPr>
          <a:lstStyle/>
          <a:p>
            <a:pPr marL="0" indent="0" algn="ctr">
              <a:buNone/>
            </a:pPr>
            <a:r>
              <a:rPr lang="id-ID" i="1" dirty="0" smtClean="0"/>
              <a:t> “</a:t>
            </a:r>
            <a:r>
              <a:rPr lang="id-ID" sz="4400" i="1" dirty="0" smtClean="0"/>
              <a:t>Kemudian </a:t>
            </a:r>
            <a:r>
              <a:rPr lang="en-US" sz="4400" i="1" dirty="0" err="1" smtClean="0"/>
              <a:t>nutfah</a:t>
            </a:r>
            <a:r>
              <a:rPr lang="en-US" sz="4400" i="1" dirty="0" smtClean="0"/>
              <a:t> </a:t>
            </a:r>
            <a:r>
              <a:rPr lang="id-ID" sz="4400" i="1" dirty="0" smtClean="0"/>
              <a:t>itu Kami jadikan </a:t>
            </a:r>
            <a:r>
              <a:rPr lang="en-US" sz="4400" i="1" dirty="0" err="1" smtClean="0"/>
              <a:t>alaqo</a:t>
            </a:r>
            <a:r>
              <a:rPr lang="id-ID" sz="4400" i="1" dirty="0" smtClean="0"/>
              <a:t>, lalu </a:t>
            </a:r>
            <a:r>
              <a:rPr lang="en-US" sz="4400" i="1" dirty="0" err="1" smtClean="0"/>
              <a:t>alaqo</a:t>
            </a:r>
            <a:r>
              <a:rPr lang="en-US" sz="4400" i="1" dirty="0" smtClean="0"/>
              <a:t> </a:t>
            </a:r>
            <a:r>
              <a:rPr lang="id-ID" sz="4400" i="1" dirty="0" smtClean="0"/>
              <a:t>Kami jadikan </a:t>
            </a:r>
            <a:r>
              <a:rPr lang="en-US" sz="4400" i="1" dirty="0" err="1" smtClean="0"/>
              <a:t>mudigoh</a:t>
            </a:r>
            <a:r>
              <a:rPr lang="id-ID" sz="4400" i="1" dirty="0" smtClean="0"/>
              <a:t>, dan </a:t>
            </a:r>
            <a:r>
              <a:rPr lang="en-US" sz="4400" i="1" dirty="0" err="1" smtClean="0"/>
              <a:t>mudigoh</a:t>
            </a:r>
            <a:r>
              <a:rPr lang="en-US" sz="4400" i="1" dirty="0" smtClean="0"/>
              <a:t> </a:t>
            </a:r>
            <a:r>
              <a:rPr lang="id-ID" sz="4400" i="1" dirty="0" smtClean="0"/>
              <a:t>Kami jadikan tulang-belulang, lalu tulang belulang itu Kami bungkus dengan daging.  Kemudian Kami jadikan dia makhluk yang (berbentuk) lain.  Maka Maha Sucilah Allah, Pencipta Yang Paling Baik”</a:t>
            </a:r>
            <a:r>
              <a:rPr lang="id-ID" sz="4400" dirty="0" smtClean="0"/>
              <a:t> (QS Al Mu’minun:14)</a:t>
            </a:r>
            <a:endParaRPr lang="en-US" sz="4400" dirty="0" smtClean="0"/>
          </a:p>
          <a:p>
            <a:pPr marL="0" indent="0">
              <a:buNone/>
            </a:pPr>
            <a:endParaRPr lang="en-US" sz="4400" dirty="0" smtClean="0"/>
          </a:p>
          <a:p>
            <a:pPr marL="0" indent="0">
              <a:buNone/>
            </a:pPr>
            <a:r>
              <a:rPr lang="id-ID" sz="4400" dirty="0" smtClean="0"/>
              <a:t>Penelitian </a:t>
            </a:r>
            <a:r>
              <a:rPr lang="en-US" sz="4400" dirty="0" smtClean="0"/>
              <a:t>para </a:t>
            </a:r>
            <a:r>
              <a:rPr lang="en-US" sz="4400" dirty="0" err="1" smtClean="0"/>
              <a:t>pakar</a:t>
            </a:r>
            <a:r>
              <a:rPr lang="en-US" sz="4400" dirty="0" smtClean="0"/>
              <a:t> embryology </a:t>
            </a:r>
            <a:r>
              <a:rPr lang="id-ID" sz="4400" dirty="0" smtClean="0"/>
              <a:t>menunjukkan </a:t>
            </a:r>
            <a:r>
              <a:rPr lang="id-ID" sz="4400" dirty="0"/>
              <a:t>bahwa perkembangan </a:t>
            </a:r>
            <a:r>
              <a:rPr lang="en-US" sz="4400" dirty="0" err="1" smtClean="0"/>
              <a:t>janin</a:t>
            </a:r>
            <a:r>
              <a:rPr lang="en-US" sz="4400" dirty="0" smtClean="0"/>
              <a:t> </a:t>
            </a:r>
            <a:r>
              <a:rPr lang="id-ID" sz="4400" dirty="0" smtClean="0"/>
              <a:t>dalam </a:t>
            </a:r>
            <a:r>
              <a:rPr lang="id-ID" sz="4400" dirty="0"/>
              <a:t>rahim ibu sama persis sebagaimana yang disampaikan di dalam Al Quran</a:t>
            </a:r>
            <a:r>
              <a:rPr lang="id-ID" sz="4400" dirty="0" smtClean="0"/>
              <a:t>.</a:t>
            </a:r>
            <a:endParaRPr lang="en-US" sz="4400" dirty="0"/>
          </a:p>
          <a:p>
            <a:endParaRPr lang="en-US" dirty="0"/>
          </a:p>
        </p:txBody>
      </p:sp>
    </p:spTree>
    <p:extLst>
      <p:ext uri="{BB962C8B-B14F-4D97-AF65-F5344CB8AC3E}">
        <p14:creationId xmlns="" xmlns:p14="http://schemas.microsoft.com/office/powerpoint/2010/main" val="3666500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Allah sebagai Al Kholiq alam semesta</a:t>
            </a:r>
            <a:endParaRPr lang="en-US" dirty="0"/>
          </a:p>
        </p:txBody>
      </p:sp>
      <p:sp>
        <p:nvSpPr>
          <p:cNvPr id="3" name="Content Placeholder 2"/>
          <p:cNvSpPr>
            <a:spLocks noGrp="1"/>
          </p:cNvSpPr>
          <p:nvPr>
            <p:ph sz="quarter" idx="1"/>
          </p:nvPr>
        </p:nvSpPr>
        <p:spPr>
          <a:xfrm>
            <a:off x="235132" y="1567543"/>
            <a:ext cx="11691259" cy="4937760"/>
          </a:xfrm>
        </p:spPr>
        <p:txBody>
          <a:bodyPr>
            <a:normAutofit/>
          </a:bodyPr>
          <a:lstStyle/>
          <a:p>
            <a:pPr lvl="2"/>
            <a:endParaRPr lang="en-US" sz="1800" dirty="0"/>
          </a:p>
          <a:p>
            <a:pPr lvl="0"/>
            <a:r>
              <a:rPr lang="id-ID" sz="4000" dirty="0"/>
              <a:t>Allah Pencipta langit dan bumi QS. 35:1; 39:46; 2: </a:t>
            </a:r>
            <a:r>
              <a:rPr lang="id-ID" sz="4000" dirty="0" smtClean="0"/>
              <a:t>117</a:t>
            </a:r>
            <a:endParaRPr lang="en-US" sz="4000" dirty="0" smtClean="0"/>
          </a:p>
          <a:p>
            <a:pPr lvl="0"/>
            <a:endParaRPr lang="en-US" sz="4000" dirty="0"/>
          </a:p>
          <a:p>
            <a:pPr lvl="0"/>
            <a:r>
              <a:rPr lang="id-ID" sz="4000" dirty="0"/>
              <a:t>Allah Pencipta langit dan bumi melalui masa yang telah ditetapkan QS. 7:54; </a:t>
            </a:r>
            <a:r>
              <a:rPr lang="id-ID" sz="4000" dirty="0" smtClean="0"/>
              <a:t>10:3</a:t>
            </a:r>
            <a:endParaRPr lang="en-US" sz="4000" dirty="0" smtClean="0"/>
          </a:p>
          <a:p>
            <a:pPr lvl="0"/>
            <a:endParaRPr lang="en-US" sz="4000" dirty="0"/>
          </a:p>
          <a:p>
            <a:pPr lvl="0"/>
            <a:r>
              <a:rPr lang="id-ID" sz="4000" dirty="0"/>
              <a:t>Allah pengurus langit dan bumi QS. 6: 102; 79: 27-33</a:t>
            </a:r>
            <a:endParaRPr lang="en-US" sz="4000" dirty="0"/>
          </a:p>
          <a:p>
            <a:endParaRPr lang="en-US" dirty="0"/>
          </a:p>
        </p:txBody>
      </p:sp>
      <p:sp>
        <p:nvSpPr>
          <p:cNvPr id="5" name="Rectangle 2"/>
          <p:cNvSpPr>
            <a:spLocks noChangeArrowheads="1"/>
          </p:cNvSpPr>
          <p:nvPr/>
        </p:nvSpPr>
        <p:spPr bwMode="auto">
          <a:xfrm>
            <a:off x="2" y="280473"/>
            <a:ext cx="184731" cy="369332"/>
          </a:xfrm>
          <a:prstGeom prst="rect">
            <a:avLst/>
          </a:prstGeom>
          <a:solidFill>
            <a:srgbClr val="000000"/>
          </a:solidFill>
          <a:ln w="9525">
            <a:solidFill>
              <a:schemeClr val="tx1"/>
            </a:solidFill>
            <a:prstDash val="solid"/>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p:cNvSpPr>
            <a:spLocks noChangeArrowheads="1"/>
          </p:cNvSpPr>
          <p:nvPr/>
        </p:nvSpPr>
        <p:spPr bwMode="auto">
          <a:xfrm>
            <a:off x="0" y="301569"/>
            <a:ext cx="19297270" cy="800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333333"/>
                </a:solidFill>
                <a:effectLst/>
                <a:latin typeface="-apple-system"/>
              </a:rPr>
              <a:t>Segala puji bagi Allah Pencipta langit dan bumi, Yang menjadikan malaikat sebagai utusan-utusan (untuk mengurus berbagai macam urusan) yang mempunyai sayap, masing-masing (ada yang) dua, tiga dan empat. Allah menambahkan pada ciptaan-Nya apa yang dikehendaki-Nya. Sesungguhnya Allah Maha Kuasa atas segala sesuatu.</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152402" y="432873"/>
            <a:ext cx="184731" cy="369332"/>
          </a:xfrm>
          <a:prstGeom prst="rect">
            <a:avLst/>
          </a:prstGeom>
          <a:solidFill>
            <a:srgbClr val="000000"/>
          </a:solidFill>
          <a:ln w="9525">
            <a:solidFill>
              <a:schemeClr val="tx1"/>
            </a:solidFill>
            <a:prstDash val="solid"/>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 xmlns:p14="http://schemas.microsoft.com/office/powerpoint/2010/main" val="1013164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Allah sebagai Al Kholiq alam semesta</a:t>
            </a:r>
            <a:endParaRPr lang="en-US" dirty="0"/>
          </a:p>
        </p:txBody>
      </p:sp>
      <p:sp>
        <p:nvSpPr>
          <p:cNvPr id="3" name="Content Placeholder 2"/>
          <p:cNvSpPr>
            <a:spLocks noGrp="1"/>
          </p:cNvSpPr>
          <p:nvPr>
            <p:ph sz="quarter" idx="1"/>
          </p:nvPr>
        </p:nvSpPr>
        <p:spPr>
          <a:xfrm>
            <a:off x="235132" y="1567543"/>
            <a:ext cx="11691259" cy="4937760"/>
          </a:xfrm>
        </p:spPr>
        <p:txBody>
          <a:bodyPr>
            <a:normAutofit/>
          </a:bodyPr>
          <a:lstStyle/>
          <a:p>
            <a:pPr lvl="2"/>
            <a:endParaRPr lang="en-US" sz="1800" dirty="0"/>
          </a:p>
          <a:p>
            <a:pPr lvl="0"/>
            <a:r>
              <a:rPr lang="id-ID" sz="4000" dirty="0"/>
              <a:t>Allah Pencipta langit dan bumi QS. 35:1; 39:46; 2: </a:t>
            </a:r>
            <a:r>
              <a:rPr lang="id-ID" sz="4000" dirty="0" smtClean="0"/>
              <a:t>117</a:t>
            </a:r>
            <a:endParaRPr lang="en-US" sz="4000" dirty="0" smtClean="0"/>
          </a:p>
          <a:p>
            <a:pPr lvl="0"/>
            <a:endParaRPr lang="en-US" sz="4000" dirty="0"/>
          </a:p>
          <a:p>
            <a:pPr lvl="0"/>
            <a:r>
              <a:rPr lang="id-ID" sz="4000" dirty="0"/>
              <a:t>Allah Pencipta langit dan bumi melalui masa yang telah ditetapkan QS. 7:54; </a:t>
            </a:r>
            <a:r>
              <a:rPr lang="id-ID" sz="4000" dirty="0" smtClean="0"/>
              <a:t>10:3</a:t>
            </a:r>
            <a:endParaRPr lang="en-US" sz="4000" dirty="0" smtClean="0"/>
          </a:p>
          <a:p>
            <a:pPr lvl="0"/>
            <a:endParaRPr lang="en-US" sz="4000" dirty="0"/>
          </a:p>
          <a:p>
            <a:pPr lvl="0"/>
            <a:r>
              <a:rPr lang="id-ID" sz="4000" dirty="0"/>
              <a:t>Allah pengurus langit dan bumi QS. 6: 102; 79: 27-33</a:t>
            </a:r>
            <a:endParaRPr lang="en-US" sz="4000" dirty="0"/>
          </a:p>
          <a:p>
            <a:endParaRPr lang="en-US" dirty="0"/>
          </a:p>
        </p:txBody>
      </p:sp>
      <p:sp>
        <p:nvSpPr>
          <p:cNvPr id="5" name="Rectangle 2"/>
          <p:cNvSpPr>
            <a:spLocks noChangeArrowheads="1"/>
          </p:cNvSpPr>
          <p:nvPr/>
        </p:nvSpPr>
        <p:spPr bwMode="auto">
          <a:xfrm>
            <a:off x="2" y="280473"/>
            <a:ext cx="184731" cy="369332"/>
          </a:xfrm>
          <a:prstGeom prst="rect">
            <a:avLst/>
          </a:prstGeom>
          <a:solidFill>
            <a:srgbClr val="000000"/>
          </a:solidFill>
          <a:ln w="9525">
            <a:solidFill>
              <a:schemeClr val="tx1"/>
            </a:solidFill>
            <a:prstDash val="solid"/>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5"/>
          <p:cNvSpPr>
            <a:spLocks noChangeArrowheads="1"/>
          </p:cNvSpPr>
          <p:nvPr/>
        </p:nvSpPr>
        <p:spPr bwMode="auto">
          <a:xfrm>
            <a:off x="152402" y="432873"/>
            <a:ext cx="184731" cy="369332"/>
          </a:xfrm>
          <a:prstGeom prst="rect">
            <a:avLst/>
          </a:prstGeom>
          <a:solidFill>
            <a:srgbClr val="000000"/>
          </a:solidFill>
          <a:ln w="9525">
            <a:solidFill>
              <a:schemeClr val="tx1"/>
            </a:solidFill>
            <a:prstDash val="solid"/>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 xmlns:p14="http://schemas.microsoft.com/office/powerpoint/2010/main" val="1120024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idup.jpg"/>
          <p:cNvPicPr>
            <a:picLocks noGrp="1" noChangeAspect="1"/>
          </p:cNvPicPr>
          <p:nvPr>
            <p:ph sz="quarter" idx="1"/>
          </p:nvPr>
        </p:nvPicPr>
        <p:blipFill>
          <a:blip r:embed="rId2" cstate="print"/>
          <a:stretch>
            <a:fillRect/>
          </a:stretch>
        </p:blipFill>
        <p:spPr>
          <a:xfrm>
            <a:off x="3026624" y="621279"/>
            <a:ext cx="6372214" cy="5854471"/>
          </a:xfrm>
        </p:spPr>
      </p:pic>
    </p:spTree>
    <p:extLst>
      <p:ext uri="{BB962C8B-B14F-4D97-AF65-F5344CB8AC3E}">
        <p14:creationId xmlns="" xmlns:p14="http://schemas.microsoft.com/office/powerpoint/2010/main" val="2045134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b="1" dirty="0" smtClean="0"/>
              <a:t>Proses perjalanan manusia dari alam ruh hingga alam akhirat</a:t>
            </a:r>
            <a:endParaRPr lang="en-US" dirty="0"/>
          </a:p>
        </p:txBody>
      </p:sp>
      <p:sp>
        <p:nvSpPr>
          <p:cNvPr id="3" name="Content Placeholder 2"/>
          <p:cNvSpPr>
            <a:spLocks noGrp="1"/>
          </p:cNvSpPr>
          <p:nvPr>
            <p:ph sz="quarter" idx="1"/>
          </p:nvPr>
        </p:nvSpPr>
        <p:spPr/>
        <p:txBody>
          <a:bodyPr>
            <a:normAutofit/>
          </a:bodyPr>
          <a:lstStyle/>
          <a:p>
            <a:pPr lvl="1"/>
            <a:endParaRPr lang="en-US" sz="2000" dirty="0"/>
          </a:p>
          <a:p>
            <a:pPr marL="0" indent="0">
              <a:buNone/>
            </a:pPr>
            <a:r>
              <a:rPr lang="en-US" dirty="0" smtClean="0"/>
              <a:t> </a:t>
            </a:r>
            <a:r>
              <a:rPr lang="en-GB" dirty="0" smtClean="0"/>
              <a:t>A</a:t>
            </a:r>
            <a:r>
              <a:rPr lang="en-GB" dirty="0"/>
              <a:t>.	</a:t>
            </a:r>
            <a:r>
              <a:rPr lang="id-ID" dirty="0"/>
              <a:t>Alam Ruh QS. 7:172</a:t>
            </a:r>
            <a:endParaRPr lang="en-US" sz="2400" dirty="0"/>
          </a:p>
          <a:p>
            <a:r>
              <a:rPr lang="id-ID" dirty="0"/>
              <a:t>Semua manusia diambil kesaksiannya bahwa Allah Rabb mereka. Kesaksian ini adalah potensi yang Allah berikan kepada manusia untuk berpotensi ber-tuhan dan bertauhid. Manusia merupakan makhluk terakhir yang diciptakan Allah swt. setelah sebelumnya Allah telah menciptakan makhluk lain seperti malaikat, jin, bumi, langit dan seisinya. Allah menciptakan manusia dengan dipersiapkan untuk menjadi makhluk yang paling sempurna. Karena, manusia diciptakan untuk menjadi khalifah (pemimpin) di muka bumi dan memakmurkannya.</a:t>
            </a:r>
            <a:endParaRPr lang="en-US" sz="2400" dirty="0"/>
          </a:p>
          <a:p>
            <a:endParaRPr lang="en-US" sz="2400" dirty="0" smtClean="0"/>
          </a:p>
          <a:p>
            <a:endParaRPr lang="en-US" dirty="0"/>
          </a:p>
        </p:txBody>
      </p:sp>
    </p:spTree>
    <p:extLst>
      <p:ext uri="{BB962C8B-B14F-4D97-AF65-F5344CB8AC3E}">
        <p14:creationId xmlns="" xmlns:p14="http://schemas.microsoft.com/office/powerpoint/2010/main" val="3179045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TARGET PEMEBELAJARAN </a:t>
            </a:r>
            <a:br>
              <a:rPr lang="en-US" dirty="0" smtClean="0"/>
            </a:br>
            <a:r>
              <a:rPr lang="id-ID" dirty="0" smtClean="0"/>
              <a:t>Mahasiswa </a:t>
            </a:r>
            <a:r>
              <a:rPr lang="en-US" dirty="0" err="1" smtClean="0"/>
              <a:t>Dapat</a:t>
            </a:r>
            <a:r>
              <a:rPr lang="en-US" dirty="0" smtClean="0"/>
              <a:t> </a:t>
            </a:r>
            <a:r>
              <a:rPr lang="en-US" dirty="0" err="1" smtClean="0"/>
              <a:t>Menjelaskan</a:t>
            </a:r>
            <a:r>
              <a:rPr lang="en-US" dirty="0" smtClean="0"/>
              <a:t> &amp; </a:t>
            </a:r>
            <a:r>
              <a:rPr lang="en-US" dirty="0" err="1" smtClean="0"/>
              <a:t>memahami</a:t>
            </a:r>
            <a:r>
              <a:rPr lang="en-US" dirty="0" smtClean="0"/>
              <a:t>:</a:t>
            </a:r>
            <a:endParaRPr lang="en-US" dirty="0"/>
          </a:p>
        </p:txBody>
      </p:sp>
      <p:sp>
        <p:nvSpPr>
          <p:cNvPr id="3" name="Content Placeholder 2"/>
          <p:cNvSpPr>
            <a:spLocks noGrp="1"/>
          </p:cNvSpPr>
          <p:nvPr>
            <p:ph sz="quarter" idx="1"/>
          </p:nvPr>
        </p:nvSpPr>
        <p:spPr>
          <a:xfrm>
            <a:off x="444139" y="1841863"/>
            <a:ext cx="11325497" cy="4741816"/>
          </a:xfrm>
        </p:spPr>
        <p:txBody>
          <a:bodyPr>
            <a:normAutofit/>
          </a:bodyPr>
          <a:lstStyle/>
          <a:p>
            <a:endParaRPr lang="en-US" dirty="0"/>
          </a:p>
          <a:p>
            <a:pPr lvl="0"/>
            <a:r>
              <a:rPr lang="en-US" sz="4400" dirty="0" smtClean="0"/>
              <a:t> </a:t>
            </a:r>
            <a:r>
              <a:rPr lang="id-ID" sz="4400" dirty="0" smtClean="0"/>
              <a:t>prinsip </a:t>
            </a:r>
            <a:r>
              <a:rPr lang="id-ID" sz="4400" dirty="0"/>
              <a:t>penciptaan manusia secara azali </a:t>
            </a:r>
            <a:r>
              <a:rPr lang="en-US" sz="4400" dirty="0" smtClean="0"/>
              <a:t>&amp; </a:t>
            </a:r>
            <a:r>
              <a:rPr lang="id-ID" sz="4400" dirty="0" smtClean="0"/>
              <a:t>alami</a:t>
            </a:r>
            <a:endParaRPr lang="en-US" sz="4400" dirty="0"/>
          </a:p>
          <a:p>
            <a:pPr lvl="0"/>
            <a:r>
              <a:rPr lang="en-US" sz="4400" dirty="0" smtClean="0"/>
              <a:t> </a:t>
            </a:r>
            <a:r>
              <a:rPr lang="id-ID" sz="4400" dirty="0" smtClean="0"/>
              <a:t>proses </a:t>
            </a:r>
            <a:r>
              <a:rPr lang="id-ID" sz="4400" dirty="0"/>
              <a:t>perjalanan manusia dari alam ruh hingga alam akhirat</a:t>
            </a:r>
            <a:endParaRPr lang="en-US" sz="4400" dirty="0"/>
          </a:p>
          <a:p>
            <a:pPr lvl="0"/>
            <a:r>
              <a:rPr lang="en-US" sz="4400" dirty="0" smtClean="0"/>
              <a:t> </a:t>
            </a:r>
            <a:r>
              <a:rPr lang="id-ID" sz="4400" dirty="0" smtClean="0"/>
              <a:t>manusia </a:t>
            </a:r>
            <a:r>
              <a:rPr lang="id-ID" sz="4400" dirty="0"/>
              <a:t>dan alam semesta merupakan ciptaan Allah yang berada dalam sistem kesetimbangan</a:t>
            </a:r>
            <a:endParaRPr lang="en-US" sz="4400" dirty="0"/>
          </a:p>
          <a:p>
            <a:endParaRPr lang="en-US" dirty="0"/>
          </a:p>
        </p:txBody>
      </p:sp>
    </p:spTree>
    <p:extLst>
      <p:ext uri="{BB962C8B-B14F-4D97-AF65-F5344CB8AC3E}">
        <p14:creationId xmlns="" xmlns:p14="http://schemas.microsoft.com/office/powerpoint/2010/main" val="4099842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3" y="365126"/>
            <a:ext cx="10330543" cy="719092"/>
          </a:xfrm>
        </p:spPr>
        <p:txBody>
          <a:bodyPr>
            <a:normAutofit fontScale="90000"/>
          </a:bodyPr>
          <a:lstStyle/>
          <a:p>
            <a:pPr algn="ctr"/>
            <a:r>
              <a:rPr lang="id-ID" b="1" dirty="0" smtClean="0"/>
              <a:t>Proses perjalanan manusia </a:t>
            </a:r>
            <a:r>
              <a:rPr lang="en-US" b="1" dirty="0" smtClean="0"/>
              <a:t>…(2)  </a:t>
            </a:r>
            <a:endParaRPr lang="en-US" dirty="0"/>
          </a:p>
        </p:txBody>
      </p:sp>
      <p:sp>
        <p:nvSpPr>
          <p:cNvPr id="3" name="Content Placeholder 2"/>
          <p:cNvSpPr>
            <a:spLocks noGrp="1"/>
          </p:cNvSpPr>
          <p:nvPr>
            <p:ph sz="quarter" idx="1"/>
          </p:nvPr>
        </p:nvSpPr>
        <p:spPr>
          <a:xfrm>
            <a:off x="313509" y="1188724"/>
            <a:ext cx="11560627" cy="5499463"/>
          </a:xfrm>
        </p:spPr>
        <p:txBody>
          <a:bodyPr>
            <a:normAutofit fontScale="92500"/>
          </a:bodyPr>
          <a:lstStyle/>
          <a:p>
            <a:r>
              <a:rPr lang="id-ID" dirty="0" smtClean="0"/>
              <a:t>Persiapan </a:t>
            </a:r>
            <a:r>
              <a:rPr lang="id-ID" dirty="0"/>
              <a:t>pertama, Allah mengambil perjanjian dan kesaksian dari calon manusia, yaitu ruh-ruh manusia yang berada di alam arwah. Allah mengambil sumpah kepada mereka sebagaimana disebutkan dalam Al-Qur’an: </a:t>
            </a:r>
            <a:r>
              <a:rPr lang="id-ID" i="1" dirty="0"/>
              <a:t>Dan (ingatlah), ketika Tuhanmu mengeluarkan keturunan anak-anak Adam dari sulbi mereka dan Allah mengambil kesaksian terhadap jiwa mereka (seraya berfirman): “Bukankah Aku ini Tuhanmu?” Mereka menjawab: “Betul (Engkau Tuhan kami), kami menjadi saksi.” (Kami lakukan yang demikian itu) agar di hari kiamat kamu tidak mengatakan: “Sesungguhnya kami (Bani Adam) adalah orang-orang yang lengah terhadap ini (keesaan Tuhan).”</a:t>
            </a:r>
            <a:r>
              <a:rPr lang="id-ID" dirty="0"/>
              <a:t> (Al A’raf: 172).</a:t>
            </a:r>
            <a:endParaRPr lang="en-US" sz="2400" dirty="0"/>
          </a:p>
          <a:p>
            <a:r>
              <a:rPr lang="id-ID" dirty="0"/>
              <a:t>Dengan kesaksian dan perjanjian ini maka seluruh manusia lahir ke dunia sudah memiliki nilai, yaitu nilai fitrah beriman kepada Allah dan agama yang lurus. </a:t>
            </a:r>
            <a:r>
              <a:rPr lang="id-ID" i="1" dirty="0"/>
              <a:t>Maka hadapkanlah wajahmu dengan lurus kepada agama (Allah); (tetaplah atas) fitrah Allah yang telah menciptakan manusia menurut fitrah itu. Tidak ada perubahan pada fitrah Allah. (Itulah) agama yang lurus; tetapi kebanyakan manusia tidak mengetahui. </a:t>
            </a:r>
            <a:r>
              <a:rPr lang="id-ID" dirty="0"/>
              <a:t>(Ar-Ruum: 30). Rasulullah saw. bersabda: “Setiap anak dilahirkan secara fitrah. Maka kedua orang tuannya yang menjadikan Yahudi atau Nashrani atau Majusi.” (HR Bukhari)</a:t>
            </a:r>
            <a:endParaRPr lang="en-US" sz="2400" dirty="0"/>
          </a:p>
          <a:p>
            <a:endParaRPr lang="en-US" dirty="0"/>
          </a:p>
        </p:txBody>
      </p:sp>
    </p:spTree>
    <p:extLst>
      <p:ext uri="{BB962C8B-B14F-4D97-AF65-F5344CB8AC3E}">
        <p14:creationId xmlns="" xmlns:p14="http://schemas.microsoft.com/office/powerpoint/2010/main" val="2856109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 y="396241"/>
            <a:ext cx="11430000" cy="8710077"/>
          </a:xfrm>
          <a:prstGeom prst="rect">
            <a:avLst/>
          </a:prstGeom>
        </p:spPr>
        <p:txBody>
          <a:bodyPr wrap="square">
            <a:spAutoFit/>
          </a:bodyPr>
          <a:lstStyle/>
          <a:p>
            <a:r>
              <a:rPr lang="ar-AE" sz="8000" dirty="0">
                <a:solidFill>
                  <a:srgbClr val="333333"/>
                </a:solidFill>
                <a:latin typeface="Amiri"/>
              </a:rPr>
              <a:t>وَإِذْ أَخَذَ رَبُّكَ مِنْ بَنِي آدَمَ مِنْ ظُهُورِهِمْ ذُرِّيَّتَهُمْ وَأَشْهَدَهُمْ عَلَىٰ أَنْفُسِهِمْ أَلَسْتُ بِرَبِّكُمْ ۖ قَالُوا بَلَىٰ ۛ شَهِدْنَا ۛ أَنْ تَقُولُوا يَوْمَ الْقِيَامَةِ إِنَّا كُنَّا عَنْ هَٰذَا </a:t>
            </a:r>
            <a:r>
              <a:rPr lang="ar-AE" sz="8000" dirty="0" smtClean="0">
                <a:solidFill>
                  <a:srgbClr val="333333"/>
                </a:solidFill>
                <a:latin typeface="Amiri"/>
              </a:rPr>
              <a:t>غَافِلِينَ</a:t>
            </a:r>
            <a:r>
              <a:rPr lang="en-US" sz="8000" dirty="0" smtClean="0">
                <a:solidFill>
                  <a:srgbClr val="333333"/>
                </a:solidFill>
                <a:latin typeface="Amiri"/>
              </a:rPr>
              <a:t> </a:t>
            </a:r>
            <a:r>
              <a:rPr lang="en-US" sz="4000" dirty="0" smtClean="0">
                <a:solidFill>
                  <a:srgbClr val="333333"/>
                </a:solidFill>
                <a:latin typeface="Amiri"/>
              </a:rPr>
              <a:t>( Al </a:t>
            </a:r>
            <a:r>
              <a:rPr lang="en-US" sz="4000" dirty="0" err="1" smtClean="0">
                <a:solidFill>
                  <a:srgbClr val="333333"/>
                </a:solidFill>
                <a:latin typeface="Amiri"/>
              </a:rPr>
              <a:t>Araf</a:t>
            </a:r>
            <a:r>
              <a:rPr lang="en-US" sz="4000" dirty="0" smtClean="0">
                <a:solidFill>
                  <a:srgbClr val="333333"/>
                </a:solidFill>
                <a:latin typeface="Amiri"/>
              </a:rPr>
              <a:t> 172)</a:t>
            </a:r>
            <a:endParaRPr lang="en-US" sz="4000" dirty="0"/>
          </a:p>
        </p:txBody>
      </p:sp>
    </p:spTree>
    <p:extLst>
      <p:ext uri="{BB962C8B-B14F-4D97-AF65-F5344CB8AC3E}">
        <p14:creationId xmlns="" xmlns:p14="http://schemas.microsoft.com/office/powerpoint/2010/main" val="968603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4170" y="679372"/>
            <a:ext cx="10363200" cy="1143000"/>
          </a:xfrm>
        </p:spPr>
        <p:txBody>
          <a:bodyPr>
            <a:normAutofit fontScale="90000"/>
          </a:bodyPr>
          <a:lstStyle/>
          <a:p>
            <a:r>
              <a:rPr lang="en-US" dirty="0" smtClean="0"/>
              <a:t/>
            </a:r>
            <a:br>
              <a:rPr lang="en-US" dirty="0" smtClean="0"/>
            </a:br>
            <a:r>
              <a:rPr lang="en-US" dirty="0" smtClean="0"/>
              <a:t>B. </a:t>
            </a:r>
            <a:r>
              <a:rPr lang="id-ID" dirty="0" smtClean="0"/>
              <a:t>Alam dunia </a:t>
            </a:r>
            <a:r>
              <a:rPr lang="en-US" dirty="0" smtClean="0"/>
              <a:t/>
            </a:r>
            <a:br>
              <a:rPr lang="en-US" dirty="0" smtClean="0"/>
            </a:br>
            <a:r>
              <a:rPr lang="id-ID" dirty="0" smtClean="0"/>
              <a:t>kesaksian manusia di alam ruh bahwa Allah Rabb mereka</a:t>
            </a:r>
            <a:endParaRPr lang="en-US" dirty="0"/>
          </a:p>
        </p:txBody>
      </p:sp>
      <p:sp>
        <p:nvSpPr>
          <p:cNvPr id="3" name="Content Placeholder 2"/>
          <p:cNvSpPr>
            <a:spLocks noGrp="1"/>
          </p:cNvSpPr>
          <p:nvPr>
            <p:ph sz="quarter" idx="1"/>
          </p:nvPr>
        </p:nvSpPr>
        <p:spPr>
          <a:xfrm>
            <a:off x="130629" y="1690688"/>
            <a:ext cx="11795760" cy="5049746"/>
          </a:xfrm>
        </p:spPr>
        <p:txBody>
          <a:bodyPr>
            <a:normAutofit fontScale="77500" lnSpcReduction="20000"/>
          </a:bodyPr>
          <a:lstStyle/>
          <a:p>
            <a:pPr marL="0" indent="0">
              <a:buNone/>
            </a:pPr>
            <a:endParaRPr lang="en-US" dirty="0"/>
          </a:p>
          <a:p>
            <a:r>
              <a:rPr lang="id-ID" sz="3500" dirty="0" smtClean="0"/>
              <a:t>Allah uji </a:t>
            </a:r>
            <a:r>
              <a:rPr lang="en-US" sz="3500" dirty="0" err="1" smtClean="0"/>
              <a:t>manusia</a:t>
            </a:r>
            <a:r>
              <a:rPr lang="en-US" sz="3500" dirty="0" smtClean="0"/>
              <a:t> </a:t>
            </a:r>
            <a:r>
              <a:rPr lang="en-US" sz="3500" dirty="0" err="1" smtClean="0"/>
              <a:t>dengan</a:t>
            </a:r>
            <a:r>
              <a:rPr lang="en-US" sz="3500" dirty="0" smtClean="0"/>
              <a:t> </a:t>
            </a:r>
            <a:r>
              <a:rPr lang="id-ID" sz="3500" dirty="0" smtClean="0"/>
              <a:t>perintah dan larangan. </a:t>
            </a:r>
            <a:endParaRPr lang="en-US" sz="3500" dirty="0" smtClean="0"/>
          </a:p>
          <a:p>
            <a:r>
              <a:rPr lang="es-ES" sz="3500" dirty="0" smtClean="0"/>
              <a:t>Di </a:t>
            </a:r>
            <a:r>
              <a:rPr lang="es-ES" sz="3500" dirty="0" err="1"/>
              <a:t>dunia</a:t>
            </a:r>
            <a:r>
              <a:rPr lang="es-ES" sz="3500" dirty="0"/>
              <a:t> </a:t>
            </a:r>
            <a:r>
              <a:rPr lang="es-ES" sz="3500" dirty="0" err="1"/>
              <a:t>inilah</a:t>
            </a:r>
            <a:r>
              <a:rPr lang="es-ES" sz="3500" dirty="0"/>
              <a:t> </a:t>
            </a:r>
            <a:r>
              <a:rPr lang="es-ES" sz="3500" dirty="0" err="1"/>
              <a:t>manusia</a:t>
            </a:r>
            <a:r>
              <a:rPr lang="es-ES" sz="3500" dirty="0"/>
              <a:t> </a:t>
            </a:r>
            <a:r>
              <a:rPr lang="es-ES" sz="3500" dirty="0" err="1"/>
              <a:t>bersama</a:t>
            </a:r>
            <a:r>
              <a:rPr lang="es-ES" sz="3500" dirty="0"/>
              <a:t> </a:t>
            </a:r>
            <a:r>
              <a:rPr lang="es-ES" sz="3500" dirty="0" err="1"/>
              <a:t>dengan</a:t>
            </a:r>
            <a:r>
              <a:rPr lang="es-ES" sz="3500" dirty="0"/>
              <a:t> </a:t>
            </a:r>
            <a:r>
              <a:rPr lang="es-ES" sz="3500" dirty="0" err="1"/>
              <a:t>jin</a:t>
            </a:r>
            <a:r>
              <a:rPr lang="es-ES" sz="3500" dirty="0"/>
              <a:t> </a:t>
            </a:r>
            <a:r>
              <a:rPr lang="es-ES" sz="3500" dirty="0" err="1"/>
              <a:t>mendapat</a:t>
            </a:r>
            <a:r>
              <a:rPr lang="es-ES" sz="3500" dirty="0"/>
              <a:t> </a:t>
            </a:r>
            <a:r>
              <a:rPr lang="es-ES" sz="3500" i="1" dirty="0" err="1"/>
              <a:t>taklif</a:t>
            </a:r>
            <a:r>
              <a:rPr lang="es-ES" sz="3500" dirty="0"/>
              <a:t> (tugas) </a:t>
            </a:r>
            <a:r>
              <a:rPr lang="es-ES" sz="3500" dirty="0" err="1"/>
              <a:t>dari</a:t>
            </a:r>
            <a:r>
              <a:rPr lang="es-ES" sz="3500" dirty="0"/>
              <a:t> </a:t>
            </a:r>
            <a:r>
              <a:rPr lang="es-ES" sz="3500" dirty="0" err="1"/>
              <a:t>Allah</a:t>
            </a:r>
            <a:r>
              <a:rPr lang="es-ES" sz="3500" dirty="0"/>
              <a:t>, </a:t>
            </a:r>
            <a:r>
              <a:rPr lang="es-ES" sz="3500" dirty="0" err="1"/>
              <a:t>yaitu</a:t>
            </a:r>
            <a:r>
              <a:rPr lang="es-ES" sz="3500" dirty="0"/>
              <a:t> </a:t>
            </a:r>
            <a:r>
              <a:rPr lang="es-ES" sz="3500" dirty="0" err="1"/>
              <a:t>ibadah</a:t>
            </a:r>
            <a:r>
              <a:rPr lang="es-ES" sz="3500" dirty="0"/>
              <a:t>. Dan </a:t>
            </a:r>
            <a:r>
              <a:rPr lang="es-ES" sz="3500" dirty="0" err="1"/>
              <a:t>dalam</a:t>
            </a:r>
            <a:r>
              <a:rPr lang="es-ES" sz="3500" dirty="0"/>
              <a:t> </a:t>
            </a:r>
            <a:r>
              <a:rPr lang="es-ES" sz="3500" dirty="0" err="1"/>
              <a:t>menjalani</a:t>
            </a:r>
            <a:r>
              <a:rPr lang="es-ES" sz="3500" dirty="0"/>
              <a:t> </a:t>
            </a:r>
            <a:r>
              <a:rPr lang="es-ES" sz="3500" dirty="0" err="1"/>
              <a:t>taklifnya</a:t>
            </a:r>
            <a:r>
              <a:rPr lang="es-ES" sz="3500" dirty="0"/>
              <a:t> di </a:t>
            </a:r>
            <a:r>
              <a:rPr lang="es-ES" sz="3500" dirty="0" err="1"/>
              <a:t>dunia</a:t>
            </a:r>
            <a:r>
              <a:rPr lang="es-ES" sz="3500" dirty="0"/>
              <a:t>, </a:t>
            </a:r>
            <a:r>
              <a:rPr lang="es-ES" sz="3500" dirty="0" err="1"/>
              <a:t>manusia</a:t>
            </a:r>
            <a:r>
              <a:rPr lang="es-ES" sz="3500" dirty="0"/>
              <a:t> </a:t>
            </a:r>
            <a:r>
              <a:rPr lang="es-ES" sz="3500" dirty="0" err="1"/>
              <a:t>dibatasi</a:t>
            </a:r>
            <a:r>
              <a:rPr lang="es-ES" sz="3500" dirty="0"/>
              <a:t> </a:t>
            </a:r>
            <a:r>
              <a:rPr lang="es-ES" sz="3500" dirty="0" err="1"/>
              <a:t>oleh</a:t>
            </a:r>
            <a:r>
              <a:rPr lang="es-ES" sz="3500" dirty="0"/>
              <a:t> </a:t>
            </a:r>
            <a:r>
              <a:rPr lang="es-ES" sz="3500" dirty="0" err="1"/>
              <a:t>empat</a:t>
            </a:r>
            <a:r>
              <a:rPr lang="es-ES" sz="3500" dirty="0"/>
              <a:t> </a:t>
            </a:r>
            <a:r>
              <a:rPr lang="es-ES" sz="3500" dirty="0" err="1"/>
              <a:t>dimensi</a:t>
            </a:r>
            <a:r>
              <a:rPr lang="es-ES" sz="3500" dirty="0"/>
              <a:t>; </a:t>
            </a:r>
            <a:r>
              <a:rPr lang="es-ES" sz="3500" dirty="0" err="1"/>
              <a:t>dimensi</a:t>
            </a:r>
            <a:r>
              <a:rPr lang="es-ES" sz="3500" dirty="0"/>
              <a:t> </a:t>
            </a:r>
            <a:r>
              <a:rPr lang="es-ES" sz="3500" dirty="0" err="1"/>
              <a:t>tempat</a:t>
            </a:r>
            <a:r>
              <a:rPr lang="es-ES" sz="3500" dirty="0"/>
              <a:t>, </a:t>
            </a:r>
            <a:r>
              <a:rPr lang="es-ES" sz="3500" dirty="0" err="1"/>
              <a:t>yaitu</a:t>
            </a:r>
            <a:r>
              <a:rPr lang="es-ES" sz="3500" dirty="0"/>
              <a:t> </a:t>
            </a:r>
            <a:r>
              <a:rPr lang="es-ES" sz="3500" dirty="0" err="1"/>
              <a:t>bumi</a:t>
            </a:r>
            <a:r>
              <a:rPr lang="es-ES" sz="3500" dirty="0"/>
              <a:t> </a:t>
            </a:r>
            <a:r>
              <a:rPr lang="es-ES" sz="3500" dirty="0" err="1"/>
              <a:t>sebagai</a:t>
            </a:r>
            <a:r>
              <a:rPr lang="es-ES" sz="3500" dirty="0"/>
              <a:t> </a:t>
            </a:r>
            <a:r>
              <a:rPr lang="es-ES" sz="3500" dirty="0" err="1"/>
              <a:t>tempat</a:t>
            </a:r>
            <a:r>
              <a:rPr lang="es-ES" sz="3500" dirty="0"/>
              <a:t> </a:t>
            </a:r>
            <a:r>
              <a:rPr lang="es-ES" sz="3500" dirty="0" err="1"/>
              <a:t>beribadah</a:t>
            </a:r>
            <a:r>
              <a:rPr lang="es-ES" sz="3500" dirty="0"/>
              <a:t>; </a:t>
            </a:r>
            <a:r>
              <a:rPr lang="es-ES" sz="3500" dirty="0" err="1"/>
              <a:t>dimensi</a:t>
            </a:r>
            <a:r>
              <a:rPr lang="es-ES" sz="3500" dirty="0"/>
              <a:t> </a:t>
            </a:r>
            <a:r>
              <a:rPr lang="es-ES" sz="3500" dirty="0" err="1"/>
              <a:t>waktu</a:t>
            </a:r>
            <a:r>
              <a:rPr lang="es-ES" sz="3500" dirty="0"/>
              <a:t>, </a:t>
            </a:r>
            <a:r>
              <a:rPr lang="es-ES" sz="3500" dirty="0" err="1"/>
              <a:t>yaitu</a:t>
            </a:r>
            <a:r>
              <a:rPr lang="es-ES" sz="3500" dirty="0"/>
              <a:t> </a:t>
            </a:r>
            <a:r>
              <a:rPr lang="es-ES" sz="3500" dirty="0" err="1"/>
              <a:t>umur</a:t>
            </a:r>
            <a:r>
              <a:rPr lang="es-ES" sz="3500" dirty="0"/>
              <a:t> </a:t>
            </a:r>
            <a:r>
              <a:rPr lang="es-ES" sz="3500" dirty="0" err="1"/>
              <a:t>sebagai</a:t>
            </a:r>
            <a:r>
              <a:rPr lang="es-ES" sz="3500" dirty="0"/>
              <a:t> </a:t>
            </a:r>
            <a:r>
              <a:rPr lang="es-ES" sz="3500" dirty="0" err="1"/>
              <a:t>sebuah</a:t>
            </a:r>
            <a:r>
              <a:rPr lang="es-ES" sz="3500" dirty="0"/>
              <a:t> </a:t>
            </a:r>
            <a:r>
              <a:rPr lang="es-ES" sz="3500" dirty="0" err="1"/>
              <a:t>kesempatan</a:t>
            </a:r>
            <a:r>
              <a:rPr lang="es-ES" sz="3500" dirty="0"/>
              <a:t> </a:t>
            </a:r>
            <a:r>
              <a:rPr lang="es-ES" sz="3500" dirty="0" err="1"/>
              <a:t>atau</a:t>
            </a:r>
            <a:r>
              <a:rPr lang="es-ES" sz="3500" dirty="0"/>
              <a:t> target </a:t>
            </a:r>
            <a:r>
              <a:rPr lang="es-ES" sz="3500" dirty="0" err="1"/>
              <a:t>waktu</a:t>
            </a:r>
            <a:r>
              <a:rPr lang="es-ES" sz="3500" dirty="0"/>
              <a:t> </a:t>
            </a:r>
            <a:r>
              <a:rPr lang="es-ES" sz="3500" dirty="0" err="1"/>
              <a:t>beribadah</a:t>
            </a:r>
            <a:r>
              <a:rPr lang="es-ES" sz="3500" dirty="0"/>
              <a:t>; </a:t>
            </a:r>
            <a:r>
              <a:rPr lang="es-ES" sz="3500" dirty="0" err="1"/>
              <a:t>dimensi</a:t>
            </a:r>
            <a:r>
              <a:rPr lang="es-ES" sz="3500" dirty="0"/>
              <a:t> </a:t>
            </a:r>
            <a:r>
              <a:rPr lang="es-ES" sz="3500" dirty="0" err="1"/>
              <a:t>potensi</a:t>
            </a:r>
            <a:r>
              <a:rPr lang="es-ES" sz="3500" dirty="0"/>
              <a:t> </a:t>
            </a:r>
            <a:r>
              <a:rPr lang="es-ES" sz="3500" dirty="0" err="1"/>
              <a:t>diri</a:t>
            </a:r>
            <a:r>
              <a:rPr lang="es-ES" sz="3500" dirty="0"/>
              <a:t> </a:t>
            </a:r>
            <a:r>
              <a:rPr lang="es-ES" sz="3500" dirty="0" err="1"/>
              <a:t>sebagai</a:t>
            </a:r>
            <a:r>
              <a:rPr lang="es-ES" sz="3500" dirty="0"/>
              <a:t> modal </a:t>
            </a:r>
            <a:r>
              <a:rPr lang="es-ES" sz="3500" dirty="0" err="1"/>
              <a:t>dalam</a:t>
            </a:r>
            <a:r>
              <a:rPr lang="es-ES" sz="3500" dirty="0"/>
              <a:t> </a:t>
            </a:r>
            <a:r>
              <a:rPr lang="es-ES" sz="3500" dirty="0" err="1"/>
              <a:t>beribadah</a:t>
            </a:r>
            <a:r>
              <a:rPr lang="es-ES" sz="3500" dirty="0"/>
              <a:t>; dan </a:t>
            </a:r>
            <a:r>
              <a:rPr lang="es-ES" sz="3500" dirty="0" err="1"/>
              <a:t>dimensi</a:t>
            </a:r>
            <a:r>
              <a:rPr lang="es-ES" sz="3500" dirty="0"/>
              <a:t> </a:t>
            </a:r>
            <a:r>
              <a:rPr lang="es-ES" sz="3500" dirty="0" err="1"/>
              <a:t>pedoman</a:t>
            </a:r>
            <a:r>
              <a:rPr lang="es-ES" sz="3500" dirty="0"/>
              <a:t> </a:t>
            </a:r>
            <a:r>
              <a:rPr lang="es-ES" sz="3500" dirty="0" err="1"/>
              <a:t>hidup</a:t>
            </a:r>
            <a:r>
              <a:rPr lang="es-ES" sz="3500" dirty="0"/>
              <a:t>, </a:t>
            </a:r>
            <a:r>
              <a:rPr lang="es-ES" sz="3500" dirty="0" err="1"/>
              <a:t>yaitu</a:t>
            </a:r>
            <a:r>
              <a:rPr lang="es-ES" sz="3500" dirty="0"/>
              <a:t> ajaran Islam yang </a:t>
            </a:r>
            <a:r>
              <a:rPr lang="es-ES" sz="3500" dirty="0" err="1"/>
              <a:t>menjadi</a:t>
            </a:r>
            <a:r>
              <a:rPr lang="es-ES" sz="3500" dirty="0"/>
              <a:t> </a:t>
            </a:r>
            <a:r>
              <a:rPr lang="es-ES" sz="3500" dirty="0" err="1"/>
              <a:t>landasan</a:t>
            </a:r>
            <a:r>
              <a:rPr lang="es-ES" sz="3500" dirty="0"/>
              <a:t> </a:t>
            </a:r>
            <a:r>
              <a:rPr lang="es-ES" sz="3500" dirty="0" err="1"/>
              <a:t>amal</a:t>
            </a:r>
            <a:r>
              <a:rPr lang="es-ES" sz="3500" dirty="0"/>
              <a:t>. </a:t>
            </a:r>
            <a:endParaRPr lang="en-US" sz="3500" dirty="0"/>
          </a:p>
          <a:p>
            <a:r>
              <a:rPr lang="es-ES" sz="3500" dirty="0" err="1"/>
              <a:t>Allah</a:t>
            </a:r>
            <a:r>
              <a:rPr lang="es-ES" sz="3500" dirty="0"/>
              <a:t> </a:t>
            </a:r>
            <a:r>
              <a:rPr lang="es-ES" sz="3500" dirty="0" err="1"/>
              <a:t>Ta’ala</a:t>
            </a:r>
            <a:r>
              <a:rPr lang="es-ES" sz="3500" dirty="0"/>
              <a:t> </a:t>
            </a:r>
            <a:r>
              <a:rPr lang="es-ES" sz="3500" dirty="0" err="1"/>
              <a:t>telah</a:t>
            </a:r>
            <a:r>
              <a:rPr lang="es-ES" sz="3500" dirty="0"/>
              <a:t> </a:t>
            </a:r>
            <a:r>
              <a:rPr lang="es-ES" sz="3500" dirty="0" err="1"/>
              <a:t>melengkapi</a:t>
            </a:r>
            <a:r>
              <a:rPr lang="es-ES" sz="3500" dirty="0"/>
              <a:t> </a:t>
            </a:r>
            <a:r>
              <a:rPr lang="es-ES" sz="3500" dirty="0" err="1"/>
              <a:t>manusia</a:t>
            </a:r>
            <a:r>
              <a:rPr lang="es-ES" sz="3500" dirty="0"/>
              <a:t> </a:t>
            </a:r>
            <a:r>
              <a:rPr lang="es-ES" sz="3500" dirty="0" err="1"/>
              <a:t>dengan</a:t>
            </a:r>
            <a:r>
              <a:rPr lang="es-ES" sz="3500" dirty="0"/>
              <a:t> </a:t>
            </a:r>
            <a:r>
              <a:rPr lang="es-ES" sz="3500" dirty="0" err="1"/>
              <a:t>perangkat</a:t>
            </a:r>
            <a:r>
              <a:rPr lang="es-ES" sz="3500" dirty="0"/>
              <a:t> </a:t>
            </a:r>
            <a:r>
              <a:rPr lang="es-ES" sz="3500" dirty="0" err="1"/>
              <a:t>pedoman</a:t>
            </a:r>
            <a:r>
              <a:rPr lang="es-ES" sz="3500" dirty="0"/>
              <a:t> </a:t>
            </a:r>
            <a:r>
              <a:rPr lang="es-ES" sz="3500" dirty="0" err="1"/>
              <a:t>hidup</a:t>
            </a:r>
            <a:r>
              <a:rPr lang="es-ES" sz="3500" dirty="0"/>
              <a:t> agar </a:t>
            </a:r>
            <a:r>
              <a:rPr lang="es-ES" sz="3500" dirty="0" err="1"/>
              <a:t>dalam</a:t>
            </a:r>
            <a:r>
              <a:rPr lang="es-ES" sz="3500" dirty="0"/>
              <a:t> </a:t>
            </a:r>
            <a:r>
              <a:rPr lang="es-ES" sz="3500" dirty="0" err="1"/>
              <a:t>menjalani</a:t>
            </a:r>
            <a:r>
              <a:rPr lang="es-ES" sz="3500" dirty="0"/>
              <a:t> </a:t>
            </a:r>
            <a:r>
              <a:rPr lang="es-ES" sz="3500" dirty="0" err="1"/>
              <a:t>hidupnya</a:t>
            </a:r>
            <a:r>
              <a:rPr lang="es-ES" sz="3500" dirty="0"/>
              <a:t> di </a:t>
            </a:r>
            <a:r>
              <a:rPr lang="es-ES" sz="3500" dirty="0" err="1"/>
              <a:t>muka</a:t>
            </a:r>
            <a:r>
              <a:rPr lang="es-ES" sz="3500" dirty="0"/>
              <a:t> </a:t>
            </a:r>
            <a:r>
              <a:rPr lang="es-ES" sz="3500" dirty="0" err="1"/>
              <a:t>bumi</a:t>
            </a:r>
            <a:r>
              <a:rPr lang="es-ES" sz="3500" dirty="0"/>
              <a:t> </a:t>
            </a:r>
            <a:r>
              <a:rPr lang="es-ES" sz="3500" dirty="0" err="1"/>
              <a:t>tidak</a:t>
            </a:r>
            <a:r>
              <a:rPr lang="es-ES" sz="3500" dirty="0"/>
              <a:t> </a:t>
            </a:r>
            <a:r>
              <a:rPr lang="es-ES" sz="3500" dirty="0" err="1"/>
              <a:t>tersesat</a:t>
            </a:r>
            <a:r>
              <a:rPr lang="es-ES" sz="3500" dirty="0"/>
              <a:t>. </a:t>
            </a:r>
            <a:r>
              <a:rPr lang="es-ES" sz="3500" dirty="0" err="1"/>
              <a:t>Allah</a:t>
            </a:r>
            <a:r>
              <a:rPr lang="es-ES" sz="3500" dirty="0"/>
              <a:t> </a:t>
            </a:r>
            <a:r>
              <a:rPr lang="es-ES" sz="3500" dirty="0" err="1"/>
              <a:t>telah</a:t>
            </a:r>
            <a:r>
              <a:rPr lang="es-ES" sz="3500" dirty="0"/>
              <a:t> </a:t>
            </a:r>
            <a:r>
              <a:rPr lang="es-ES" sz="3500" dirty="0" err="1"/>
              <a:t>mengutus</a:t>
            </a:r>
            <a:r>
              <a:rPr lang="es-ES" sz="3500" dirty="0"/>
              <a:t> </a:t>
            </a:r>
            <a:r>
              <a:rPr lang="es-ES" sz="3500" dirty="0" err="1"/>
              <a:t>rasulNya</a:t>
            </a:r>
            <a:r>
              <a:rPr lang="es-ES" sz="3500" dirty="0"/>
              <a:t>, </a:t>
            </a:r>
            <a:r>
              <a:rPr lang="es-ES" sz="3500" dirty="0" err="1"/>
              <a:t>menurunkan</a:t>
            </a:r>
            <a:r>
              <a:rPr lang="es-ES" sz="3500" dirty="0"/>
              <a:t> </a:t>
            </a:r>
            <a:r>
              <a:rPr lang="es-ES" sz="3500" dirty="0" err="1"/>
              <a:t>wahyu</a:t>
            </a:r>
            <a:r>
              <a:rPr lang="es-ES" sz="3500" dirty="0"/>
              <a:t> </a:t>
            </a:r>
            <a:r>
              <a:rPr lang="es-ES" sz="3500" b="1" dirty="0"/>
              <a:t>Al-</a:t>
            </a:r>
            <a:r>
              <a:rPr lang="es-ES" sz="3500" b="1" dirty="0" err="1"/>
              <a:t>Qur’an</a:t>
            </a:r>
            <a:r>
              <a:rPr lang="es-ES" sz="3500" b="1" dirty="0"/>
              <a:t> dan </a:t>
            </a:r>
            <a:r>
              <a:rPr lang="es-ES" sz="3500" b="1" dirty="0" err="1"/>
              <a:t>hadits</a:t>
            </a:r>
            <a:r>
              <a:rPr lang="es-ES" sz="3500" b="1" dirty="0"/>
              <a:t> </a:t>
            </a:r>
            <a:r>
              <a:rPr lang="es-ES" sz="3500" dirty="0" err="1"/>
              <a:t>sebagai</a:t>
            </a:r>
            <a:r>
              <a:rPr lang="es-ES" sz="3500" dirty="0"/>
              <a:t> </a:t>
            </a:r>
            <a:r>
              <a:rPr lang="es-ES" sz="3500" dirty="0" err="1"/>
              <a:t>penjelas</a:t>
            </a:r>
            <a:r>
              <a:rPr lang="es-ES" sz="3500" dirty="0"/>
              <a:t>, agar </a:t>
            </a:r>
            <a:r>
              <a:rPr lang="es-ES" sz="3500" dirty="0" err="1"/>
              <a:t>manusia</a:t>
            </a:r>
            <a:r>
              <a:rPr lang="es-ES" sz="3500" dirty="0"/>
              <a:t> </a:t>
            </a:r>
            <a:r>
              <a:rPr lang="es-ES" sz="3500" dirty="0" err="1"/>
              <a:t>dapat</a:t>
            </a:r>
            <a:r>
              <a:rPr lang="es-ES" sz="3500" dirty="0"/>
              <a:t> </a:t>
            </a:r>
            <a:r>
              <a:rPr lang="es-ES" sz="3500" dirty="0" err="1"/>
              <a:t>mengaplikasikan</a:t>
            </a:r>
            <a:r>
              <a:rPr lang="es-ES" sz="3500" dirty="0"/>
              <a:t> </a:t>
            </a:r>
            <a:r>
              <a:rPr lang="es-ES" sz="3500" dirty="0" err="1"/>
              <a:t>pedoman</a:t>
            </a:r>
            <a:r>
              <a:rPr lang="es-ES" sz="3500" dirty="0"/>
              <a:t> </a:t>
            </a:r>
            <a:r>
              <a:rPr lang="es-ES" sz="3500" dirty="0" err="1"/>
              <a:t>itu</a:t>
            </a:r>
            <a:r>
              <a:rPr lang="es-ES" sz="3500" dirty="0"/>
              <a:t> secara </a:t>
            </a:r>
            <a:r>
              <a:rPr lang="es-ES" sz="3500" dirty="0" err="1"/>
              <a:t>jelas</a:t>
            </a:r>
            <a:r>
              <a:rPr lang="es-ES" sz="3500" dirty="0"/>
              <a:t> </a:t>
            </a:r>
            <a:r>
              <a:rPr lang="es-ES" sz="3500" dirty="0" err="1"/>
              <a:t>tanpa</a:t>
            </a:r>
            <a:r>
              <a:rPr lang="es-ES" sz="3500" dirty="0"/>
              <a:t> </a:t>
            </a:r>
            <a:r>
              <a:rPr lang="es-ES" sz="3500" dirty="0" err="1"/>
              <a:t>keraguan</a:t>
            </a:r>
            <a:r>
              <a:rPr lang="es-ES" sz="3500" dirty="0"/>
              <a:t>. </a:t>
            </a:r>
            <a:r>
              <a:rPr lang="id-ID" sz="3500" dirty="0"/>
              <a:t>Sayangnya, banyak yang menolak dan ingkar terhadap pedoman hidup tersebut. </a:t>
            </a:r>
            <a:r>
              <a:rPr lang="es-ES" sz="3500" dirty="0" err="1"/>
              <a:t>Banyak</a:t>
            </a:r>
            <a:r>
              <a:rPr lang="es-ES" sz="3500" dirty="0"/>
              <a:t> </a:t>
            </a:r>
            <a:r>
              <a:rPr lang="es-ES" sz="3500" dirty="0" err="1"/>
              <a:t>manusia</a:t>
            </a:r>
            <a:r>
              <a:rPr lang="es-ES" sz="3500" dirty="0"/>
              <a:t> </a:t>
            </a:r>
            <a:r>
              <a:rPr lang="es-ES" sz="3500" dirty="0" err="1"/>
              <a:t>lebih</a:t>
            </a:r>
            <a:r>
              <a:rPr lang="es-ES" sz="3500" dirty="0"/>
              <a:t> </a:t>
            </a:r>
            <a:r>
              <a:rPr lang="es-ES" sz="3500" dirty="0" err="1"/>
              <a:t>memperturutkan</a:t>
            </a:r>
            <a:r>
              <a:rPr lang="es-ES" sz="3500" dirty="0"/>
              <a:t> </a:t>
            </a:r>
            <a:r>
              <a:rPr lang="es-ES" sz="3500" dirty="0" err="1"/>
              <a:t>hawa</a:t>
            </a:r>
            <a:r>
              <a:rPr lang="es-ES" sz="3500" dirty="0"/>
              <a:t> </a:t>
            </a:r>
            <a:r>
              <a:rPr lang="es-ES" sz="3500" dirty="0" err="1"/>
              <a:t>nafsunya</a:t>
            </a:r>
            <a:r>
              <a:rPr lang="es-ES" sz="3500" dirty="0"/>
              <a:t> </a:t>
            </a:r>
            <a:r>
              <a:rPr lang="es-ES" sz="3500" dirty="0" err="1"/>
              <a:t>ketimbang</a:t>
            </a:r>
            <a:r>
              <a:rPr lang="es-ES" sz="3500" dirty="0"/>
              <a:t> </a:t>
            </a:r>
            <a:r>
              <a:rPr lang="es-ES" sz="3500" dirty="0" err="1"/>
              <a:t>menjadikan</a:t>
            </a:r>
            <a:r>
              <a:rPr lang="es-ES" sz="3500" dirty="0"/>
              <a:t> Al-</a:t>
            </a:r>
            <a:r>
              <a:rPr lang="es-ES" sz="3500" dirty="0" err="1"/>
              <a:t>Qur’an</a:t>
            </a:r>
            <a:r>
              <a:rPr lang="es-ES" sz="3500" dirty="0"/>
              <a:t> </a:t>
            </a:r>
            <a:r>
              <a:rPr lang="es-ES" sz="3500" dirty="0" err="1"/>
              <a:t>sebagai</a:t>
            </a:r>
            <a:r>
              <a:rPr lang="es-ES" sz="3500" dirty="0"/>
              <a:t> </a:t>
            </a:r>
            <a:r>
              <a:rPr lang="es-ES" sz="3500" dirty="0" err="1"/>
              <a:t>petunjuk</a:t>
            </a:r>
            <a:r>
              <a:rPr lang="es-ES" sz="3500" dirty="0"/>
              <a:t> </a:t>
            </a:r>
            <a:r>
              <a:rPr lang="es-ES" sz="3500" dirty="0" err="1"/>
              <a:t>hidup</a:t>
            </a:r>
            <a:r>
              <a:rPr lang="es-ES" sz="3500" dirty="0"/>
              <a:t>, </a:t>
            </a:r>
            <a:r>
              <a:rPr lang="es-ES" sz="3500" dirty="0" err="1"/>
              <a:t>akhirnya</a:t>
            </a:r>
            <a:r>
              <a:rPr lang="es-ES" sz="3500" dirty="0"/>
              <a:t> </a:t>
            </a:r>
            <a:r>
              <a:rPr lang="es-ES" sz="3500" dirty="0" err="1"/>
              <a:t>mereka</a:t>
            </a:r>
            <a:r>
              <a:rPr lang="es-ES" sz="3500" dirty="0"/>
              <a:t> </a:t>
            </a:r>
            <a:r>
              <a:rPr lang="es-ES" sz="3500" dirty="0" err="1"/>
              <a:t>sesat</a:t>
            </a:r>
            <a:r>
              <a:rPr lang="es-ES" sz="3500" dirty="0"/>
              <a:t> dan </a:t>
            </a:r>
            <a:r>
              <a:rPr lang="es-ES" sz="3500" dirty="0" err="1"/>
              <a:t>menyesatkan</a:t>
            </a:r>
            <a:r>
              <a:rPr lang="es-ES" sz="3500" dirty="0"/>
              <a:t>. </a:t>
            </a:r>
            <a:endParaRPr lang="en-US" sz="3500" dirty="0"/>
          </a:p>
          <a:p>
            <a:endParaRPr lang="en-US" dirty="0"/>
          </a:p>
        </p:txBody>
      </p:sp>
    </p:spTree>
    <p:extLst>
      <p:ext uri="{BB962C8B-B14F-4D97-AF65-F5344CB8AC3E}">
        <p14:creationId xmlns="" xmlns:p14="http://schemas.microsoft.com/office/powerpoint/2010/main" val="32586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 </a:t>
            </a:r>
            <a:r>
              <a:rPr lang="en-US" dirty="0" err="1" smtClean="0"/>
              <a:t>Alam</a:t>
            </a:r>
            <a:r>
              <a:rPr lang="en-US" dirty="0" smtClean="0"/>
              <a:t> </a:t>
            </a:r>
            <a:r>
              <a:rPr lang="en-US" dirty="0" err="1" smtClean="0"/>
              <a:t>Kubur</a:t>
            </a:r>
            <a:r>
              <a:rPr lang="en-US" dirty="0" smtClean="0"/>
              <a:t> (</a:t>
            </a:r>
            <a:r>
              <a:rPr lang="id-ID" dirty="0" smtClean="0"/>
              <a:t>Barzakh</a:t>
            </a:r>
            <a:r>
              <a:rPr lang="en-US" dirty="0" smtClean="0"/>
              <a:t>)</a:t>
            </a:r>
            <a:endParaRPr lang="en-US" dirty="0"/>
          </a:p>
        </p:txBody>
      </p:sp>
      <p:sp>
        <p:nvSpPr>
          <p:cNvPr id="3" name="Content Placeholder 2"/>
          <p:cNvSpPr>
            <a:spLocks noGrp="1"/>
          </p:cNvSpPr>
          <p:nvPr>
            <p:ph sz="quarter" idx="1"/>
          </p:nvPr>
        </p:nvSpPr>
        <p:spPr/>
        <p:txBody>
          <a:bodyPr/>
          <a:lstStyle/>
          <a:p>
            <a:r>
              <a:rPr lang="id-ID" dirty="0" smtClean="0"/>
              <a:t>Alam sesudah kematian kedua, alam tempat manusia menunggu dan menyesali perbuatan mereka di alam dunia terhadap perintah dan larangan Allah</a:t>
            </a:r>
            <a:endParaRPr lang="en-US" dirty="0" smtClean="0"/>
          </a:p>
          <a:p>
            <a:r>
              <a:rPr lang="id-ID" dirty="0" smtClean="0"/>
              <a:t>Yang akan menemaninya adalah amal mereka sendiri. </a:t>
            </a:r>
            <a:endParaRPr lang="en-US" dirty="0" smtClean="0"/>
          </a:p>
          <a:p>
            <a:r>
              <a:rPr lang="id-ID" dirty="0" smtClean="0"/>
              <a:t>Kubur adalah taman dari taman-taman surga atau lembah dari lembah-lembah neraka. Manusia sudah akan mengetahui nasibnya ketika mereka berada di alam barzakh. Apakah termasuk ahli surga atau ahli neraka.</a:t>
            </a:r>
            <a:endParaRPr lang="en-US" dirty="0" smtClean="0"/>
          </a:p>
          <a:p>
            <a:r>
              <a:rPr lang="id-ID" dirty="0" smtClean="0"/>
              <a:t> Jika seseorang menjadi penghuni surga, maka dibukakan baginya pintu surga setiap pagi dan sore. Hawa surga akan mereka rasakan. Sebaliknya jika menjadi penghuni neraka, pintu neraka pun akan dibukakan untuknya setiap pagi dan sore dan dia akan merasakan hawa panasnya neraka</a:t>
            </a:r>
            <a:endParaRPr lang="en-US" dirty="0"/>
          </a:p>
        </p:txBody>
      </p:sp>
    </p:spTree>
    <p:extLst>
      <p:ext uri="{BB962C8B-B14F-4D97-AF65-F5344CB8AC3E}">
        <p14:creationId xmlns="" xmlns:p14="http://schemas.microsoft.com/office/powerpoint/2010/main" val="1522721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	</a:t>
            </a:r>
            <a:r>
              <a:rPr lang="id-ID" dirty="0" smtClean="0"/>
              <a:t>Alam Akhirat</a:t>
            </a:r>
            <a:endParaRPr lang="en-US" dirty="0"/>
          </a:p>
        </p:txBody>
      </p:sp>
      <p:sp>
        <p:nvSpPr>
          <p:cNvPr id="3" name="Content Placeholder 2"/>
          <p:cNvSpPr>
            <a:spLocks noGrp="1"/>
          </p:cNvSpPr>
          <p:nvPr>
            <p:ph sz="quarter" idx="1"/>
          </p:nvPr>
        </p:nvSpPr>
        <p:spPr/>
        <p:txBody>
          <a:bodyPr/>
          <a:lstStyle/>
          <a:p>
            <a:r>
              <a:rPr lang="id-ID" dirty="0" smtClean="0"/>
              <a:t>Alam tempat manusia mempertanggungjawabkan apa- apa yang mereka kerjakan di alam dunia (QS. 39:68 ; 36:51-52 ; 6:22)</a:t>
            </a:r>
            <a:endParaRPr lang="en-US" dirty="0" smtClean="0"/>
          </a:p>
          <a:p>
            <a:endParaRPr lang="en-US" dirty="0"/>
          </a:p>
        </p:txBody>
      </p:sp>
    </p:spTree>
    <p:extLst>
      <p:ext uri="{BB962C8B-B14F-4D97-AF65-F5344CB8AC3E}">
        <p14:creationId xmlns="" xmlns:p14="http://schemas.microsoft.com/office/powerpoint/2010/main" val="3980189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id-ID" sz="3200" b="1" dirty="0"/>
              <a:t>Manusia dan alam semesta merupakan ciptaan Allah yang berada dalam sistem </a:t>
            </a:r>
            <a:r>
              <a:rPr lang="id-ID" sz="3200" b="1" dirty="0" smtClean="0"/>
              <a:t>kesetimbangan</a:t>
            </a:r>
            <a:endParaRPr lang="en-US" sz="3200" dirty="0"/>
          </a:p>
        </p:txBody>
      </p:sp>
      <p:sp>
        <p:nvSpPr>
          <p:cNvPr id="3" name="Content Placeholder 2"/>
          <p:cNvSpPr>
            <a:spLocks noGrp="1"/>
          </p:cNvSpPr>
          <p:nvPr>
            <p:ph sz="quarter" idx="1"/>
          </p:nvPr>
        </p:nvSpPr>
        <p:spPr/>
        <p:txBody>
          <a:bodyPr/>
          <a:lstStyle/>
          <a:p>
            <a:pPr algn="just"/>
            <a:r>
              <a:rPr lang="id-ID" i="1" dirty="0" smtClean="0"/>
              <a:t>“Sesungguhnya dalam penciptaan langit dan bumi, dan silih bergantinya malam dan siang terdapat tanda-tanda bagi orang-orang yang berakal, (yaitu) orang-orang yang mengingat Allah sambil berdiri atau duduk atau dalam keadan berbaring dan mereka memikirkan tentang penciptaan langit dan bumi (seraya berkata): “Ya Tuhan kami, tiadalah Engkau menciptakan ini dengan sia-sia, Maha Suci Engkau, maka peliharalah kami dari siksa neraka”</a:t>
            </a:r>
            <a:r>
              <a:rPr lang="id-ID" dirty="0" smtClean="0"/>
              <a:t>. (QS Ali Imran : 190-191)</a:t>
            </a:r>
            <a:endParaRPr lang="en-US" dirty="0" smtClean="0"/>
          </a:p>
          <a:p>
            <a:pPr algn="just"/>
            <a:endParaRPr lang="en-US" dirty="0"/>
          </a:p>
        </p:txBody>
      </p:sp>
    </p:spTree>
    <p:extLst>
      <p:ext uri="{BB962C8B-B14F-4D97-AF65-F5344CB8AC3E}">
        <p14:creationId xmlns="" xmlns:p14="http://schemas.microsoft.com/office/powerpoint/2010/main" val="1685043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Makna</a:t>
            </a:r>
            <a:r>
              <a:rPr lang="en-US" dirty="0" smtClean="0"/>
              <a:t> </a:t>
            </a:r>
            <a:r>
              <a:rPr lang="id-ID" dirty="0" smtClean="0"/>
              <a:t>(QS Ali Imran : 190-191)</a:t>
            </a:r>
            <a:endParaRPr lang="en-US" dirty="0"/>
          </a:p>
        </p:txBody>
      </p:sp>
      <p:sp>
        <p:nvSpPr>
          <p:cNvPr id="3" name="Content Placeholder 2"/>
          <p:cNvSpPr>
            <a:spLocks noGrp="1"/>
          </p:cNvSpPr>
          <p:nvPr>
            <p:ph sz="quarter" idx="1"/>
          </p:nvPr>
        </p:nvSpPr>
        <p:spPr/>
        <p:txBody>
          <a:bodyPr/>
          <a:lstStyle/>
          <a:p>
            <a:r>
              <a:rPr lang="id-ID" dirty="0" smtClean="0"/>
              <a:t>Dari ayat diatas dapat kita pahami bahwa dibalik penciptaan langit dan bumi beserta segala isinya terdapat tanda-tanda yang bisa menjadi ilmu pengetahuan jika dipahami oleh orang-orang yang menggunakan akal. Untuk itu hikmah dari kita memahami penciptaan Allah terutama terhadap penciptaan manusia sangat banyak sekali. Apalagi Allah memberikan informasi bahwa memikirkan ciptaan Allah adalah saat duduk, berbarik, dan berdiri.</a:t>
            </a:r>
            <a:endParaRPr lang="en-US" dirty="0" smtClean="0"/>
          </a:p>
          <a:p>
            <a:r>
              <a:rPr lang="id-ID" dirty="0" smtClean="0"/>
              <a:t>Membaca kebesaran dan kekuasaan Allah tidak hanya melalui ayat yang tertulis seperti dalam Al-Quran. </a:t>
            </a:r>
            <a:r>
              <a:rPr lang="id-ID" dirty="0" smtClean="0">
                <a:hlinkClick r:id="rId2"/>
              </a:rPr>
              <a:t>Keajaiban Al Quran di dunia</a:t>
            </a:r>
            <a:r>
              <a:rPr lang="id-ID" dirty="0" smtClean="0"/>
              <a:t> ada sangat banyak begitupun </a:t>
            </a:r>
            <a:r>
              <a:rPr lang="id-ID" dirty="0" smtClean="0">
                <a:hlinkClick r:id="rId3"/>
              </a:rPr>
              <a:t>fungsi Al Quran bagi umat manusia</a:t>
            </a:r>
            <a:r>
              <a:rPr lang="id-ID" dirty="0" smtClean="0"/>
              <a:t>. Membaca alam semesta yang merupakan ayat tidak tertulis dari Allah, sama dengan </a:t>
            </a:r>
            <a:r>
              <a:rPr lang="id-ID" dirty="0" smtClean="0">
                <a:hlinkClick r:id="rId4"/>
              </a:rPr>
              <a:t>manfaat membaca Al-Quran</a:t>
            </a:r>
            <a:r>
              <a:rPr lang="id-ID" dirty="0" smtClean="0"/>
              <a:t> secara mendalam.</a:t>
            </a:r>
            <a:endParaRPr lang="en-US" dirty="0" smtClean="0"/>
          </a:p>
          <a:p>
            <a:endParaRPr lang="en-US" dirty="0"/>
          </a:p>
        </p:txBody>
      </p:sp>
    </p:spTree>
    <p:extLst>
      <p:ext uri="{BB962C8B-B14F-4D97-AF65-F5344CB8AC3E}">
        <p14:creationId xmlns="" xmlns:p14="http://schemas.microsoft.com/office/powerpoint/2010/main" val="1931668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err="1" smtClean="0"/>
              <a:t>Hikmah</a:t>
            </a:r>
            <a:r>
              <a:rPr lang="en-US" sz="5400" dirty="0" smtClean="0"/>
              <a:t> </a:t>
            </a:r>
            <a:r>
              <a:rPr lang="id-ID" sz="5400" dirty="0" smtClean="0"/>
              <a:t>(QS Ali Imran : 190-191)</a:t>
            </a:r>
            <a:r>
              <a:rPr lang="en-US" dirty="0" smtClean="0"/>
              <a:t> </a:t>
            </a:r>
            <a:endParaRPr lang="en-US" dirty="0"/>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id-ID" sz="4400" dirty="0" smtClean="0"/>
              <a:t>Mengenal Kebesaran dan Kekuasaan Allah </a:t>
            </a:r>
            <a:endParaRPr lang="en-US" sz="4400" dirty="0" smtClean="0"/>
          </a:p>
          <a:p>
            <a:pPr marL="514350" indent="-514350">
              <a:buFont typeface="+mj-lt"/>
              <a:buAutoNum type="arabicPeriod"/>
            </a:pPr>
            <a:r>
              <a:rPr lang="id-ID" sz="4400" dirty="0" smtClean="0"/>
              <a:t>Semakin Tunduk Pada Allah </a:t>
            </a:r>
            <a:endParaRPr lang="en-US" sz="4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lstStyle/>
          <a:p>
            <a:r>
              <a:rPr lang="en-US" dirty="0" err="1" smtClean="0"/>
              <a:t>Modul</a:t>
            </a:r>
            <a:r>
              <a:rPr lang="en-US" dirty="0" smtClean="0"/>
              <a:t> </a:t>
            </a:r>
            <a:r>
              <a:rPr lang="en-US" dirty="0" err="1" smtClean="0"/>
              <a:t>bisa</a:t>
            </a:r>
            <a:r>
              <a:rPr lang="en-US" dirty="0" smtClean="0"/>
              <a:t> </a:t>
            </a:r>
            <a:r>
              <a:rPr lang="en-US" dirty="0" err="1" smtClean="0"/>
              <a:t>di</a:t>
            </a:r>
            <a:r>
              <a:rPr lang="en-US" dirty="0" smtClean="0"/>
              <a:t> </a:t>
            </a:r>
            <a:r>
              <a:rPr lang="en-US" dirty="0" err="1" smtClean="0"/>
              <a:t>donlot</a:t>
            </a:r>
            <a:r>
              <a:rPr lang="en-US" dirty="0" smtClean="0"/>
              <a:t> </a:t>
            </a:r>
            <a:endParaRPr lang="en-US" dirty="0"/>
          </a:p>
        </p:txBody>
      </p:sp>
      <p:sp>
        <p:nvSpPr>
          <p:cNvPr id="3" name="Content Placeholder 2"/>
          <p:cNvSpPr>
            <a:spLocks noGrp="1"/>
          </p:cNvSpPr>
          <p:nvPr>
            <p:ph sz="quarter" idx="1"/>
          </p:nvPr>
        </p:nvSpPr>
        <p:spPr/>
        <p:txBody>
          <a:bodyPr>
            <a:normAutofit/>
          </a:bodyPr>
          <a:lstStyle/>
          <a:p>
            <a:r>
              <a:rPr lang="en-US" sz="4400" dirty="0" smtClean="0"/>
              <a:t>https://s1farmasi.stfi.ac.id/modul-perkuliahan/</a:t>
            </a:r>
            <a:endParaRPr lang="en-US" sz="44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ctr">
              <a:buNone/>
            </a:pPr>
            <a:r>
              <a:rPr lang="en-US" sz="13800" dirty="0" err="1" smtClean="0"/>
              <a:t>Jazakumullah</a:t>
            </a:r>
            <a:r>
              <a:rPr lang="en-US" sz="13800" dirty="0" smtClean="0"/>
              <a:t> </a:t>
            </a:r>
            <a:r>
              <a:rPr lang="en-US" sz="13800" dirty="0" err="1" smtClean="0"/>
              <a:t>khairan</a:t>
            </a:r>
            <a:r>
              <a:rPr lang="en-US" sz="13800" dirty="0" smtClean="0"/>
              <a:t> </a:t>
            </a:r>
            <a:r>
              <a:rPr lang="en-US" sz="13800" dirty="0" err="1" smtClean="0"/>
              <a:t>katsiro</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6000" b="1" dirty="0" smtClean="0"/>
              <a:t>Prinsip Penciptaan Manusia</a:t>
            </a:r>
            <a:endParaRPr lang="en-US" sz="6000" dirty="0"/>
          </a:p>
        </p:txBody>
      </p:sp>
      <p:sp>
        <p:nvSpPr>
          <p:cNvPr id="3" name="Content Placeholder 2"/>
          <p:cNvSpPr>
            <a:spLocks noGrp="1"/>
          </p:cNvSpPr>
          <p:nvPr>
            <p:ph sz="quarter" idx="1"/>
          </p:nvPr>
        </p:nvSpPr>
        <p:spPr>
          <a:xfrm>
            <a:off x="300447" y="1528359"/>
            <a:ext cx="11416936" cy="5159829"/>
          </a:xfrm>
        </p:spPr>
        <p:txBody>
          <a:bodyPr>
            <a:normAutofit/>
          </a:bodyPr>
          <a:lstStyle/>
          <a:p>
            <a:r>
              <a:rPr lang="id-ID" sz="4000" dirty="0" smtClean="0"/>
              <a:t>Manusia </a:t>
            </a:r>
            <a:r>
              <a:rPr lang="id-ID" sz="4000" dirty="0"/>
              <a:t>pada awalnya tidak </a:t>
            </a:r>
            <a:r>
              <a:rPr lang="id-ID" sz="4000" dirty="0" smtClean="0"/>
              <a:t>ada</a:t>
            </a:r>
            <a:r>
              <a:rPr lang="en-US" sz="4000" dirty="0" smtClean="0"/>
              <a:t>, </a:t>
            </a:r>
            <a:r>
              <a:rPr lang="id-ID" sz="4000" dirty="0" smtClean="0"/>
              <a:t> </a:t>
            </a:r>
            <a:r>
              <a:rPr lang="id-ID" sz="4000" dirty="0"/>
              <a:t>menjadi ada atas kudrat irodatnya Allah (QS. 19: 66-67)</a:t>
            </a:r>
            <a:endParaRPr lang="en-US" sz="4000" dirty="0"/>
          </a:p>
          <a:p>
            <a:r>
              <a:rPr lang="id-ID" sz="4000" i="1" dirty="0"/>
              <a:t>Dan berkata manusia: "Betulkah apabila aku telah mati, bahwa aku sungguh-sungguh akan dibangkitkan menjadi hidup kembali</a:t>
            </a:r>
            <a:r>
              <a:rPr lang="id-ID" sz="4000" i="1" dirty="0" smtClean="0"/>
              <a:t>?“</a:t>
            </a:r>
            <a:r>
              <a:rPr lang="en-US" sz="4000" i="1" dirty="0" smtClean="0"/>
              <a:t>  </a:t>
            </a:r>
            <a:r>
              <a:rPr lang="id-ID" sz="4000" i="1" dirty="0" smtClean="0"/>
              <a:t> </a:t>
            </a:r>
            <a:r>
              <a:rPr lang="id-ID" sz="3600" i="1" dirty="0"/>
              <a:t>Dan tidakkah manusia itu memikirkan bahwa sesungguhnya Kami telah menciptakannya dahulu, sedang ia tidak ada sama sekali?</a:t>
            </a:r>
            <a:endParaRPr lang="en-US" sz="3600" dirty="0"/>
          </a:p>
          <a:p>
            <a:endParaRPr lang="en-US" dirty="0"/>
          </a:p>
        </p:txBody>
      </p:sp>
    </p:spTree>
    <p:extLst>
      <p:ext uri="{BB962C8B-B14F-4D97-AF65-F5344CB8AC3E}">
        <p14:creationId xmlns="" xmlns:p14="http://schemas.microsoft.com/office/powerpoint/2010/main" val="337481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6" y="65315"/>
            <a:ext cx="11103427" cy="783775"/>
          </a:xfrm>
        </p:spPr>
        <p:txBody>
          <a:bodyPr>
            <a:noAutofit/>
          </a:bodyPr>
          <a:lstStyle/>
          <a:p>
            <a:pPr algn="ctr"/>
            <a:r>
              <a:rPr lang="id-ID" b="1" dirty="0" smtClean="0"/>
              <a:t>Allah sebagai Al kholiq</a:t>
            </a:r>
            <a:r>
              <a:rPr lang="en-US" b="1" dirty="0"/>
              <a:t> </a:t>
            </a:r>
            <a:r>
              <a:rPr lang="en-US" b="1" dirty="0" smtClean="0"/>
              <a:t> </a:t>
            </a:r>
            <a:r>
              <a:rPr lang="id-ID" b="1" dirty="0" smtClean="0"/>
              <a:t>menciptakan manusia</a:t>
            </a:r>
            <a:endParaRPr lang="en-US" b="1" dirty="0"/>
          </a:p>
        </p:txBody>
      </p:sp>
      <p:sp>
        <p:nvSpPr>
          <p:cNvPr id="3" name="Content Placeholder 2"/>
          <p:cNvSpPr>
            <a:spLocks noGrp="1"/>
          </p:cNvSpPr>
          <p:nvPr>
            <p:ph sz="quarter" idx="1"/>
          </p:nvPr>
        </p:nvSpPr>
        <p:spPr>
          <a:xfrm>
            <a:off x="326572" y="849089"/>
            <a:ext cx="11678195" cy="5891349"/>
          </a:xfrm>
        </p:spPr>
        <p:txBody>
          <a:bodyPr>
            <a:normAutofit/>
          </a:bodyPr>
          <a:lstStyle/>
          <a:p>
            <a:pPr marL="0" indent="0" algn="ctr">
              <a:buNone/>
            </a:pPr>
            <a:r>
              <a:rPr lang="id-ID" b="1" dirty="0"/>
              <a:t>melalui proses azali </a:t>
            </a:r>
            <a:r>
              <a:rPr lang="en-US" b="1" dirty="0"/>
              <a:t>&amp; </a:t>
            </a:r>
            <a:r>
              <a:rPr lang="id-ID" b="1" dirty="0"/>
              <a:t>alami.</a:t>
            </a:r>
            <a:endParaRPr lang="en-GB" dirty="0" smtClean="0"/>
          </a:p>
          <a:p>
            <a:pPr marL="0" indent="0">
              <a:buNone/>
            </a:pPr>
            <a:r>
              <a:rPr lang="en-GB" sz="3600" dirty="0" smtClean="0"/>
              <a:t>A.	</a:t>
            </a:r>
            <a:r>
              <a:rPr lang="id-ID" sz="3600" dirty="0" smtClean="0"/>
              <a:t>Proses azali</a:t>
            </a:r>
            <a:r>
              <a:rPr lang="en-US" sz="3600" dirty="0" smtClean="0"/>
              <a:t> :  </a:t>
            </a:r>
            <a:r>
              <a:rPr lang="id-ID" sz="3600" dirty="0" smtClean="0"/>
              <a:t>Allah menciptakan manusia tanpa </a:t>
            </a:r>
            <a:r>
              <a:rPr lang="id-ID" sz="3600" dirty="0"/>
              <a:t>harus ada sebab </a:t>
            </a:r>
            <a:r>
              <a:rPr lang="en-US" sz="3600" dirty="0" smtClean="0"/>
              <a:t>	</a:t>
            </a:r>
            <a:r>
              <a:rPr lang="id-ID" sz="3600" dirty="0" smtClean="0"/>
              <a:t>dan akibat</a:t>
            </a:r>
            <a:r>
              <a:rPr lang="en-US" sz="3600" dirty="0" smtClean="0"/>
              <a:t> </a:t>
            </a:r>
            <a:r>
              <a:rPr lang="id-ID" sz="3600" dirty="0" smtClean="0"/>
              <a:t>seperti </a:t>
            </a:r>
            <a:r>
              <a:rPr lang="en-US" sz="3600" dirty="0" err="1" smtClean="0"/>
              <a:t>pada</a:t>
            </a:r>
            <a:r>
              <a:rPr lang="en-US" sz="3600" dirty="0" smtClean="0"/>
              <a:t> </a:t>
            </a:r>
            <a:r>
              <a:rPr lang="id-ID" sz="3600" dirty="0" smtClean="0"/>
              <a:t>penciptaan</a:t>
            </a:r>
            <a:r>
              <a:rPr lang="id-ID" sz="3600" dirty="0"/>
              <a:t>:</a:t>
            </a:r>
            <a:endParaRPr lang="en-US" sz="3600" dirty="0"/>
          </a:p>
          <a:p>
            <a:pPr marL="0" lvl="0" indent="0">
              <a:buNone/>
            </a:pPr>
            <a:r>
              <a:rPr lang="en-US" sz="3600" dirty="0" smtClean="0"/>
              <a:t>1.    </a:t>
            </a:r>
            <a:r>
              <a:rPr lang="id-ID" sz="3600" dirty="0" smtClean="0"/>
              <a:t>Nabi </a:t>
            </a:r>
            <a:r>
              <a:rPr lang="id-ID" sz="3600" dirty="0"/>
              <a:t>Adam ( tidak ber-ayah dan ber-ibu) QS. 4:1</a:t>
            </a:r>
            <a:endParaRPr lang="en-US" sz="3600" dirty="0"/>
          </a:p>
          <a:p>
            <a:pPr marL="742950" lvl="0" indent="-742950">
              <a:buAutoNum type="arabicPeriod" startAt="2"/>
            </a:pPr>
            <a:r>
              <a:rPr lang="id-ID" sz="3600" dirty="0" smtClean="0"/>
              <a:t>Siti </a:t>
            </a:r>
            <a:r>
              <a:rPr lang="id-ID" sz="3600" dirty="0"/>
              <a:t>Hawa </a:t>
            </a:r>
            <a:r>
              <a:rPr lang="en-US" sz="3600" dirty="0" smtClean="0"/>
              <a:t>   </a:t>
            </a:r>
            <a:r>
              <a:rPr lang="id-ID" sz="3600" dirty="0" smtClean="0"/>
              <a:t>( </a:t>
            </a:r>
            <a:r>
              <a:rPr lang="id-ID" sz="3600" dirty="0"/>
              <a:t>tanpa adanya ibu) QS. </a:t>
            </a:r>
            <a:r>
              <a:rPr lang="id-ID" sz="3600" dirty="0" smtClean="0"/>
              <a:t>4:1</a:t>
            </a:r>
            <a:endParaRPr lang="en-US" sz="3600" dirty="0" smtClean="0"/>
          </a:p>
          <a:p>
            <a:pPr marL="742950" lvl="0" indent="-742950">
              <a:buAutoNum type="arabicPeriod" startAt="2"/>
            </a:pPr>
            <a:r>
              <a:rPr lang="id-ID" sz="3600" dirty="0" smtClean="0"/>
              <a:t>Nabi </a:t>
            </a:r>
            <a:r>
              <a:rPr lang="id-ID" sz="3600" dirty="0"/>
              <a:t>Isa (tidak ber-ayah tapi ber-ibu) QS. </a:t>
            </a:r>
            <a:r>
              <a:rPr lang="id-ID" sz="3600" dirty="0" smtClean="0"/>
              <a:t>3:59</a:t>
            </a:r>
            <a:endParaRPr lang="en-US" sz="3600" dirty="0"/>
          </a:p>
          <a:p>
            <a:pPr marL="0" indent="0">
              <a:buNone/>
            </a:pPr>
            <a:endParaRPr lang="en-US" sz="3600" dirty="0"/>
          </a:p>
          <a:p>
            <a:pPr marL="0" indent="0">
              <a:buNone/>
            </a:pPr>
            <a:r>
              <a:rPr lang="en-US" sz="3600" dirty="0" smtClean="0"/>
              <a:t>B.  </a:t>
            </a:r>
            <a:r>
              <a:rPr lang="en-US" sz="3600" dirty="0" err="1" smtClean="0"/>
              <a:t>Proses</a:t>
            </a:r>
            <a:r>
              <a:rPr lang="en-US" sz="3600" dirty="0" smtClean="0"/>
              <a:t> </a:t>
            </a:r>
            <a:r>
              <a:rPr lang="en-US" sz="3600" dirty="0" err="1" smtClean="0"/>
              <a:t>Alami</a:t>
            </a:r>
            <a:r>
              <a:rPr lang="en-US" sz="3600" dirty="0" smtClean="0"/>
              <a:t> :</a:t>
            </a:r>
            <a:r>
              <a:rPr lang="id-ID" sz="3600" dirty="0" smtClean="0"/>
              <a:t>Allah </a:t>
            </a:r>
            <a:r>
              <a:rPr lang="id-ID" sz="3600" dirty="0"/>
              <a:t>menciptakan manusia melalui proses </a:t>
            </a:r>
            <a:r>
              <a:rPr lang="en-US" sz="3600" dirty="0" err="1" smtClean="0"/>
              <a:t>biologi</a:t>
            </a:r>
            <a:r>
              <a:rPr lang="en-US" sz="3600" dirty="0" smtClean="0"/>
              <a:t> </a:t>
            </a:r>
            <a:r>
              <a:rPr lang="id-ID" sz="3600" dirty="0" smtClean="0"/>
              <a:t>yang </a:t>
            </a:r>
            <a:r>
              <a:rPr lang="en-US" sz="3600" dirty="0" err="1" smtClean="0"/>
              <a:t>sangat</a:t>
            </a:r>
            <a:r>
              <a:rPr lang="en-US" sz="3600" dirty="0" smtClean="0"/>
              <a:t> </a:t>
            </a:r>
            <a:r>
              <a:rPr lang="en-US" sz="3600" dirty="0" err="1" smtClean="0"/>
              <a:t>rumit</a:t>
            </a:r>
            <a:r>
              <a:rPr lang="en-US" sz="3600" dirty="0" smtClean="0"/>
              <a:t> </a:t>
            </a:r>
            <a:r>
              <a:rPr lang="id-ID" sz="3600" dirty="0" smtClean="0"/>
              <a:t>menunjukkan </a:t>
            </a:r>
            <a:r>
              <a:rPr lang="id-ID" sz="3600" dirty="0"/>
              <a:t>bahwa Allah </a:t>
            </a:r>
            <a:r>
              <a:rPr lang="en-US" sz="3600" dirty="0" err="1"/>
              <a:t>Maha</a:t>
            </a:r>
            <a:r>
              <a:rPr lang="en-US" sz="3600" dirty="0"/>
              <a:t> P</a:t>
            </a:r>
            <a:r>
              <a:rPr lang="id-ID" sz="3600" dirty="0"/>
              <a:t>encipta (QS. 23: 12-16)</a:t>
            </a:r>
            <a:endParaRPr lang="en-US" sz="3600" dirty="0"/>
          </a:p>
        </p:txBody>
      </p:sp>
    </p:spTree>
    <p:extLst>
      <p:ext uri="{BB962C8B-B14F-4D97-AF65-F5344CB8AC3E}">
        <p14:creationId xmlns="" xmlns:p14="http://schemas.microsoft.com/office/powerpoint/2010/main" val="1133536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6" y="65315"/>
            <a:ext cx="11103427" cy="783775"/>
          </a:xfrm>
        </p:spPr>
        <p:txBody>
          <a:bodyPr>
            <a:noAutofit/>
          </a:bodyPr>
          <a:lstStyle/>
          <a:p>
            <a:pPr algn="ctr"/>
            <a:r>
              <a:rPr lang="id-ID" sz="4000" b="1" dirty="0" smtClean="0"/>
              <a:t>Allah sebagai Al kholiq</a:t>
            </a:r>
            <a:r>
              <a:rPr lang="en-US" sz="4000" b="1" dirty="0"/>
              <a:t> </a:t>
            </a:r>
            <a:r>
              <a:rPr lang="en-US" sz="4000" b="1" dirty="0" smtClean="0"/>
              <a:t> </a:t>
            </a:r>
            <a:r>
              <a:rPr lang="id-ID" sz="4000" b="1" dirty="0" smtClean="0"/>
              <a:t>menciptakan manusia</a:t>
            </a:r>
            <a:endParaRPr lang="en-US" sz="4000" b="1" dirty="0"/>
          </a:p>
        </p:txBody>
      </p:sp>
      <p:sp>
        <p:nvSpPr>
          <p:cNvPr id="3" name="Content Placeholder 2"/>
          <p:cNvSpPr>
            <a:spLocks noGrp="1"/>
          </p:cNvSpPr>
          <p:nvPr>
            <p:ph sz="quarter" idx="1"/>
          </p:nvPr>
        </p:nvSpPr>
        <p:spPr>
          <a:xfrm>
            <a:off x="326572" y="849089"/>
            <a:ext cx="11678195" cy="5891349"/>
          </a:xfrm>
        </p:spPr>
        <p:txBody>
          <a:bodyPr>
            <a:normAutofit/>
          </a:bodyPr>
          <a:lstStyle/>
          <a:p>
            <a:pPr marL="0" lvl="0" indent="0">
              <a:buNone/>
            </a:pPr>
            <a:r>
              <a:rPr lang="id-ID" sz="3000" dirty="0" smtClean="0"/>
              <a:t>QS</a:t>
            </a:r>
            <a:r>
              <a:rPr lang="id-ID" sz="3000" dirty="0"/>
              <a:t>. </a:t>
            </a:r>
            <a:r>
              <a:rPr lang="id-ID" sz="3600" b="1" dirty="0"/>
              <a:t>4:1 </a:t>
            </a:r>
            <a:r>
              <a:rPr lang="en-US" sz="3600" b="1" dirty="0" err="1" smtClean="0"/>
              <a:t>Penciptaan</a:t>
            </a:r>
            <a:r>
              <a:rPr lang="en-US" sz="3600" b="1" dirty="0" smtClean="0"/>
              <a:t> </a:t>
            </a:r>
            <a:r>
              <a:rPr lang="id-ID" sz="3600" b="1" dirty="0" smtClean="0"/>
              <a:t>Nabi </a:t>
            </a:r>
            <a:r>
              <a:rPr lang="id-ID" sz="3600" b="1" dirty="0"/>
              <a:t>Adam </a:t>
            </a:r>
            <a:r>
              <a:rPr lang="en-US" sz="3600" b="1" dirty="0" smtClean="0"/>
              <a:t>&amp;  2</a:t>
            </a:r>
            <a:r>
              <a:rPr lang="en-US" sz="3600" b="1" dirty="0"/>
              <a:t>. </a:t>
            </a:r>
            <a:r>
              <a:rPr lang="id-ID" sz="3600" b="1" dirty="0"/>
              <a:t>Siti Hawa </a:t>
            </a:r>
            <a:r>
              <a:rPr lang="en-US" sz="3600" b="1" dirty="0"/>
              <a:t>   </a:t>
            </a:r>
            <a:r>
              <a:rPr lang="en-US" sz="3600" b="1" dirty="0" smtClean="0"/>
              <a:t> </a:t>
            </a:r>
            <a:endParaRPr lang="en-US" sz="3600" b="1" dirty="0"/>
          </a:p>
          <a:p>
            <a:pPr marL="0" indent="0">
              <a:buNone/>
            </a:pPr>
            <a:r>
              <a:rPr lang="id-ID" sz="3600" i="1" dirty="0" smtClean="0"/>
              <a:t>Hai </a:t>
            </a:r>
            <a:r>
              <a:rPr lang="id-ID" sz="3600" i="1" dirty="0"/>
              <a:t>sekalian manusia, bertakwalah kepada Tuhan-mu yang telah menciptakan </a:t>
            </a:r>
            <a:r>
              <a:rPr lang="id-ID" sz="3000" i="1" dirty="0"/>
              <a:t>kamu dari seorang diri, dan dari padanya</a:t>
            </a:r>
            <a:r>
              <a:rPr lang="id-ID" sz="3000" b="1" i="1" baseline="30000" dirty="0"/>
              <a:t>[263]</a:t>
            </a:r>
            <a:r>
              <a:rPr lang="id-ID" sz="3000" i="1" dirty="0"/>
              <a:t> Allah menciptakan isterinya; dan dari pada keduanya Allah memperkembang biakkan laki-laki dan perempuan yang banyak. Dan bertakwalah kepada Allah yang dengan (mempergunakan) nama-Nya kamu saling meminta satu sama lain</a:t>
            </a:r>
            <a:r>
              <a:rPr lang="id-ID" sz="3000" b="1" i="1" baseline="30000" dirty="0"/>
              <a:t>[264]</a:t>
            </a:r>
            <a:r>
              <a:rPr lang="id-ID" sz="3000" i="1" dirty="0"/>
              <a:t>, dan (peliharalah) hubungan silaturrahim. Sesungguhnya Allah selalu menjaga dan mengawasi kamu.</a:t>
            </a:r>
            <a:endParaRPr lang="en-US" sz="3000" dirty="0"/>
          </a:p>
          <a:p>
            <a:pPr marL="0" indent="0">
              <a:buNone/>
            </a:pPr>
            <a:r>
              <a:rPr lang="id-ID" sz="3000" dirty="0"/>
              <a:t> </a:t>
            </a:r>
            <a:r>
              <a:rPr lang="id-ID" sz="3000" b="1" dirty="0"/>
              <a:t>QS. </a:t>
            </a:r>
            <a:r>
              <a:rPr lang="id-ID" sz="3000" b="1" dirty="0" smtClean="0"/>
              <a:t>3:59</a:t>
            </a:r>
            <a:r>
              <a:rPr lang="en-US" sz="3000" b="1" dirty="0" smtClean="0"/>
              <a:t> </a:t>
            </a:r>
            <a:r>
              <a:rPr lang="en-US" sz="3000" b="1" dirty="0" err="1" smtClean="0"/>
              <a:t>Penciptaa</a:t>
            </a:r>
            <a:r>
              <a:rPr lang="en-US" sz="3000" b="1" dirty="0" smtClean="0"/>
              <a:t> </a:t>
            </a:r>
            <a:r>
              <a:rPr lang="id-ID" sz="3200" b="1" dirty="0" smtClean="0"/>
              <a:t>Nabi </a:t>
            </a:r>
            <a:r>
              <a:rPr lang="id-ID" sz="3200" b="1" dirty="0"/>
              <a:t>Isa </a:t>
            </a:r>
            <a:r>
              <a:rPr lang="en-US" sz="3200" b="1" dirty="0" smtClean="0"/>
              <a:t> </a:t>
            </a:r>
            <a:endParaRPr lang="en-US" sz="3000" b="1" dirty="0" smtClean="0"/>
          </a:p>
          <a:p>
            <a:pPr marL="0" indent="0">
              <a:buNone/>
            </a:pPr>
            <a:r>
              <a:rPr lang="id-ID" sz="3000" i="1" dirty="0" smtClean="0"/>
              <a:t>Sesungguhnya </a:t>
            </a:r>
            <a:r>
              <a:rPr lang="id-ID" sz="3000" i="1" dirty="0"/>
              <a:t>misal (penciptaan) Isa di sisi AllAh, adalah seperti (penciptaan) Adam. Allah menciptakan Adam dari tanah, kemudian Allah berfirman kepadanya: "Jadilah" (seorang manusia), maka jadilah dia.</a:t>
            </a:r>
            <a:endParaRPr lang="en-US" sz="3000" dirty="0"/>
          </a:p>
          <a:p>
            <a:endParaRPr lang="en-US" dirty="0"/>
          </a:p>
        </p:txBody>
      </p:sp>
    </p:spTree>
    <p:extLst>
      <p:ext uri="{BB962C8B-B14F-4D97-AF65-F5344CB8AC3E}">
        <p14:creationId xmlns="" xmlns:p14="http://schemas.microsoft.com/office/powerpoint/2010/main" val="4063914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6" y="104507"/>
            <a:ext cx="11678193" cy="1267097"/>
          </a:xfrm>
        </p:spPr>
        <p:txBody>
          <a:bodyPr>
            <a:normAutofit fontScale="90000"/>
          </a:bodyPr>
          <a:lstStyle/>
          <a:p>
            <a:pPr algn="ctr"/>
            <a:r>
              <a:rPr lang="id-ID" dirty="0"/>
              <a:t>Allah </a:t>
            </a:r>
            <a:r>
              <a:rPr lang="en-US" dirty="0" err="1"/>
              <a:t>Maha</a:t>
            </a:r>
            <a:r>
              <a:rPr lang="en-US" dirty="0"/>
              <a:t> P</a:t>
            </a:r>
            <a:r>
              <a:rPr lang="id-ID" dirty="0" smtClean="0"/>
              <a:t>encipta</a:t>
            </a:r>
            <a:r>
              <a:rPr lang="en-US" dirty="0" smtClean="0"/>
              <a:t> (</a:t>
            </a:r>
            <a:r>
              <a:rPr lang="id-ID" dirty="0"/>
              <a:t>QS. 23: 12-16)</a:t>
            </a:r>
            <a:r>
              <a:rPr lang="en-US" dirty="0" smtClean="0"/>
              <a:t>,  </a:t>
            </a:r>
            <a:br>
              <a:rPr lang="en-US" dirty="0" smtClean="0"/>
            </a:br>
            <a:r>
              <a:rPr lang="id-ID" dirty="0" smtClean="0"/>
              <a:t>menciptakan manusia melalui proses</a:t>
            </a:r>
            <a:r>
              <a:rPr lang="en-US" dirty="0" smtClean="0"/>
              <a:t> ALAMI</a:t>
            </a:r>
            <a:endParaRPr lang="en-US" sz="4000" dirty="0"/>
          </a:p>
        </p:txBody>
      </p:sp>
      <p:sp>
        <p:nvSpPr>
          <p:cNvPr id="3" name="Content Placeholder 2"/>
          <p:cNvSpPr>
            <a:spLocks noGrp="1"/>
          </p:cNvSpPr>
          <p:nvPr>
            <p:ph sz="quarter" idx="1"/>
          </p:nvPr>
        </p:nvSpPr>
        <p:spPr>
          <a:xfrm>
            <a:off x="195946" y="1371600"/>
            <a:ext cx="11808823" cy="5486400"/>
          </a:xfrm>
        </p:spPr>
        <p:txBody>
          <a:bodyPr>
            <a:normAutofit/>
          </a:bodyPr>
          <a:lstStyle/>
          <a:p>
            <a:pPr marL="0" indent="0">
              <a:buNone/>
            </a:pPr>
            <a:r>
              <a:rPr lang="en-US" sz="3200" i="1" dirty="0" smtClean="0"/>
              <a:t>12. </a:t>
            </a:r>
            <a:r>
              <a:rPr lang="id-ID" sz="3200" i="1" dirty="0" smtClean="0"/>
              <a:t>Dan sungguh</a:t>
            </a:r>
            <a:r>
              <a:rPr lang="en-US" sz="3200" i="1" dirty="0" smtClean="0"/>
              <a:t> </a:t>
            </a:r>
            <a:r>
              <a:rPr lang="id-ID" sz="3200" i="1" dirty="0" smtClean="0"/>
              <a:t>Kami </a:t>
            </a:r>
            <a:r>
              <a:rPr lang="id-ID" sz="3200" i="1" dirty="0"/>
              <a:t>telah menciptakan manusia dari </a:t>
            </a:r>
            <a:r>
              <a:rPr lang="id-ID" sz="3200" i="1" dirty="0" smtClean="0"/>
              <a:t>saripati</a:t>
            </a:r>
            <a:r>
              <a:rPr lang="en-US" sz="3200" i="1" dirty="0" smtClean="0"/>
              <a:t> </a:t>
            </a:r>
            <a:r>
              <a:rPr lang="id-ID" sz="3200" i="1" dirty="0" smtClean="0"/>
              <a:t>tanah</a:t>
            </a:r>
            <a:r>
              <a:rPr lang="id-ID" sz="3200" i="1" dirty="0"/>
              <a:t>. </a:t>
            </a:r>
            <a:endParaRPr lang="en-US" sz="3200" i="1" dirty="0" smtClean="0"/>
          </a:p>
          <a:p>
            <a:pPr marL="0" indent="0">
              <a:buNone/>
            </a:pPr>
            <a:r>
              <a:rPr lang="id-ID" sz="3200" i="1" dirty="0" smtClean="0"/>
              <a:t>13</a:t>
            </a:r>
            <a:r>
              <a:rPr lang="id-ID" sz="3200" i="1" dirty="0"/>
              <a:t>. Kemudian Kami </a:t>
            </a:r>
            <a:r>
              <a:rPr lang="en-US" sz="3200" i="1" dirty="0" smtClean="0"/>
              <a:t>men</a:t>
            </a:r>
            <a:r>
              <a:rPr lang="id-ID" sz="3200" i="1" dirty="0" smtClean="0"/>
              <a:t>jadikan</a:t>
            </a:r>
            <a:r>
              <a:rPr lang="en-US" sz="3200" i="1" dirty="0" smtClean="0"/>
              <a:t> </a:t>
            </a:r>
            <a:r>
              <a:rPr lang="id-ID" sz="3200" i="1" dirty="0" smtClean="0"/>
              <a:t>saripati </a:t>
            </a:r>
            <a:r>
              <a:rPr lang="id-ID" sz="3200" i="1" dirty="0"/>
              <a:t>itu </a:t>
            </a:r>
            <a:r>
              <a:rPr lang="en-US" sz="3200" i="1" dirty="0" err="1" smtClean="0"/>
              <a:t>nutfah</a:t>
            </a:r>
            <a:r>
              <a:rPr lang="en-US" sz="3200" i="1" dirty="0" smtClean="0"/>
              <a:t> </a:t>
            </a:r>
            <a:r>
              <a:rPr lang="id-ID" sz="3200" i="1" dirty="0" smtClean="0"/>
              <a:t>dalam </a:t>
            </a:r>
            <a:r>
              <a:rPr lang="id-ID" sz="3200" i="1" dirty="0"/>
              <a:t>tempat yang kokoh (rahim). </a:t>
            </a:r>
            <a:endParaRPr lang="en-US" sz="3200" i="1" dirty="0" smtClean="0"/>
          </a:p>
          <a:p>
            <a:pPr marL="0" indent="0">
              <a:buNone/>
            </a:pPr>
            <a:r>
              <a:rPr lang="id-ID" sz="3200" i="1" dirty="0" smtClean="0"/>
              <a:t>14</a:t>
            </a:r>
            <a:r>
              <a:rPr lang="id-ID" sz="3200" i="1" dirty="0"/>
              <a:t>. Kemudian </a:t>
            </a:r>
            <a:r>
              <a:rPr lang="en-US" sz="3200" b="1" i="1" dirty="0" err="1" smtClean="0"/>
              <a:t>nutfah</a:t>
            </a:r>
            <a:r>
              <a:rPr lang="en-US" sz="3200" i="1" dirty="0" smtClean="0"/>
              <a:t> </a:t>
            </a:r>
            <a:r>
              <a:rPr lang="id-ID" sz="3200" i="1" dirty="0" smtClean="0"/>
              <a:t>itu </a:t>
            </a:r>
            <a:r>
              <a:rPr lang="id-ID" sz="3200" i="1" dirty="0"/>
              <a:t>Kami jadikan </a:t>
            </a:r>
            <a:r>
              <a:rPr lang="en-US" sz="3200" b="1" i="1" dirty="0" err="1" smtClean="0"/>
              <a:t>alaqoh</a:t>
            </a:r>
            <a:r>
              <a:rPr lang="id-ID" sz="3200" i="1" dirty="0" smtClean="0"/>
              <a:t>, </a:t>
            </a:r>
            <a:r>
              <a:rPr lang="id-ID" sz="3200" i="1" dirty="0"/>
              <a:t>lalu </a:t>
            </a:r>
            <a:r>
              <a:rPr lang="en-US" sz="3200" b="1" i="1" dirty="0" err="1" smtClean="0"/>
              <a:t>alaqoh</a:t>
            </a:r>
            <a:r>
              <a:rPr lang="en-US" sz="3200" i="1" dirty="0" smtClean="0"/>
              <a:t> </a:t>
            </a:r>
            <a:r>
              <a:rPr lang="id-ID" sz="3200" i="1" dirty="0" smtClean="0"/>
              <a:t>itu </a:t>
            </a:r>
            <a:r>
              <a:rPr lang="id-ID" sz="3200" i="1" dirty="0"/>
              <a:t>Kami jadikan </a:t>
            </a:r>
            <a:r>
              <a:rPr lang="en-US" sz="3200" b="1" i="1" dirty="0" err="1" smtClean="0"/>
              <a:t>mudigoh</a:t>
            </a:r>
            <a:r>
              <a:rPr lang="id-ID" sz="3200" b="1" i="1" dirty="0" smtClean="0"/>
              <a:t>,</a:t>
            </a:r>
            <a:r>
              <a:rPr lang="id-ID" sz="3200" i="1" dirty="0" smtClean="0"/>
              <a:t> </a:t>
            </a:r>
            <a:r>
              <a:rPr lang="en-US" sz="3200" i="1" dirty="0" err="1" smtClean="0"/>
              <a:t>pada</a:t>
            </a:r>
            <a:r>
              <a:rPr lang="en-US" sz="3200" i="1" dirty="0" smtClean="0"/>
              <a:t> </a:t>
            </a:r>
            <a:r>
              <a:rPr lang="en-US" sz="3200" i="1" dirty="0" err="1" smtClean="0"/>
              <a:t>mudigoh</a:t>
            </a:r>
            <a:r>
              <a:rPr lang="en-US" sz="3200" i="1" dirty="0" smtClean="0"/>
              <a:t> </a:t>
            </a:r>
            <a:r>
              <a:rPr lang="id-ID" sz="3200" i="1" dirty="0" smtClean="0"/>
              <a:t>itu Kami jadikan </a:t>
            </a:r>
            <a:r>
              <a:rPr lang="en-US" sz="3200" i="1" dirty="0" err="1" smtClean="0"/>
              <a:t>Idhoman</a:t>
            </a:r>
            <a:r>
              <a:rPr lang="id-ID" sz="3200" i="1" dirty="0" smtClean="0"/>
              <a:t>, </a:t>
            </a:r>
            <a:r>
              <a:rPr lang="id-ID" sz="3200" i="1" dirty="0"/>
              <a:t>lalu </a:t>
            </a:r>
            <a:r>
              <a:rPr lang="en-US" sz="3200" i="1" dirty="0" err="1"/>
              <a:t>Idhoman</a:t>
            </a:r>
            <a:r>
              <a:rPr lang="en-US" sz="3200" i="1" dirty="0"/>
              <a:t> </a:t>
            </a:r>
            <a:r>
              <a:rPr lang="id-ID" sz="3200" i="1" dirty="0" smtClean="0"/>
              <a:t>itu </a:t>
            </a:r>
            <a:r>
              <a:rPr lang="id-ID" sz="3200" i="1" dirty="0"/>
              <a:t>Kami bungkus dengan </a:t>
            </a:r>
            <a:r>
              <a:rPr lang="en-US" sz="3200" i="1" dirty="0" err="1" smtClean="0"/>
              <a:t>lahm</a:t>
            </a:r>
            <a:r>
              <a:rPr lang="id-ID" sz="3200" i="1" dirty="0" smtClean="0"/>
              <a:t>. </a:t>
            </a:r>
            <a:r>
              <a:rPr lang="id-ID" sz="3200" i="1" dirty="0"/>
              <a:t>Kemudian Kami jadikan dia makhluk yang (berbentuk) lain. Maka Maha sucilah Allah, Pencipta Yang Paling </a:t>
            </a:r>
            <a:r>
              <a:rPr lang="id-ID" sz="3200" i="1" dirty="0" smtClean="0"/>
              <a:t>Baik.</a:t>
            </a:r>
            <a:endParaRPr lang="en-US" sz="3200" i="1" dirty="0" smtClean="0"/>
          </a:p>
          <a:p>
            <a:pPr marL="0" indent="0">
              <a:buNone/>
            </a:pPr>
            <a:r>
              <a:rPr lang="id-ID" sz="3200" i="1" dirty="0" smtClean="0"/>
              <a:t>15. Kemudian, sesudah itu, sesungguhnya kamu sekalian </a:t>
            </a:r>
            <a:r>
              <a:rPr lang="en-US" sz="3200" i="1" dirty="0" err="1" smtClean="0"/>
              <a:t>pasti</a:t>
            </a:r>
            <a:r>
              <a:rPr lang="id-ID" sz="3200" i="1" dirty="0" smtClean="0"/>
              <a:t>. </a:t>
            </a:r>
            <a:endParaRPr lang="en-US" sz="3200" i="1" dirty="0" smtClean="0"/>
          </a:p>
          <a:p>
            <a:pPr marL="0" indent="0">
              <a:buNone/>
            </a:pPr>
            <a:r>
              <a:rPr lang="id-ID" sz="3200" i="1" dirty="0" smtClean="0"/>
              <a:t>16</a:t>
            </a:r>
            <a:r>
              <a:rPr lang="id-ID" sz="3200" i="1" dirty="0"/>
              <a:t>. Kemudian, sesungguhnya kamu sekalian akan dibangkitkan (dari kuburmu) di hari kiamat.</a:t>
            </a:r>
            <a:endParaRPr lang="en-US" sz="3200" dirty="0"/>
          </a:p>
          <a:p>
            <a:pPr marL="0" indent="0">
              <a:buNone/>
            </a:pPr>
            <a:endParaRPr lang="en-US" dirty="0"/>
          </a:p>
          <a:p>
            <a:pPr marL="0" lvl="0" indent="0">
              <a:buNone/>
            </a:pPr>
            <a:endParaRPr lang="en-US" dirty="0"/>
          </a:p>
          <a:p>
            <a:endParaRPr lang="en-US" dirty="0"/>
          </a:p>
        </p:txBody>
      </p:sp>
    </p:spTree>
    <p:extLst>
      <p:ext uri="{BB962C8B-B14F-4D97-AF65-F5344CB8AC3E}">
        <p14:creationId xmlns="" xmlns:p14="http://schemas.microsoft.com/office/powerpoint/2010/main" val="1493994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6" y="104503"/>
            <a:ext cx="11678193" cy="1854926"/>
          </a:xfrm>
        </p:spPr>
        <p:txBody>
          <a:bodyPr>
            <a:normAutofit fontScale="90000"/>
          </a:bodyPr>
          <a:lstStyle/>
          <a:p>
            <a:pPr algn="ctr"/>
            <a:r>
              <a:rPr lang="id-ID" dirty="0" smtClean="0"/>
              <a:t>Proses alami</a:t>
            </a:r>
            <a:r>
              <a:rPr lang="en-US" dirty="0" smtClean="0"/>
              <a:t/>
            </a:r>
            <a:br>
              <a:rPr lang="en-US" dirty="0" smtClean="0"/>
            </a:br>
            <a:r>
              <a:rPr lang="id-ID" dirty="0" smtClean="0"/>
              <a:t>Allah menciptakan manusia melalui proses yang menunjukkan bahwa Allah </a:t>
            </a:r>
            <a:r>
              <a:rPr lang="en-US" dirty="0" err="1" smtClean="0"/>
              <a:t>Maha</a:t>
            </a:r>
            <a:r>
              <a:rPr lang="en-US" dirty="0" smtClean="0"/>
              <a:t> P</a:t>
            </a:r>
            <a:r>
              <a:rPr lang="id-ID" dirty="0" smtClean="0"/>
              <a:t>encipta (</a:t>
            </a:r>
            <a:r>
              <a:rPr lang="id-ID" sz="4000" dirty="0" smtClean="0"/>
              <a:t>QS. 23: 12-16)</a:t>
            </a:r>
            <a:endParaRPr lang="en-US" sz="4000" dirty="0"/>
          </a:p>
        </p:txBody>
      </p:sp>
      <p:sp>
        <p:nvSpPr>
          <p:cNvPr id="3" name="Content Placeholder 2"/>
          <p:cNvSpPr>
            <a:spLocks noGrp="1"/>
          </p:cNvSpPr>
          <p:nvPr>
            <p:ph sz="quarter" idx="1"/>
          </p:nvPr>
        </p:nvSpPr>
        <p:spPr>
          <a:xfrm>
            <a:off x="195946" y="1825624"/>
            <a:ext cx="11678193" cy="5032376"/>
          </a:xfrm>
        </p:spPr>
        <p:txBody>
          <a:bodyPr>
            <a:normAutofit/>
          </a:bodyPr>
          <a:lstStyle/>
          <a:p>
            <a:r>
              <a:rPr lang="id-ID" dirty="0" smtClean="0"/>
              <a:t>Tahapan </a:t>
            </a:r>
            <a:r>
              <a:rPr lang="id-ID" dirty="0"/>
              <a:t>alami </a:t>
            </a:r>
            <a:r>
              <a:rPr lang="en-US" dirty="0" smtClean="0"/>
              <a:t>(</a:t>
            </a:r>
            <a:r>
              <a:rPr lang="id-ID" dirty="0" smtClean="0"/>
              <a:t>biologi</a:t>
            </a:r>
            <a:r>
              <a:rPr lang="en-US" dirty="0" smtClean="0"/>
              <a:t>)</a:t>
            </a:r>
            <a:r>
              <a:rPr lang="id-ID" dirty="0" smtClean="0"/>
              <a:t> </a:t>
            </a:r>
            <a:r>
              <a:rPr lang="en-US" dirty="0" smtClean="0"/>
              <a:t>: </a:t>
            </a:r>
            <a:r>
              <a:rPr lang="id-ID" dirty="0" smtClean="0"/>
              <a:t>sunnatullah melalui </a:t>
            </a:r>
            <a:r>
              <a:rPr lang="id-ID" dirty="0"/>
              <a:t>proses biologis </a:t>
            </a:r>
            <a:r>
              <a:rPr lang="id-ID" dirty="0" smtClean="0"/>
              <a:t>dalam tubuh </a:t>
            </a:r>
            <a:r>
              <a:rPr lang="id-ID" dirty="0"/>
              <a:t>manusia beserta segala perangkatnya. Proses biologi ini membedakan </a:t>
            </a:r>
            <a:r>
              <a:rPr lang="id-ID" dirty="0">
                <a:hlinkClick r:id="rId2"/>
              </a:rPr>
              <a:t>hakikat manusia menurut islam </a:t>
            </a:r>
            <a:r>
              <a:rPr lang="id-ID" dirty="0"/>
              <a:t>dengan makhluk lainnya yang tidak memiliki ruh dan akal untuk mengambil keputusan saat dewasanya. Proses tersebut adalah sebagai berikut :</a:t>
            </a:r>
            <a:endParaRPr lang="en-US" dirty="0"/>
          </a:p>
          <a:p>
            <a:pPr lvl="0"/>
            <a:r>
              <a:rPr lang="id-ID" dirty="0"/>
              <a:t>Nuthfah (inti sari tanah yang dijadikan air mani)</a:t>
            </a:r>
            <a:endParaRPr lang="en-US" dirty="0"/>
          </a:p>
          <a:p>
            <a:pPr lvl="0"/>
            <a:r>
              <a:rPr lang="id-ID" dirty="0" smtClean="0"/>
              <a:t>Rahim</a:t>
            </a:r>
            <a:r>
              <a:rPr lang="en-US" dirty="0" smtClean="0"/>
              <a:t>   </a:t>
            </a:r>
            <a:r>
              <a:rPr lang="id-ID" dirty="0" smtClean="0"/>
              <a:t> (tersimpan dalam tempat yang kokoh)</a:t>
            </a:r>
            <a:endParaRPr lang="en-US" dirty="0" smtClean="0"/>
          </a:p>
          <a:p>
            <a:pPr lvl="0"/>
            <a:r>
              <a:rPr lang="id-ID" dirty="0" smtClean="0"/>
              <a:t>Alaqah</a:t>
            </a:r>
            <a:r>
              <a:rPr lang="en-US" dirty="0" smtClean="0"/>
              <a:t>  </a:t>
            </a:r>
            <a:r>
              <a:rPr lang="id-ID" dirty="0" smtClean="0"/>
              <a:t> </a:t>
            </a:r>
            <a:r>
              <a:rPr lang="id-ID" dirty="0"/>
              <a:t>(darah yang beku menggantung di rahim)</a:t>
            </a:r>
            <a:endParaRPr lang="en-US" dirty="0"/>
          </a:p>
          <a:p>
            <a:pPr lvl="0"/>
            <a:r>
              <a:rPr lang="id-ID" dirty="0" smtClean="0"/>
              <a:t>Mud</a:t>
            </a:r>
            <a:r>
              <a:rPr lang="en-US" dirty="0" err="1" smtClean="0"/>
              <a:t>i</a:t>
            </a:r>
            <a:r>
              <a:rPr lang="id-ID" dirty="0" smtClean="0"/>
              <a:t>gah</a:t>
            </a:r>
            <a:r>
              <a:rPr lang="en-US" dirty="0" smtClean="0"/>
              <a:t> (</a:t>
            </a:r>
            <a:r>
              <a:rPr lang="id-ID" dirty="0" smtClean="0"/>
              <a:t>Segumpal daging</a:t>
            </a:r>
            <a:r>
              <a:rPr lang="en-US" dirty="0" smtClean="0"/>
              <a:t>)</a:t>
            </a:r>
            <a:r>
              <a:rPr lang="id-ID" dirty="0" smtClean="0"/>
              <a:t> dan dibalut dengan tulang belulang</a:t>
            </a:r>
            <a:r>
              <a:rPr lang="en-US" dirty="0" smtClean="0"/>
              <a:t> (</a:t>
            </a:r>
            <a:r>
              <a:rPr lang="en-US" dirty="0" err="1" smtClean="0"/>
              <a:t>Idhoman</a:t>
            </a:r>
            <a:r>
              <a:rPr lang="en-US" dirty="0" smtClean="0"/>
              <a:t>)</a:t>
            </a:r>
            <a:endParaRPr lang="en-US" dirty="0"/>
          </a:p>
          <a:p>
            <a:pPr lvl="0"/>
            <a:r>
              <a:rPr lang="en-US" dirty="0" err="1" smtClean="0"/>
              <a:t>Lalu</a:t>
            </a:r>
            <a:r>
              <a:rPr lang="en-US" dirty="0" smtClean="0"/>
              <a:t> </a:t>
            </a:r>
            <a:r>
              <a:rPr lang="en-US" dirty="0" err="1" smtClean="0"/>
              <a:t>lahm</a:t>
            </a:r>
            <a:r>
              <a:rPr lang="en-US" dirty="0" smtClean="0"/>
              <a:t> (</a:t>
            </a:r>
            <a:r>
              <a:rPr lang="en-US" dirty="0" err="1" smtClean="0"/>
              <a:t>daging</a:t>
            </a:r>
            <a:r>
              <a:rPr lang="en-US" dirty="0" smtClean="0"/>
              <a:t>)</a:t>
            </a:r>
            <a:endParaRPr lang="en-US" dirty="0"/>
          </a:p>
          <a:p>
            <a:endParaRPr lang="en-US" dirty="0"/>
          </a:p>
        </p:txBody>
      </p:sp>
    </p:spTree>
    <p:extLst>
      <p:ext uri="{BB962C8B-B14F-4D97-AF65-F5344CB8AC3E}">
        <p14:creationId xmlns="" xmlns:p14="http://schemas.microsoft.com/office/powerpoint/2010/main" val="2990504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surat-al-muminun-ayat-12</a:t>
            </a:r>
            <a:endParaRPr lang="en-US" dirty="0"/>
          </a:p>
        </p:txBody>
      </p:sp>
      <p:sp>
        <p:nvSpPr>
          <p:cNvPr id="3" name="Content Placeholder 2"/>
          <p:cNvSpPr>
            <a:spLocks noGrp="1"/>
          </p:cNvSpPr>
          <p:nvPr>
            <p:ph sz="quarter" idx="1"/>
          </p:nvPr>
        </p:nvSpPr>
        <p:spPr>
          <a:xfrm>
            <a:off x="269823" y="1484030"/>
            <a:ext cx="11692328" cy="5204157"/>
          </a:xfrm>
        </p:spPr>
        <p:txBody>
          <a:bodyPr>
            <a:normAutofit fontScale="55000" lnSpcReduction="20000"/>
          </a:bodyPr>
          <a:lstStyle/>
          <a:p>
            <a:pPr algn="ctr"/>
            <a:r>
              <a:rPr lang="ar-AE" sz="8700" dirty="0" smtClean="0"/>
              <a:t>وَلَقَدْ </a:t>
            </a:r>
            <a:r>
              <a:rPr lang="ar-AE" sz="8700" dirty="0"/>
              <a:t>خَلَقْنَا الْإِنْسَانَ مِنْ سُلَالَةٍ مِنْ طِينٍ </a:t>
            </a:r>
            <a:r>
              <a:rPr lang="en-US" sz="8700" dirty="0" smtClean="0"/>
              <a:t>  </a:t>
            </a:r>
          </a:p>
          <a:p>
            <a:r>
              <a:rPr lang="en-US" sz="4600" dirty="0" smtClean="0"/>
              <a:t>Arab-Latin</a:t>
            </a:r>
            <a:r>
              <a:rPr lang="en-US" sz="4600" dirty="0"/>
              <a:t>: </a:t>
            </a:r>
            <a:r>
              <a:rPr lang="en-US" sz="4600" dirty="0" err="1"/>
              <a:t>Wa</a:t>
            </a:r>
            <a:r>
              <a:rPr lang="en-US" sz="4600" dirty="0"/>
              <a:t> </a:t>
            </a:r>
            <a:r>
              <a:rPr lang="en-US" sz="4600" dirty="0" err="1"/>
              <a:t>laqad</a:t>
            </a:r>
            <a:r>
              <a:rPr lang="en-US" sz="4600" dirty="0"/>
              <a:t> </a:t>
            </a:r>
            <a:r>
              <a:rPr lang="en-US" sz="4600" dirty="0" err="1"/>
              <a:t>khalaqnal-insāna</a:t>
            </a:r>
            <a:r>
              <a:rPr lang="en-US" sz="4600" dirty="0"/>
              <a:t> min </a:t>
            </a:r>
            <a:r>
              <a:rPr lang="en-US" sz="4600" dirty="0" err="1"/>
              <a:t>sulālatim</a:t>
            </a:r>
            <a:r>
              <a:rPr lang="en-US" sz="4600" dirty="0"/>
              <a:t> min </a:t>
            </a:r>
            <a:r>
              <a:rPr lang="en-US" sz="4600" dirty="0" err="1"/>
              <a:t>ṭīn</a:t>
            </a:r>
            <a:r>
              <a:rPr lang="en-US" sz="4600" dirty="0"/>
              <a:t> </a:t>
            </a:r>
            <a:r>
              <a:rPr lang="en-US" sz="4600" dirty="0" err="1"/>
              <a:t>Terjemah</a:t>
            </a:r>
            <a:r>
              <a:rPr lang="en-US" sz="4600" dirty="0"/>
              <a:t> </a:t>
            </a:r>
            <a:r>
              <a:rPr lang="en-US" sz="4600" dirty="0" err="1"/>
              <a:t>Arti</a:t>
            </a:r>
            <a:r>
              <a:rPr lang="en-US" sz="4600" dirty="0"/>
              <a:t>: Dan </a:t>
            </a:r>
            <a:r>
              <a:rPr lang="en-US" sz="4600" dirty="0" err="1"/>
              <a:t>sesungguhnya</a:t>
            </a:r>
            <a:r>
              <a:rPr lang="en-US" sz="4600" dirty="0"/>
              <a:t> Kami </a:t>
            </a:r>
            <a:r>
              <a:rPr lang="en-US" sz="4600" dirty="0" err="1"/>
              <a:t>telah</a:t>
            </a:r>
            <a:r>
              <a:rPr lang="en-US" sz="4600" dirty="0"/>
              <a:t> </a:t>
            </a:r>
            <a:r>
              <a:rPr lang="en-US" sz="4600" dirty="0" err="1"/>
              <a:t>menciptakan</a:t>
            </a:r>
            <a:r>
              <a:rPr lang="en-US" sz="4600" dirty="0"/>
              <a:t> </a:t>
            </a:r>
            <a:r>
              <a:rPr lang="en-US" sz="4600" dirty="0" err="1"/>
              <a:t>manusia</a:t>
            </a:r>
            <a:r>
              <a:rPr lang="en-US" sz="4600" dirty="0"/>
              <a:t> </a:t>
            </a:r>
            <a:r>
              <a:rPr lang="en-US" sz="4600" dirty="0" err="1"/>
              <a:t>dari</a:t>
            </a:r>
            <a:r>
              <a:rPr lang="en-US" sz="4600" dirty="0"/>
              <a:t> </a:t>
            </a:r>
            <a:r>
              <a:rPr lang="en-US" sz="4600" dirty="0" err="1"/>
              <a:t>suatu</a:t>
            </a:r>
            <a:r>
              <a:rPr lang="en-US" sz="4600" dirty="0"/>
              <a:t> </a:t>
            </a:r>
            <a:r>
              <a:rPr lang="en-US" sz="4600" dirty="0" err="1"/>
              <a:t>saripati</a:t>
            </a:r>
            <a:r>
              <a:rPr lang="en-US" sz="4600" dirty="0"/>
              <a:t> (</a:t>
            </a:r>
            <a:r>
              <a:rPr lang="en-US" sz="4600" dirty="0" err="1"/>
              <a:t>berasal</a:t>
            </a:r>
            <a:r>
              <a:rPr lang="en-US" sz="4600" dirty="0"/>
              <a:t>) </a:t>
            </a:r>
            <a:r>
              <a:rPr lang="en-US" sz="4600" dirty="0" err="1"/>
              <a:t>dari</a:t>
            </a:r>
            <a:r>
              <a:rPr lang="en-US" sz="4600" dirty="0"/>
              <a:t> </a:t>
            </a:r>
            <a:r>
              <a:rPr lang="en-US" sz="4600" dirty="0" err="1"/>
              <a:t>tanah</a:t>
            </a:r>
            <a:r>
              <a:rPr lang="en-US" sz="4600" dirty="0"/>
              <a:t>. </a:t>
            </a:r>
            <a:endParaRPr lang="en-US" sz="4600" dirty="0" smtClean="0"/>
          </a:p>
          <a:p>
            <a:r>
              <a:rPr lang="en-US" sz="4600" dirty="0" err="1" smtClean="0"/>
              <a:t>Terjemahan</a:t>
            </a:r>
            <a:r>
              <a:rPr lang="en-US" sz="4600" dirty="0" smtClean="0"/>
              <a:t> </a:t>
            </a:r>
            <a:r>
              <a:rPr lang="en-US" sz="4600" dirty="0" err="1"/>
              <a:t>Makna</a:t>
            </a:r>
            <a:r>
              <a:rPr lang="en-US" sz="4600" dirty="0"/>
              <a:t> Bahasa Indonesia </a:t>
            </a:r>
            <a:r>
              <a:rPr lang="en-US" sz="4600" dirty="0" smtClean="0"/>
              <a:t>:  </a:t>
            </a:r>
            <a:r>
              <a:rPr lang="en-US" sz="4600" dirty="0"/>
              <a:t>Dan </a:t>
            </a:r>
            <a:r>
              <a:rPr lang="en-US" sz="4600" dirty="0" err="1"/>
              <a:t>sungguh</a:t>
            </a:r>
            <a:r>
              <a:rPr lang="en-US" sz="4600" dirty="0"/>
              <a:t> Kami </a:t>
            </a:r>
            <a:r>
              <a:rPr lang="en-US" sz="4600" dirty="0" err="1"/>
              <a:t>telah</a:t>
            </a:r>
            <a:r>
              <a:rPr lang="en-US" sz="4600" dirty="0"/>
              <a:t> </a:t>
            </a:r>
            <a:r>
              <a:rPr lang="en-US" sz="4600" dirty="0" err="1"/>
              <a:t>menciptakan</a:t>
            </a:r>
            <a:r>
              <a:rPr lang="en-US" sz="4600" dirty="0"/>
              <a:t> Adam </a:t>
            </a:r>
            <a:r>
              <a:rPr lang="en-US" sz="4600" dirty="0" err="1"/>
              <a:t>dari</a:t>
            </a:r>
            <a:r>
              <a:rPr lang="en-US" sz="4600" dirty="0"/>
              <a:t> </a:t>
            </a:r>
            <a:r>
              <a:rPr lang="en-US" sz="4600" dirty="0" err="1"/>
              <a:t>tanah</a:t>
            </a:r>
            <a:r>
              <a:rPr lang="en-US" sz="4600" dirty="0"/>
              <a:t> yang </a:t>
            </a:r>
            <a:r>
              <a:rPr lang="en-US" sz="4600" dirty="0" err="1"/>
              <a:t>diambil</a:t>
            </a:r>
            <a:r>
              <a:rPr lang="en-US" sz="4600" dirty="0"/>
              <a:t> </a:t>
            </a:r>
            <a:r>
              <a:rPr lang="en-US" sz="4600" dirty="0" err="1"/>
              <a:t>dari</a:t>
            </a:r>
            <a:r>
              <a:rPr lang="en-US" sz="4600" dirty="0"/>
              <a:t> </a:t>
            </a:r>
            <a:r>
              <a:rPr lang="en-US" sz="4600" dirty="0" err="1"/>
              <a:t>seluruh</a:t>
            </a:r>
            <a:r>
              <a:rPr lang="en-US" sz="4600" dirty="0"/>
              <a:t> </a:t>
            </a:r>
            <a:r>
              <a:rPr lang="en-US" sz="4600" dirty="0" err="1"/>
              <a:t>tempat</a:t>
            </a:r>
            <a:r>
              <a:rPr lang="en-US" sz="4600" dirty="0"/>
              <a:t> di </a:t>
            </a:r>
            <a:r>
              <a:rPr lang="en-US" sz="4600" dirty="0" err="1"/>
              <a:t>muka</a:t>
            </a:r>
            <a:r>
              <a:rPr lang="en-US" sz="4600" dirty="0"/>
              <a:t> </a:t>
            </a:r>
            <a:r>
              <a:rPr lang="en-US" sz="4600" dirty="0" err="1"/>
              <a:t>bumi</a:t>
            </a:r>
            <a:r>
              <a:rPr lang="en-US" sz="4600" dirty="0"/>
              <a:t>. </a:t>
            </a:r>
            <a:r>
              <a:rPr lang="en-US" sz="4600" dirty="0" err="1"/>
              <a:t>Tafsir</a:t>
            </a:r>
            <a:r>
              <a:rPr lang="en-US" sz="4600" dirty="0"/>
              <a:t> Al-</a:t>
            </a:r>
            <a:r>
              <a:rPr lang="en-US" sz="4600" dirty="0" err="1"/>
              <a:t>Muyassar</a:t>
            </a:r>
            <a:r>
              <a:rPr lang="en-US" sz="4600" dirty="0"/>
              <a:t> / </a:t>
            </a:r>
            <a:r>
              <a:rPr lang="en-US" sz="4600" dirty="0" err="1"/>
              <a:t>Kementerian</a:t>
            </a:r>
            <a:r>
              <a:rPr lang="en-US" sz="4600" dirty="0"/>
              <a:t> Agama Saudi Arabia </a:t>
            </a:r>
            <a:endParaRPr lang="en-US" sz="4600" dirty="0" smtClean="0"/>
          </a:p>
          <a:p>
            <a:pPr marL="0" indent="0">
              <a:buNone/>
            </a:pPr>
            <a:r>
              <a:rPr lang="en-US" sz="4600" dirty="0" smtClean="0"/>
              <a:t>12</a:t>
            </a:r>
            <a:r>
              <a:rPr lang="en-US" sz="4600" dirty="0"/>
              <a:t>. Dan </a:t>
            </a:r>
            <a:r>
              <a:rPr lang="en-US" sz="4600" dirty="0" err="1"/>
              <a:t>sungguh</a:t>
            </a:r>
            <a:r>
              <a:rPr lang="en-US" sz="4600" dirty="0"/>
              <a:t> Kami </a:t>
            </a:r>
            <a:r>
              <a:rPr lang="en-US" sz="4600" dirty="0" err="1"/>
              <a:t>telah</a:t>
            </a:r>
            <a:r>
              <a:rPr lang="en-US" sz="4600" dirty="0"/>
              <a:t> </a:t>
            </a:r>
            <a:r>
              <a:rPr lang="en-US" sz="4600" dirty="0" err="1"/>
              <a:t>ciptakan</a:t>
            </a:r>
            <a:r>
              <a:rPr lang="en-US" sz="4600" dirty="0"/>
              <a:t> ayah </a:t>
            </a:r>
            <a:r>
              <a:rPr lang="en-US" sz="4600" dirty="0" err="1"/>
              <a:t>dari</a:t>
            </a:r>
            <a:r>
              <a:rPr lang="en-US" sz="4600" dirty="0"/>
              <a:t> </a:t>
            </a:r>
            <a:r>
              <a:rPr lang="en-US" sz="4600" dirty="0" err="1"/>
              <a:t>seluruh</a:t>
            </a:r>
            <a:r>
              <a:rPr lang="en-US" sz="4600" dirty="0"/>
              <a:t> </a:t>
            </a:r>
            <a:r>
              <a:rPr lang="en-US" sz="4600" dirty="0" err="1"/>
              <a:t>manusia</a:t>
            </a:r>
            <a:r>
              <a:rPr lang="en-US" sz="4600" dirty="0"/>
              <a:t>, Adam, </a:t>
            </a:r>
            <a:r>
              <a:rPr lang="en-US" sz="4600" dirty="0" err="1"/>
              <a:t>dari</a:t>
            </a:r>
            <a:r>
              <a:rPr lang="en-US" sz="4600" dirty="0"/>
              <a:t> </a:t>
            </a:r>
            <a:r>
              <a:rPr lang="en-US" sz="4600" dirty="0" err="1"/>
              <a:t>tanah</a:t>
            </a:r>
            <a:r>
              <a:rPr lang="en-US" sz="4600" dirty="0"/>
              <a:t>. Tanah </a:t>
            </a:r>
            <a:r>
              <a:rPr lang="en-US" sz="4600" dirty="0" err="1"/>
              <a:t>penciptaannya</a:t>
            </a:r>
            <a:r>
              <a:rPr lang="en-US" sz="4600" dirty="0"/>
              <a:t> </a:t>
            </a:r>
            <a:r>
              <a:rPr lang="en-US" sz="4600" dirty="0" err="1"/>
              <a:t>berasal</a:t>
            </a:r>
            <a:r>
              <a:rPr lang="en-US" sz="4600" dirty="0"/>
              <a:t> </a:t>
            </a:r>
            <a:r>
              <a:rPr lang="en-US" sz="4600" dirty="0" err="1"/>
              <a:t>dari</a:t>
            </a:r>
            <a:r>
              <a:rPr lang="en-US" sz="4600" dirty="0"/>
              <a:t> </a:t>
            </a:r>
            <a:r>
              <a:rPr lang="en-US" sz="4600" dirty="0" err="1"/>
              <a:t>saripati</a:t>
            </a:r>
            <a:r>
              <a:rPr lang="en-US" sz="4600" dirty="0"/>
              <a:t> </a:t>
            </a:r>
            <a:r>
              <a:rPr lang="en-US" sz="4600" dirty="0" err="1"/>
              <a:t>hasil</a:t>
            </a:r>
            <a:r>
              <a:rPr lang="en-US" sz="4600" dirty="0"/>
              <a:t> </a:t>
            </a:r>
            <a:r>
              <a:rPr lang="en-US" sz="4600" dirty="0" err="1"/>
              <a:t>campuran</a:t>
            </a:r>
            <a:r>
              <a:rPr lang="en-US" sz="4600" dirty="0"/>
              <a:t> air </a:t>
            </a:r>
            <a:r>
              <a:rPr lang="en-US" sz="4600" dirty="0" err="1"/>
              <a:t>dengan</a:t>
            </a:r>
            <a:r>
              <a:rPr lang="en-US" sz="4600" dirty="0"/>
              <a:t> </a:t>
            </a:r>
            <a:r>
              <a:rPr lang="en-US" sz="4600" dirty="0" err="1"/>
              <a:t>tanah</a:t>
            </a:r>
            <a:r>
              <a:rPr lang="en-US" sz="4600" dirty="0"/>
              <a:t>. </a:t>
            </a:r>
            <a:endParaRPr lang="en-US" sz="4600" dirty="0" smtClean="0"/>
          </a:p>
          <a:p>
            <a:pPr marL="0" indent="0">
              <a:buNone/>
            </a:pPr>
            <a:r>
              <a:rPr lang="en-US" sz="4600" dirty="0" smtClean="0"/>
              <a:t>( </a:t>
            </a:r>
            <a:r>
              <a:rPr lang="en-US" sz="4600" dirty="0" err="1" smtClean="0"/>
              <a:t>Tafsir</a:t>
            </a:r>
            <a:r>
              <a:rPr lang="en-US" sz="4600" dirty="0" smtClean="0"/>
              <a:t> Al-</a:t>
            </a:r>
            <a:r>
              <a:rPr lang="en-US" sz="4600" dirty="0" err="1" smtClean="0"/>
              <a:t>Mukhtashar</a:t>
            </a:r>
            <a:r>
              <a:rPr lang="en-US" sz="4600" dirty="0" smtClean="0"/>
              <a:t>)    12</a:t>
            </a:r>
            <a:r>
              <a:rPr lang="en-US" sz="4600" dirty="0"/>
              <a:t>. </a:t>
            </a:r>
            <a:r>
              <a:rPr lang="ar-AE" sz="4600" dirty="0" smtClean="0"/>
              <a:t>م</a:t>
            </a:r>
            <a:r>
              <a:rPr lang="en-US" sz="4600" dirty="0" smtClean="0"/>
              <a:t> </a:t>
            </a:r>
          </a:p>
          <a:p>
            <a:r>
              <a:rPr lang="en-US" sz="4600" dirty="0"/>
              <a:t> </a:t>
            </a:r>
            <a:r>
              <a:rPr lang="ar-AE" sz="4600" dirty="0" smtClean="0"/>
              <a:t>ِن </a:t>
            </a:r>
            <a:r>
              <a:rPr lang="ar-AE" sz="4600" dirty="0"/>
              <a:t>سُلٰلَةٍ </a:t>
            </a:r>
            <a:r>
              <a:rPr lang="ar-AE" sz="4600" dirty="0" smtClean="0"/>
              <a:t>مِّن طِينٍ (</a:t>
            </a:r>
            <a:r>
              <a:rPr lang="en-US" sz="4600" dirty="0" err="1" smtClean="0"/>
              <a:t>dari</a:t>
            </a:r>
            <a:r>
              <a:rPr lang="en-US" sz="4600" dirty="0" smtClean="0"/>
              <a:t> </a:t>
            </a:r>
            <a:r>
              <a:rPr lang="en-US" sz="4600" dirty="0" err="1"/>
              <a:t>suatu</a:t>
            </a:r>
            <a:r>
              <a:rPr lang="en-US" sz="4600" dirty="0"/>
              <a:t> </a:t>
            </a:r>
            <a:r>
              <a:rPr lang="en-US" sz="4600" dirty="0" err="1"/>
              <a:t>saripati</a:t>
            </a:r>
            <a:r>
              <a:rPr lang="en-US" sz="4600" dirty="0"/>
              <a:t> (</a:t>
            </a:r>
            <a:r>
              <a:rPr lang="en-US" sz="4600" dirty="0" err="1"/>
              <a:t>berasal</a:t>
            </a:r>
            <a:r>
              <a:rPr lang="en-US" sz="4600" dirty="0"/>
              <a:t>) </a:t>
            </a:r>
            <a:r>
              <a:rPr lang="en-US" sz="4600" dirty="0" err="1"/>
              <a:t>dari</a:t>
            </a:r>
            <a:r>
              <a:rPr lang="en-US" sz="4600" dirty="0"/>
              <a:t> </a:t>
            </a:r>
            <a:r>
              <a:rPr lang="en-US" sz="4600" dirty="0" err="1"/>
              <a:t>tanah</a:t>
            </a:r>
            <a:r>
              <a:rPr lang="en-US" sz="4600" dirty="0"/>
              <a:t>) </a:t>
            </a:r>
            <a:endParaRPr lang="en-US" sz="4600" dirty="0" smtClean="0"/>
          </a:p>
          <a:p>
            <a:r>
              <a:rPr lang="en-US" sz="4600" dirty="0" err="1" smtClean="0"/>
              <a:t>Yakni</a:t>
            </a:r>
            <a:r>
              <a:rPr lang="en-US" sz="4600" dirty="0" smtClean="0"/>
              <a:t> </a:t>
            </a:r>
            <a:r>
              <a:rPr lang="en-US" sz="4600" dirty="0" err="1"/>
              <a:t>dari</a:t>
            </a:r>
            <a:r>
              <a:rPr lang="en-US" sz="4600" dirty="0"/>
              <a:t> air </a:t>
            </a:r>
            <a:r>
              <a:rPr lang="en-US" sz="4600" dirty="0" err="1"/>
              <a:t>mani</a:t>
            </a:r>
            <a:r>
              <a:rPr lang="en-US" sz="4600" dirty="0"/>
              <a:t> yang </a:t>
            </a:r>
            <a:r>
              <a:rPr lang="en-US" sz="4600" dirty="0" err="1"/>
              <a:t>dikeluarkan</a:t>
            </a:r>
            <a:r>
              <a:rPr lang="en-US" sz="4600" dirty="0"/>
              <a:t> </a:t>
            </a:r>
            <a:r>
              <a:rPr lang="en-US" sz="4600" dirty="0" err="1"/>
              <a:t>oleh</a:t>
            </a:r>
            <a:r>
              <a:rPr lang="en-US" sz="4600" dirty="0"/>
              <a:t> </a:t>
            </a:r>
            <a:r>
              <a:rPr lang="en-US" sz="4600" dirty="0" err="1"/>
              <a:t>manusia</a:t>
            </a:r>
            <a:r>
              <a:rPr lang="en-US" sz="4600" dirty="0"/>
              <a:t> yang </a:t>
            </a:r>
            <a:r>
              <a:rPr lang="en-US" sz="4600" dirty="0" err="1"/>
              <a:t>berasal</a:t>
            </a:r>
            <a:r>
              <a:rPr lang="en-US" sz="4600" dirty="0"/>
              <a:t> </a:t>
            </a:r>
            <a:r>
              <a:rPr lang="en-US" sz="4600" dirty="0" err="1"/>
              <a:t>dari</a:t>
            </a:r>
            <a:r>
              <a:rPr lang="en-US" sz="4600" dirty="0"/>
              <a:t> </a:t>
            </a:r>
            <a:r>
              <a:rPr lang="en-US" sz="4600" dirty="0" err="1"/>
              <a:t>tanah</a:t>
            </a:r>
            <a:r>
              <a:rPr lang="en-US" sz="4600" dirty="0"/>
              <a:t> yang </a:t>
            </a:r>
            <a:r>
              <a:rPr lang="en-US" sz="4600" dirty="0" err="1"/>
              <a:t>digunakan</a:t>
            </a:r>
            <a:r>
              <a:rPr lang="en-US" sz="4600" dirty="0"/>
              <a:t> </a:t>
            </a:r>
            <a:r>
              <a:rPr lang="en-US" sz="4600" dirty="0" err="1"/>
              <a:t>untuk</a:t>
            </a:r>
            <a:r>
              <a:rPr lang="en-US" sz="4600" dirty="0"/>
              <a:t> </a:t>
            </a:r>
            <a:r>
              <a:rPr lang="en-US" sz="4600" dirty="0" err="1"/>
              <a:t>menciptakan</a:t>
            </a:r>
            <a:r>
              <a:rPr lang="en-US" sz="4600" dirty="0"/>
              <a:t> </a:t>
            </a:r>
            <a:r>
              <a:rPr lang="en-US" sz="4600" dirty="0" err="1"/>
              <a:t>Nabi</a:t>
            </a:r>
            <a:r>
              <a:rPr lang="en-US" sz="4600" dirty="0"/>
              <a:t> Adam.</a:t>
            </a:r>
            <a:br>
              <a:rPr lang="en-US" sz="4600" dirty="0"/>
            </a:br>
            <a:r>
              <a:rPr lang="en-US" sz="4600" dirty="0"/>
              <a:t/>
            </a:r>
            <a:br>
              <a:rPr lang="en-US" sz="4600" dirty="0"/>
            </a:br>
            <a:r>
              <a:rPr lang="en-US" sz="4600" dirty="0" err="1"/>
              <a:t>Referensi</a:t>
            </a:r>
            <a:r>
              <a:rPr lang="en-US" sz="4600" dirty="0"/>
              <a:t>: https://tafsirweb.com/5904-surat-al-muminun-ayat-12.html</a:t>
            </a:r>
          </a:p>
        </p:txBody>
      </p:sp>
    </p:spTree>
    <p:extLst>
      <p:ext uri="{BB962C8B-B14F-4D97-AF65-F5344CB8AC3E}">
        <p14:creationId xmlns="" xmlns:p14="http://schemas.microsoft.com/office/powerpoint/2010/main" val="258401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surat-al-muminun-ayat-13</a:t>
            </a:r>
            <a:endParaRPr lang="en-US" dirty="0"/>
          </a:p>
        </p:txBody>
      </p:sp>
      <p:sp>
        <p:nvSpPr>
          <p:cNvPr id="3" name="Content Placeholder 2"/>
          <p:cNvSpPr>
            <a:spLocks noGrp="1"/>
          </p:cNvSpPr>
          <p:nvPr>
            <p:ph sz="quarter" idx="1"/>
          </p:nvPr>
        </p:nvSpPr>
        <p:spPr/>
        <p:txBody>
          <a:bodyPr/>
          <a:lstStyle/>
          <a:p>
            <a:r>
              <a:rPr lang="ar-AE" dirty="0"/>
              <a:t>ثُمَّ جَعَلْنَاهُ نُطْفَةً فِي قَرَارٍ مَكِينٍ </a:t>
            </a:r>
            <a:r>
              <a:rPr lang="en-US" dirty="0" smtClean="0"/>
              <a:t>  </a:t>
            </a:r>
          </a:p>
          <a:p>
            <a:r>
              <a:rPr lang="en-US" dirty="0" smtClean="0"/>
              <a:t>Arab-Latin</a:t>
            </a:r>
            <a:r>
              <a:rPr lang="en-US" dirty="0"/>
              <a:t>: </a:t>
            </a:r>
            <a:r>
              <a:rPr lang="en-US" dirty="0" err="1"/>
              <a:t>ṡumma</a:t>
            </a:r>
            <a:r>
              <a:rPr lang="en-US" dirty="0"/>
              <a:t> </a:t>
            </a:r>
            <a:r>
              <a:rPr lang="en-US" dirty="0" err="1"/>
              <a:t>ja'alnāhu</a:t>
            </a:r>
            <a:r>
              <a:rPr lang="en-US" dirty="0"/>
              <a:t> </a:t>
            </a:r>
            <a:r>
              <a:rPr lang="en-US" dirty="0" err="1"/>
              <a:t>nuṭfatan</a:t>
            </a:r>
            <a:r>
              <a:rPr lang="en-US" dirty="0"/>
              <a:t> </a:t>
            </a:r>
            <a:r>
              <a:rPr lang="en-US" dirty="0" err="1"/>
              <a:t>fī</a:t>
            </a:r>
            <a:r>
              <a:rPr lang="en-US" dirty="0"/>
              <a:t> </a:t>
            </a:r>
            <a:r>
              <a:rPr lang="en-US" dirty="0" err="1"/>
              <a:t>qarārim</a:t>
            </a:r>
            <a:r>
              <a:rPr lang="en-US" dirty="0"/>
              <a:t> </a:t>
            </a:r>
            <a:r>
              <a:rPr lang="en-US" dirty="0" err="1"/>
              <a:t>makīn</a:t>
            </a:r>
            <a:r>
              <a:rPr lang="en-US" dirty="0"/>
              <a:t> </a:t>
            </a:r>
            <a:r>
              <a:rPr lang="en-US" dirty="0" err="1"/>
              <a:t>Terjemah</a:t>
            </a:r>
            <a:r>
              <a:rPr lang="en-US" dirty="0"/>
              <a:t> </a:t>
            </a:r>
            <a:r>
              <a:rPr lang="en-US" dirty="0" err="1"/>
              <a:t>Arti</a:t>
            </a:r>
            <a:r>
              <a:rPr lang="en-US" dirty="0"/>
              <a:t>: </a:t>
            </a:r>
            <a:r>
              <a:rPr lang="en-US" dirty="0" err="1"/>
              <a:t>Kemudian</a:t>
            </a:r>
            <a:r>
              <a:rPr lang="en-US" dirty="0"/>
              <a:t> Kami </a:t>
            </a:r>
            <a:r>
              <a:rPr lang="en-US" dirty="0" err="1"/>
              <a:t>jadikan</a:t>
            </a:r>
            <a:r>
              <a:rPr lang="en-US" dirty="0"/>
              <a:t> </a:t>
            </a:r>
            <a:r>
              <a:rPr lang="en-US" dirty="0" err="1"/>
              <a:t>saripati</a:t>
            </a:r>
            <a:r>
              <a:rPr lang="en-US" dirty="0"/>
              <a:t> </a:t>
            </a:r>
            <a:r>
              <a:rPr lang="en-US" dirty="0" err="1"/>
              <a:t>itu</a:t>
            </a:r>
            <a:r>
              <a:rPr lang="en-US" dirty="0"/>
              <a:t> air </a:t>
            </a:r>
            <a:r>
              <a:rPr lang="en-US" dirty="0" err="1"/>
              <a:t>mani</a:t>
            </a:r>
            <a:r>
              <a:rPr lang="en-US" dirty="0"/>
              <a:t> (yang </a:t>
            </a:r>
            <a:r>
              <a:rPr lang="en-US" dirty="0" err="1"/>
              <a:t>disimpan</a:t>
            </a:r>
            <a:r>
              <a:rPr lang="en-US" dirty="0"/>
              <a:t>) </a:t>
            </a:r>
            <a:r>
              <a:rPr lang="en-US" dirty="0" err="1"/>
              <a:t>dalam</a:t>
            </a:r>
            <a:r>
              <a:rPr lang="en-US" dirty="0"/>
              <a:t> </a:t>
            </a:r>
            <a:r>
              <a:rPr lang="en-US" dirty="0" err="1"/>
              <a:t>tempat</a:t>
            </a:r>
            <a:r>
              <a:rPr lang="en-US" dirty="0"/>
              <a:t> yang </a:t>
            </a:r>
            <a:r>
              <a:rPr lang="en-US" dirty="0" err="1"/>
              <a:t>kokoh</a:t>
            </a:r>
            <a:r>
              <a:rPr lang="en-US" dirty="0"/>
              <a:t> (</a:t>
            </a:r>
            <a:r>
              <a:rPr lang="en-US" dirty="0" err="1"/>
              <a:t>rahim</a:t>
            </a:r>
            <a:r>
              <a:rPr lang="en-US" dirty="0"/>
              <a:t>).</a:t>
            </a:r>
            <a:br>
              <a:rPr lang="en-US" dirty="0"/>
            </a:br>
            <a:r>
              <a:rPr lang="en-US" dirty="0"/>
              <a:t/>
            </a:r>
            <a:br>
              <a:rPr lang="en-US" dirty="0"/>
            </a:br>
            <a:r>
              <a:rPr lang="en-US" dirty="0" err="1"/>
              <a:t>Referensi</a:t>
            </a:r>
            <a:r>
              <a:rPr lang="en-US" dirty="0"/>
              <a:t>: https://tafsirweb.com/5905-surat-al-muminun-ayat-13.html</a:t>
            </a:r>
          </a:p>
        </p:txBody>
      </p:sp>
    </p:spTree>
    <p:extLst>
      <p:ext uri="{BB962C8B-B14F-4D97-AF65-F5344CB8AC3E}">
        <p14:creationId xmlns="" xmlns:p14="http://schemas.microsoft.com/office/powerpoint/2010/main" val="3177408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267</TotalTime>
  <Words>1571</Words>
  <Application>Microsoft Office PowerPoint</Application>
  <PresentationFormat>Custom</PresentationFormat>
  <Paragraphs>115</Paragraphs>
  <Slides>29</Slides>
  <Notes>0</Notes>
  <HiddenSlides>1</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Equity</vt:lpstr>
      <vt:lpstr>ALLAH  Al-khalik </vt:lpstr>
      <vt:lpstr>TARGET PEMEBELAJARAN  Mahasiswa Dapat Menjelaskan &amp; memahami:</vt:lpstr>
      <vt:lpstr>Prinsip Penciptaan Manusia</vt:lpstr>
      <vt:lpstr>Allah sebagai Al kholiq  menciptakan manusia</vt:lpstr>
      <vt:lpstr>Allah sebagai Al kholiq  menciptakan manusia</vt:lpstr>
      <vt:lpstr>Allah Maha Pencipta (QS. 23: 12-16),   menciptakan manusia melalui proses ALAMI</vt:lpstr>
      <vt:lpstr>Proses alami Allah menciptakan manusia melalui proses yang menunjukkan bahwa Allah Maha Pencipta (QS. 23: 12-16)</vt:lpstr>
      <vt:lpstr>surat-al-muminun-ayat-12</vt:lpstr>
      <vt:lpstr>surat-al-muminun-ayat-13</vt:lpstr>
      <vt:lpstr>surat-al-muminun-ayat-14</vt:lpstr>
      <vt:lpstr>surat-al-muminun-ayat-16</vt:lpstr>
      <vt:lpstr>  “Apakah manusia mengira akan dibiarkan tak terurus?  Bukankah ia hanyalah nutfah yang dipancarkan?” (QS Al Qiyamah:36-37)</vt:lpstr>
      <vt:lpstr>Slide 13</vt:lpstr>
      <vt:lpstr>“Dia telah menciptakan manusia dari Alaqo” (QS Al Alaq : 2)</vt:lpstr>
      <vt:lpstr>Proses Embriologi  Dalam Rahim</vt:lpstr>
      <vt:lpstr>Allah sebagai Al Kholiq alam semesta</vt:lpstr>
      <vt:lpstr>Allah sebagai Al Kholiq alam semesta</vt:lpstr>
      <vt:lpstr>Slide 18</vt:lpstr>
      <vt:lpstr>Proses perjalanan manusia dari alam ruh hingga alam akhirat</vt:lpstr>
      <vt:lpstr>Proses perjalanan manusia …(2)  </vt:lpstr>
      <vt:lpstr>Slide 21</vt:lpstr>
      <vt:lpstr> B. Alam dunia  kesaksian manusia di alam ruh bahwa Allah Rabb mereka</vt:lpstr>
      <vt:lpstr>C. Alam Kubur (Barzakh)</vt:lpstr>
      <vt:lpstr>D. Alam Akhirat</vt:lpstr>
      <vt:lpstr>Manusia dan alam semesta merupakan ciptaan Allah yang berada dalam sistem kesetimbangan</vt:lpstr>
      <vt:lpstr>Makna (QS Ali Imran : 190-191)</vt:lpstr>
      <vt:lpstr>Hikmah (QS Ali Imran : 190-191) </vt:lpstr>
      <vt:lpstr>Modul bisa di donlot </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ALLAH  Al-khalik</dc:title>
  <dc:creator>Saeful Hidayat Yusuf</dc:creator>
  <cp:lastModifiedBy>Dell</cp:lastModifiedBy>
  <cp:revision>38</cp:revision>
  <dcterms:created xsi:type="dcterms:W3CDTF">2020-01-27T02:18:03Z</dcterms:created>
  <dcterms:modified xsi:type="dcterms:W3CDTF">2022-02-07T16:23:47Z</dcterms:modified>
</cp:coreProperties>
</file>