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77" r:id="rId7"/>
    <p:sldId id="260" r:id="rId8"/>
    <p:sldId id="266" r:id="rId9"/>
    <p:sldId id="272" r:id="rId10"/>
    <p:sldId id="268" r:id="rId11"/>
    <p:sldId id="269" r:id="rId12"/>
    <p:sldId id="270"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D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F1D-D780-425C-9BF9-1B09E519E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EFC8126-51F2-46D4-9457-11B86F4A2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E71C794-E68A-4586-AA88-E95A2E79A69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278E61BC-B46A-4ABC-8012-F267AB0FAF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CBF39B-E98B-4C10-A575-2862EE38A0D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38219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7813-E66E-439C-8A8E-71558B5B5D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EC8D45-450F-4F0A-BE5F-B4B415B2B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E0C98A-E421-46CD-97D3-704AE3B9DA94}"/>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8B908C21-71A8-48B0-8242-409DC26E4F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D0112-5BD4-4EDC-9A49-C8167C0B793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551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4D42F-6D1D-4AE0-B308-2BAAB5199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9FA5256-1B43-4901-B7F3-C4CCD32F4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D673E9-8F57-4766-B50B-FC2B50DD4D5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F377EB00-9A32-4890-8227-C601B449A9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CA1E4F-F6C2-4D1E-A62D-840270EA4DC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5095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54E1-1869-4DA4-8432-94B7C5D377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1B59C5-23FC-4FF1-AEEA-515DBF72C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63E713-8F17-4922-9CD4-9783B1A5661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4D719E23-33C3-45C3-AF59-9AF9EF54C2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125EF7-C515-4283-BD3A-14E953DDDAB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26692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819-DB28-46C2-BFF8-297EB4809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985FD2-06DD-497C-86F8-61451F0AF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9A714-A8C6-45CB-8F6E-3E50C7C2C677}"/>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7EED5B4-C269-4765-AA9A-E969B48291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5F4033-9372-43D6-A970-38E4351656EF}"/>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84714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1E8E-7198-4806-A829-7C1B474378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FFB1C7-4391-493C-A6F0-A705BD2DE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657648A-2078-48E9-BD90-681B31C30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457C5BD-9384-4498-8CF5-0719BF2DB19A}"/>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5F567880-1E80-4754-89A4-90B0DDB43C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5D7183-CB07-4D1D-956C-2783F2CA8845}"/>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15527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3FF5-B318-4DF4-9374-17BF4CC9308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0081A-FFD0-4A4F-8DCA-D3A0CC633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2BE24-5D88-4C55-894B-94152B90A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C33D86-2358-49EB-996F-D3761532A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405B2-C5EC-44A3-A128-E505BF960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38BD42-A3ED-4A29-9C67-C7248BD2B71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8" name="Footer Placeholder 7">
            <a:extLst>
              <a:ext uri="{FF2B5EF4-FFF2-40B4-BE49-F238E27FC236}">
                <a16:creationId xmlns:a16="http://schemas.microsoft.com/office/drawing/2014/main" id="{734A8955-3BE0-4963-81C3-B4E1CED75A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19713D0-0563-45E6-A0EC-8B940B4FD04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286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8FDD-3FE0-43F1-B1C7-9B4E4A40F42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33971C9-A793-4AB0-A151-B0E0078A06DD}"/>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4" name="Footer Placeholder 3">
            <a:extLst>
              <a:ext uri="{FF2B5EF4-FFF2-40B4-BE49-F238E27FC236}">
                <a16:creationId xmlns:a16="http://schemas.microsoft.com/office/drawing/2014/main" id="{688E3A4E-F842-48BC-B446-D03D5C9B1E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FD9E59-4BD0-4864-8ED6-8F7D2A8E302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78364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6C8DD-1962-46C8-9E3A-DBC438ABBCA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3" name="Footer Placeholder 2">
            <a:extLst>
              <a:ext uri="{FF2B5EF4-FFF2-40B4-BE49-F238E27FC236}">
                <a16:creationId xmlns:a16="http://schemas.microsoft.com/office/drawing/2014/main" id="{6C1F3383-B4BA-4827-BB6A-9E7FF2E269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EAEBAD4-1FD9-4CF2-841B-74BB8B3CA46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422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9C88-E160-490B-A846-5171A83DA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BD34E0-5FFB-46E6-A449-6B0744F7E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A9CC02-A246-4E91-B279-14E3F2AE6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B4EFB-2492-4E70-BE45-77F352F88EB3}"/>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F2E27AC1-DAAD-43A2-AAAA-86331F280F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2A5666-42CE-4F6C-9A65-97211BE1EEC4}"/>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08199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9CA-88FE-46C3-A882-455E9196E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C31333F-5ACF-43D3-AA57-83EEA15C2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133E8E-E779-463D-8A04-FFF79725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D77AF-FDD8-4F57-A48A-A437B077D9E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BC68F01D-4CEF-40F5-B7C4-2EADD609C7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8A0EDF-DDA1-4417-833F-0E01D0EF35F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6284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FA9EC-8FA4-41A9-A7BC-10DC2A850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F9FD49-34D3-4540-B42A-A2FCC29BA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B32FB5-E3C0-4F06-AC07-A40AAA290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9F5D615-3E07-416C-91F7-393434C36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1481E69-76B0-4748-BDBF-D6081552E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2769F-FC92-48CF-8069-8EBA712BB070}" type="slidenum">
              <a:rPr lang="en-CA" smtClean="0"/>
              <a:t>‹#›</a:t>
            </a:fld>
            <a:endParaRPr lang="en-CA"/>
          </a:p>
        </p:txBody>
      </p:sp>
    </p:spTree>
    <p:extLst>
      <p:ext uri="{BB962C8B-B14F-4D97-AF65-F5344CB8AC3E}">
        <p14:creationId xmlns:p14="http://schemas.microsoft.com/office/powerpoint/2010/main" val="664200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hyperlink" Target="https://bit.ly/2swNBK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C7C8E4-A40F-4F4F-886D-51949054E756}"/>
              </a:ext>
            </a:extLst>
          </p:cNvPr>
          <p:cNvSpPr/>
          <p:nvPr/>
        </p:nvSpPr>
        <p:spPr>
          <a:xfrm>
            <a:off x="0" y="175579"/>
            <a:ext cx="12192000" cy="1505760"/>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Picture 9" descr="A close up of a sign&#10;&#10;Description automatically generated">
            <a:extLst>
              <a:ext uri="{FF2B5EF4-FFF2-40B4-BE49-F238E27FC236}">
                <a16:creationId xmlns:a16="http://schemas.microsoft.com/office/drawing/2014/main" id="{56027EC4-7956-4C07-9BA7-35544C223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283734"/>
            <a:ext cx="3629025" cy="1398687"/>
          </a:xfrm>
          <a:prstGeom prst="rect">
            <a:avLst/>
          </a:prstGeom>
        </p:spPr>
      </p:pic>
      <p:sp>
        <p:nvSpPr>
          <p:cNvPr id="12" name="Rectangle 11">
            <a:extLst>
              <a:ext uri="{FF2B5EF4-FFF2-40B4-BE49-F238E27FC236}">
                <a16:creationId xmlns:a16="http://schemas.microsoft.com/office/drawing/2014/main" id="{14775273-8290-4DEA-B4E5-ABFBFEAD0F34}"/>
              </a:ext>
            </a:extLst>
          </p:cNvPr>
          <p:cNvSpPr/>
          <p:nvPr/>
        </p:nvSpPr>
        <p:spPr>
          <a:xfrm rot="5400000">
            <a:off x="7525797" y="2448972"/>
            <a:ext cx="6858000" cy="1960056"/>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a:extLst>
              <a:ext uri="{FF2B5EF4-FFF2-40B4-BE49-F238E27FC236}">
                <a16:creationId xmlns:a16="http://schemas.microsoft.com/office/drawing/2014/main" id="{44C79724-63CF-40E1-A629-B2FB5BA5AE47}"/>
              </a:ext>
            </a:extLst>
          </p:cNvPr>
          <p:cNvSpPr txBox="1"/>
          <p:nvPr/>
        </p:nvSpPr>
        <p:spPr>
          <a:xfrm>
            <a:off x="-110415" y="278206"/>
            <a:ext cx="10454565" cy="1815882"/>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TTC Delays</a:t>
            </a:r>
          </a:p>
          <a:p>
            <a:pPr algn="ctr"/>
            <a:endParaRPr lang="en-CA" sz="2400" b="1" dirty="0">
              <a:solidFill>
                <a:schemeClr val="bg1"/>
              </a:solidFill>
              <a:latin typeface="Futura Md BT" panose="020B0602020204020303" pitchFamily="34" charset="0"/>
            </a:endParaRPr>
          </a:p>
          <a:p>
            <a:pPr algn="ctr"/>
            <a:r>
              <a:rPr lang="en-CA" sz="2400" b="1" dirty="0">
                <a:solidFill>
                  <a:schemeClr val="bg1"/>
                </a:solidFill>
                <a:latin typeface="Futura Md BT" panose="020B0602020204020303" pitchFamily="34" charset="0"/>
              </a:rPr>
              <a:t>U of T School of Continuing Studies – Data Analytics Bootcamp</a:t>
            </a: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4F6A6CC2-2AE0-488B-A3F3-3728B3A48C27}"/>
              </a:ext>
            </a:extLst>
          </p:cNvPr>
          <p:cNvSpPr txBox="1"/>
          <p:nvPr/>
        </p:nvSpPr>
        <p:spPr>
          <a:xfrm>
            <a:off x="9140284" y="2014392"/>
            <a:ext cx="3629025" cy="4524315"/>
          </a:xfrm>
          <a:prstGeom prst="rect">
            <a:avLst/>
          </a:prstGeom>
          <a:noFill/>
        </p:spPr>
        <p:txBody>
          <a:bodyPr wrap="square" rtlCol="0">
            <a:spAutoFit/>
          </a:bodyPr>
          <a:lstStyle/>
          <a:p>
            <a:pPr algn="ctr"/>
            <a:r>
              <a:rPr lang="en-CA" b="1" dirty="0">
                <a:solidFill>
                  <a:schemeClr val="bg1"/>
                </a:solidFill>
                <a:latin typeface="Futura Md BT" panose="020B0602020204020303" pitchFamily="34" charset="0"/>
              </a:rPr>
              <a:t>Rohan Chaudhari</a:t>
            </a:r>
          </a:p>
          <a:p>
            <a:pPr algn="ctr"/>
            <a:r>
              <a:rPr lang="en-CA" b="1" dirty="0" err="1">
                <a:solidFill>
                  <a:schemeClr val="bg1"/>
                </a:solidFill>
                <a:latin typeface="Futura Md BT" panose="020B0602020204020303" pitchFamily="34" charset="0"/>
              </a:rPr>
              <a:t>Sofiat</a:t>
            </a:r>
            <a:r>
              <a:rPr lang="en-CA" b="1" dirty="0">
                <a:solidFill>
                  <a:schemeClr val="bg1"/>
                </a:solidFill>
                <a:latin typeface="Futura Md BT" panose="020B0602020204020303" pitchFamily="34" charset="0"/>
              </a:rPr>
              <a:t> </a:t>
            </a:r>
            <a:r>
              <a:rPr lang="en-CA" b="1" dirty="0" err="1">
                <a:solidFill>
                  <a:schemeClr val="bg1"/>
                </a:solidFill>
                <a:latin typeface="Futura Md BT" panose="020B0602020204020303" pitchFamily="34" charset="0"/>
              </a:rPr>
              <a:t>Ishola</a:t>
            </a: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Daniel Adam Cebula</a:t>
            </a:r>
          </a:p>
          <a:p>
            <a:pPr algn="ctr"/>
            <a:r>
              <a:rPr lang="en-CA" b="1" dirty="0">
                <a:solidFill>
                  <a:schemeClr val="bg1"/>
                </a:solidFill>
                <a:latin typeface="Futura Md BT" panose="020B0602020204020303" pitchFamily="34" charset="0"/>
              </a:rPr>
              <a:t>William Lim</a:t>
            </a:r>
          </a:p>
          <a:p>
            <a:pPr algn="ctr"/>
            <a:r>
              <a:rPr lang="en-CA" b="1" dirty="0">
                <a:solidFill>
                  <a:schemeClr val="bg1"/>
                </a:solidFill>
                <a:latin typeface="Futura Md BT" panose="020B0602020204020303" pitchFamily="34" charset="0"/>
              </a:rPr>
              <a:t>Thomas Callegari</a:t>
            </a: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July 2019</a:t>
            </a:r>
          </a:p>
        </p:txBody>
      </p:sp>
    </p:spTree>
    <p:extLst>
      <p:ext uri="{BB962C8B-B14F-4D97-AF65-F5344CB8AC3E}">
        <p14:creationId xmlns:p14="http://schemas.microsoft.com/office/powerpoint/2010/main" val="386922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System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6C7B418-4E06-4CAE-A5C4-40778CFCC43C}"/>
              </a:ext>
            </a:extLst>
          </p:cNvPr>
          <p:cNvSpPr txBox="1"/>
          <p:nvPr/>
        </p:nvSpPr>
        <p:spPr>
          <a:xfrm>
            <a:off x="257175" y="978281"/>
            <a:ext cx="4216116" cy="5878532"/>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TTC Services</a:t>
            </a:r>
          </a:p>
          <a:p>
            <a:endParaRPr lang="en-CA" sz="8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 3 transportation services (Subway, Bus and Streetcar) all experiencing  delays in varying degrees from 2014 to 2019.</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to fourth plots shows for subway, bus and streetcar how the time of day and week affects delay times for the TTC.</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(1) The different TTC transportation services (subway, bus and streetcar) do not have any significant time delay differences.  (2) The time of day and week do not have any significant time delay differences either.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Both the TTC services and time of day and week have significant delay differences.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The data is not normally distributed.  Comparison of the box plots indicate we can reject the (1) null hypothesis and not the (2).</a:t>
            </a:r>
            <a:endParaRPr lang="en-CA" dirty="0">
              <a:solidFill>
                <a:srgbClr val="C00000"/>
              </a:solidFill>
              <a:latin typeface="Futura Lt BT" panose="020B0402020204020303" pitchFamily="34" charset="0"/>
            </a:endParaRPr>
          </a:p>
        </p:txBody>
      </p:sp>
      <p:pic>
        <p:nvPicPr>
          <p:cNvPr id="7" name="Picture 6" descr="A picture containing map&#10;&#10;Description automatically generated">
            <a:extLst>
              <a:ext uri="{FF2B5EF4-FFF2-40B4-BE49-F238E27FC236}">
                <a16:creationId xmlns:a16="http://schemas.microsoft.com/office/drawing/2014/main" id="{C4E2F962-667A-4A2E-9D4E-190D5BD32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698" y="1252797"/>
            <a:ext cx="6683159" cy="3742569"/>
          </a:xfrm>
          <a:prstGeom prst="rect">
            <a:avLst/>
          </a:prstGeom>
        </p:spPr>
      </p:pic>
      <p:pic>
        <p:nvPicPr>
          <p:cNvPr id="8" name="Picture 7" descr="A close up of a sign&#10;&#10;Description automatically generated">
            <a:extLst>
              <a:ext uri="{FF2B5EF4-FFF2-40B4-BE49-F238E27FC236}">
                <a16:creationId xmlns:a16="http://schemas.microsoft.com/office/drawing/2014/main" id="{927E26A2-A5A6-4084-8578-F4166C46E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10" name="TextBox 9">
            <a:extLst>
              <a:ext uri="{FF2B5EF4-FFF2-40B4-BE49-F238E27FC236}">
                <a16:creationId xmlns:a16="http://schemas.microsoft.com/office/drawing/2014/main" id="{FE16C12A-FDF2-4DE1-A022-CE332D2B8EB5}"/>
              </a:ext>
            </a:extLst>
          </p:cNvPr>
          <p:cNvSpPr txBox="1"/>
          <p:nvPr/>
        </p:nvSpPr>
        <p:spPr>
          <a:xfrm>
            <a:off x="4750017" y="4931589"/>
            <a:ext cx="6399246" cy="1169551"/>
          </a:xfrm>
          <a:prstGeom prst="rect">
            <a:avLst/>
          </a:prstGeom>
          <a:noFill/>
        </p:spPr>
        <p:txBody>
          <a:bodyPr wrap="square" rtlCol="0">
            <a:spAutoFit/>
          </a:bodyPr>
          <a:lstStyle/>
          <a:p>
            <a:r>
              <a:rPr lang="en-CA" sz="1400" dirty="0">
                <a:solidFill>
                  <a:srgbClr val="C00000"/>
                </a:solidFill>
                <a:latin typeface="Futura Lt BT" panose="020B0402020204020303"/>
              </a:rPr>
              <a:t>Subway Delay Incidents:	31,993 reported delays</a:t>
            </a:r>
          </a:p>
          <a:p>
            <a:r>
              <a:rPr lang="en-CA" sz="1400" dirty="0">
                <a:solidFill>
                  <a:srgbClr val="C00000"/>
                </a:solidFill>
                <a:latin typeface="Futura Lt BT" panose="020B0402020204020303"/>
              </a:rPr>
              <a:t>Bus Delay Incidents:		415,887 reported delays</a:t>
            </a:r>
          </a:p>
          <a:p>
            <a:r>
              <a:rPr lang="en-CA" sz="1400" dirty="0">
                <a:solidFill>
                  <a:srgbClr val="C00000"/>
                </a:solidFill>
                <a:latin typeface="Futura Lt BT" panose="020B0402020204020303"/>
              </a:rPr>
              <a:t>Streetcar Delay incidents:	68,083 reported delays</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 Only Incidents &gt; 0 min and &lt; 660 min are considered.</a:t>
            </a:r>
          </a:p>
        </p:txBody>
      </p:sp>
    </p:spTree>
    <p:extLst>
      <p:ext uri="{BB962C8B-B14F-4D97-AF65-F5344CB8AC3E}">
        <p14:creationId xmlns:p14="http://schemas.microsoft.com/office/powerpoint/2010/main" val="332554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B5A87955-3C76-463E-BFBD-C0194B893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792" y="946484"/>
            <a:ext cx="4746021" cy="379681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3D9D6B2-FA57-4325-986B-03DB36E55739}"/>
              </a:ext>
            </a:extLst>
          </p:cNvPr>
          <p:cNvPicPr>
            <a:picLocks noChangeAspect="1"/>
          </p:cNvPicPr>
          <p:nvPr/>
        </p:nvPicPr>
        <p:blipFill rotWithShape="1">
          <a:blip r:embed="rId3">
            <a:extLst>
              <a:ext uri="{28A0092B-C50C-407E-A947-70E740481C1C}">
                <a14:useLocalDpi xmlns:a14="http://schemas.microsoft.com/office/drawing/2010/main" val="0"/>
              </a:ext>
            </a:extLst>
          </a:blip>
          <a:srcRect l="11445" t="9721" r="8674" b="5557"/>
          <a:stretch/>
        </p:blipFill>
        <p:spPr>
          <a:xfrm>
            <a:off x="680150" y="4743301"/>
            <a:ext cx="9969306" cy="2114699"/>
          </a:xfrm>
          <a:prstGeom prst="rect">
            <a:avLst/>
          </a:prstGeom>
        </p:spPr>
      </p:pic>
      <p:sp>
        <p:nvSpPr>
          <p:cNvPr id="12" name="TextBox 11">
            <a:extLst>
              <a:ext uri="{FF2B5EF4-FFF2-40B4-BE49-F238E27FC236}">
                <a16:creationId xmlns:a16="http://schemas.microsoft.com/office/drawing/2014/main" id="{8844C185-DAF4-4264-9955-742BE1791DF6}"/>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12D7D470-04CC-4DBC-9F8F-45DA840D13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33033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Bus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0D817DC6-9844-42F0-890C-3CF18F0B7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45" y="946484"/>
            <a:ext cx="4768515" cy="38148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7D3CDEFC-D1E1-45D4-9576-08921E41B50D}"/>
              </a:ext>
            </a:extLst>
          </p:cNvPr>
          <p:cNvPicPr>
            <a:picLocks noChangeAspect="1"/>
          </p:cNvPicPr>
          <p:nvPr/>
        </p:nvPicPr>
        <p:blipFill rotWithShape="1">
          <a:blip r:embed="rId3">
            <a:extLst>
              <a:ext uri="{28A0092B-C50C-407E-A947-70E740481C1C}">
                <a14:useLocalDpi xmlns:a14="http://schemas.microsoft.com/office/drawing/2010/main" val="0"/>
              </a:ext>
            </a:extLst>
          </a:blip>
          <a:srcRect l="12341" t="10101" r="9534" b="10212"/>
          <a:stretch/>
        </p:blipFill>
        <p:spPr>
          <a:xfrm>
            <a:off x="1333499" y="4761297"/>
            <a:ext cx="9525001" cy="1943100"/>
          </a:xfrm>
          <a:prstGeom prst="rect">
            <a:avLst/>
          </a:prstGeom>
        </p:spPr>
      </p:pic>
      <p:sp>
        <p:nvSpPr>
          <p:cNvPr id="12" name="TextBox 11">
            <a:extLst>
              <a:ext uri="{FF2B5EF4-FFF2-40B4-BE49-F238E27FC236}">
                <a16:creationId xmlns:a16="http://schemas.microsoft.com/office/drawing/2014/main" id="{40EA08FB-F567-419B-BE42-1281A3EF9C4D}"/>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9" name="Picture 8" descr="A close up of a sign&#10;&#10;Description automatically generated">
            <a:extLst>
              <a:ext uri="{FF2B5EF4-FFF2-40B4-BE49-F238E27FC236}">
                <a16:creationId xmlns:a16="http://schemas.microsoft.com/office/drawing/2014/main" id="{04E9ABE5-4AA7-474D-854C-646A1DBF3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84913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Streetcar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7" name="Picture 6" descr="A screenshot of a cell phone&#10;&#10;Description automatically generated">
            <a:extLst>
              <a:ext uri="{FF2B5EF4-FFF2-40B4-BE49-F238E27FC236}">
                <a16:creationId xmlns:a16="http://schemas.microsoft.com/office/drawing/2014/main" id="{596272FC-973E-4DE0-839B-37F6E9B46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742" y="946484"/>
            <a:ext cx="4768516" cy="381481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E45C33C-BCA0-4699-BAA5-6D72A2B34DB3}"/>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10937" r="9583" b="10937"/>
          <a:stretch/>
        </p:blipFill>
        <p:spPr>
          <a:xfrm>
            <a:off x="853220" y="4755281"/>
            <a:ext cx="10485559" cy="2102719"/>
          </a:xfrm>
          <a:prstGeom prst="rect">
            <a:avLst/>
          </a:prstGeom>
        </p:spPr>
      </p:pic>
      <p:sp>
        <p:nvSpPr>
          <p:cNvPr id="11" name="TextBox 10">
            <a:extLst>
              <a:ext uri="{FF2B5EF4-FFF2-40B4-BE49-F238E27FC236}">
                <a16:creationId xmlns:a16="http://schemas.microsoft.com/office/drawing/2014/main" id="{3B8855D4-691F-4168-83B0-61C762486739}"/>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01C9EAD7-2D21-4A1B-8085-C53F5823B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92348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tanding in front of a truck&#10;&#10;Description automatically generated">
            <a:extLst>
              <a:ext uri="{FF2B5EF4-FFF2-40B4-BE49-F238E27FC236}">
                <a16:creationId xmlns:a16="http://schemas.microsoft.com/office/drawing/2014/main" id="{39AE42FE-7956-4B70-BC07-C5D670E9D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536" y="7170"/>
            <a:ext cx="12179253" cy="6850830"/>
          </a:xfrm>
          <a:prstGeom prst="rect">
            <a:avLst/>
          </a:prstGeom>
        </p:spPr>
      </p:pic>
      <p:sp>
        <p:nvSpPr>
          <p:cNvPr id="2" name="Rectangle 1">
            <a:extLst>
              <a:ext uri="{FF2B5EF4-FFF2-40B4-BE49-F238E27FC236}">
                <a16:creationId xmlns:a16="http://schemas.microsoft.com/office/drawing/2014/main" id="{9A124074-8A73-4B0D-A63F-4E78BD10A61F}"/>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0A0F0C7D-5168-4056-9498-B578F0521FA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571C97BD-A383-49AB-8C62-1165A640FD3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Discussion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3B3E8600-DC3E-4FED-A37E-793039459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50CA21EE-5E74-4D53-BF62-D02210271BE9}"/>
              </a:ext>
            </a:extLst>
          </p:cNvPr>
          <p:cNvSpPr txBox="1"/>
          <p:nvPr/>
        </p:nvSpPr>
        <p:spPr>
          <a:xfrm>
            <a:off x="0" y="946484"/>
            <a:ext cx="6735536" cy="5709255"/>
          </a:xfrm>
          <a:prstGeom prst="rect">
            <a:avLst/>
          </a:prstGeom>
          <a:noFill/>
        </p:spPr>
        <p:txBody>
          <a:bodyPr wrap="square" rtlCol="0">
            <a:spAutoFit/>
          </a:bodyPr>
          <a:lstStyle/>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It appears weather has no discernable role in subway delays.  This makes sense as the subway system is mostly underground, on rails and have sturdy infrastructure.  As for buses and streetcars the same holds true.  Weather just does not impact TTC delays, whether it be rain, snow or temperature.</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top 5 stations for reporting delay incidents are Kipling, Finch, Warden, Wilson and Eglinton Stations.  The top two are terminal stations, Kipling and Finch.  Mike Palmer, the TTC chief operations officer, has explained that most delays occur at terminal stations as most issues are not discovered until then (Reference:  </a:t>
            </a:r>
            <a:r>
              <a:rPr lang="en-CA" sz="1500" dirty="0">
                <a:solidFill>
                  <a:srgbClr val="C00000"/>
                </a:solidFill>
                <a:latin typeface="Futura Lt BT" panose="020B0402020204020303" pitchFamily="34" charset="0"/>
                <a:hlinkClick r:id="rId4"/>
              </a:rPr>
              <a:t>https://bit.ly/2swNBKb</a:t>
            </a:r>
            <a:r>
              <a:rPr lang="en-CA" sz="1500" dirty="0">
                <a:solidFill>
                  <a:srgbClr val="C00000"/>
                </a:solidFill>
                <a:latin typeface="Futura Lt BT" panose="020B0402020204020303" pitchFamily="34" charset="0"/>
              </a:rPr>
              <a:t>).  These delays account for 8% of total time available in the subway operating hours.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For the subway it appears that delays spike during morning and afternoon rush hours while remaining steady throughout the day and decreasing sharply in off hours.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For surface routes, bus and streetcar, it appears that the 4 seasons have an impact with delays with spring and winter having the worst delays.  It appears that in those two seasons there is a higher number of “Mechanical” and “Utilized off Route” incident reports.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Comparing the delays across the 3 TTC services (subway, bus and streetcar) it is clear that the populations are significantly different.  However they do not differ in terms of the day of the week or time of day.</a:t>
            </a:r>
          </a:p>
        </p:txBody>
      </p:sp>
    </p:spTree>
    <p:extLst>
      <p:ext uri="{BB962C8B-B14F-4D97-AF65-F5344CB8AC3E}">
        <p14:creationId xmlns:p14="http://schemas.microsoft.com/office/powerpoint/2010/main" val="281898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 parked on the side of a building&#10;&#10;Description automatically generated">
            <a:extLst>
              <a:ext uri="{FF2B5EF4-FFF2-40B4-BE49-F238E27FC236}">
                <a16:creationId xmlns:a16="http://schemas.microsoft.com/office/drawing/2014/main" id="{4A3AA9C1-9ED8-43DC-8EA1-3AE743057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661" y="0"/>
            <a:ext cx="11197312" cy="6858000"/>
          </a:xfrm>
          <a:prstGeom prst="rect">
            <a:avLst/>
          </a:prstGeom>
        </p:spPr>
      </p:pic>
      <p:sp>
        <p:nvSpPr>
          <p:cNvPr id="2" name="Rectangle 1">
            <a:extLst>
              <a:ext uri="{FF2B5EF4-FFF2-40B4-BE49-F238E27FC236}">
                <a16:creationId xmlns:a16="http://schemas.microsoft.com/office/drawing/2014/main" id="{E97ACB0D-03F4-4D86-B9BB-3D56E1060177}"/>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6203832F-61F5-4E7B-B055-5EB4CAC43095}"/>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D5149D1-24E4-4976-83E7-46FE2B27DB6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Post Mortem</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1400DD5F-D7ED-4161-9459-1B37A0BD9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08F3AB10-C97B-4F34-A701-BF0756751892}"/>
              </a:ext>
            </a:extLst>
          </p:cNvPr>
          <p:cNvSpPr txBox="1"/>
          <p:nvPr/>
        </p:nvSpPr>
        <p:spPr>
          <a:xfrm>
            <a:off x="-19551" y="946484"/>
            <a:ext cx="6529212" cy="5647700"/>
          </a:xfrm>
          <a:prstGeom prst="rect">
            <a:avLst/>
          </a:prstGeom>
          <a:noFill/>
        </p:spPr>
        <p:txBody>
          <a:bodyPr wrap="square" rtlCol="0">
            <a:spAutoFit/>
          </a:bodyPr>
          <a:lstStyle/>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datasets we have gathered came from multiple sources.  For most we needed to only manually download the .xlsx or .csv files from the respective websites. Maybe rename them for easier data munging.  In regards to the subway location data and holiday list data we acquired them from third party sources which may be an issue if these third parties made a mistake.</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weather dataset was acquired from the government of Canada from this website &lt;https://www.canada.ca/en/services/ environment/weather.html&gt;.  However the website required the use of </a:t>
            </a:r>
            <a:r>
              <a:rPr lang="en-CA" sz="1500" dirty="0" err="1">
                <a:solidFill>
                  <a:srgbClr val="C00000"/>
                </a:solidFill>
                <a:latin typeface="Futura Lt BT" panose="020B0402020204020303" pitchFamily="34" charset="0"/>
              </a:rPr>
              <a:t>wget</a:t>
            </a:r>
            <a:r>
              <a:rPr lang="en-CA" sz="1500" dirty="0">
                <a:solidFill>
                  <a:srgbClr val="C00000"/>
                </a:solidFill>
                <a:latin typeface="Futura Lt BT" panose="020B0402020204020303" pitchFamily="34" charset="0"/>
              </a:rPr>
              <a:t> module in cygwin64 program in order to download the .xlsx files in bulk from different weather stations.  This took some time to learn the commands required to access the weather data.</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Cleaning the data provided from the TTC was an issue as well.  Several columns in the subway, bus and streetcar data, such as route, station name and direction, which were filled with numerous misspellings, short forms and unknown values which we could not make heads or tails out of.  Attempts were made and the stations names were cleaned up sufficiently enough to present a heatmap of delay reports per station.</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Due to the delay time data not being normally distributed it is difficult to apply any statistical tests.  Non-parametric tests could be used but were not done due to time constraints.</a:t>
            </a:r>
          </a:p>
        </p:txBody>
      </p:sp>
    </p:spTree>
    <p:extLst>
      <p:ext uri="{BB962C8B-B14F-4D97-AF65-F5344CB8AC3E}">
        <p14:creationId xmlns:p14="http://schemas.microsoft.com/office/powerpoint/2010/main" val="164170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in pulling into a station&#10;&#10;Description automatically generated">
            <a:extLst>
              <a:ext uri="{FF2B5EF4-FFF2-40B4-BE49-F238E27FC236}">
                <a16:creationId xmlns:a16="http://schemas.microsoft.com/office/drawing/2014/main" id="{8514A851-8AD0-4B23-9159-4EC7AE9F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886" y="0"/>
            <a:ext cx="13062857" cy="6858000"/>
          </a:xfrm>
          <a:prstGeom prst="rect">
            <a:avLst/>
          </a:prstGeom>
        </p:spPr>
      </p:pic>
      <p:sp>
        <p:nvSpPr>
          <p:cNvPr id="2" name="Rectangle 1">
            <a:extLst>
              <a:ext uri="{FF2B5EF4-FFF2-40B4-BE49-F238E27FC236}">
                <a16:creationId xmlns:a16="http://schemas.microsoft.com/office/drawing/2014/main" id="{2AF00BF7-32F5-4806-AF85-918704884EEA}"/>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F0EA8AE-248A-4CD9-BAEA-01A3C886D78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6B7FE54E-255E-46DA-A064-1022C144E32C}"/>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DA030A7B-DD40-4737-903A-7CAB29727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A3A8A0BE-C080-457A-BB94-6C3064A074D4}"/>
              </a:ext>
            </a:extLst>
          </p:cNvPr>
          <p:cNvSpPr txBox="1"/>
          <p:nvPr/>
        </p:nvSpPr>
        <p:spPr>
          <a:xfrm>
            <a:off x="-19551" y="3329953"/>
            <a:ext cx="5908437" cy="2062103"/>
          </a:xfrm>
          <a:prstGeom prst="rect">
            <a:avLst/>
          </a:prstGeom>
          <a:noFill/>
        </p:spPr>
        <p:txBody>
          <a:bodyPr wrap="square" rtlCol="0">
            <a:spAutoFit/>
          </a:bodyPr>
          <a:lstStyle/>
          <a:p>
            <a:pPr algn="ctr"/>
            <a:r>
              <a:rPr lang="en-CA" sz="3200" dirty="0">
                <a:solidFill>
                  <a:srgbClr val="C00000"/>
                </a:solidFill>
                <a:latin typeface="Futura Lt BT" panose="020B0402020204020303" pitchFamily="34" charset="0"/>
              </a:rPr>
              <a:t>Hopefully what you learned today will allow you to take full advantage of </a:t>
            </a:r>
          </a:p>
          <a:p>
            <a:pPr algn="ctr"/>
            <a:r>
              <a:rPr lang="en-CA" sz="3200" dirty="0">
                <a:solidFill>
                  <a:srgbClr val="C00000"/>
                </a:solidFill>
                <a:latin typeface="Futura Lt BT" panose="020B0402020204020303" pitchFamily="34" charset="0"/>
              </a:rPr>
              <a:t>the TTC services</a:t>
            </a:r>
          </a:p>
        </p:txBody>
      </p:sp>
    </p:spTree>
    <p:extLst>
      <p:ext uri="{BB962C8B-B14F-4D97-AF65-F5344CB8AC3E}">
        <p14:creationId xmlns:p14="http://schemas.microsoft.com/office/powerpoint/2010/main" val="10774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62DB54-9F01-4C89-8D14-8F7E5BD6E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788" y="0"/>
            <a:ext cx="9144000" cy="6858000"/>
          </a:xfrm>
          <a:prstGeom prst="rect">
            <a:avLst/>
          </a:prstGeom>
        </p:spPr>
      </p:pic>
      <p:sp>
        <p:nvSpPr>
          <p:cNvPr id="2" name="Rectangle 1">
            <a:extLst>
              <a:ext uri="{FF2B5EF4-FFF2-40B4-BE49-F238E27FC236}">
                <a16:creationId xmlns:a16="http://schemas.microsoft.com/office/drawing/2014/main" id="{FDD61BA6-A52A-4161-B0DC-051F17A6509E}"/>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C7C84E2-E987-48B8-8D7C-8169BC82E1C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96973457-CC62-42C0-A70F-3F44C674924E}"/>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Motivation &amp; Summary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1C6BC075-38B9-42E0-B950-D3E1DBDB8F6B}"/>
              </a:ext>
            </a:extLst>
          </p:cNvPr>
          <p:cNvSpPr txBox="1"/>
          <p:nvPr/>
        </p:nvSpPr>
        <p:spPr>
          <a:xfrm>
            <a:off x="180348" y="1331576"/>
            <a:ext cx="5405438" cy="5447645"/>
          </a:xfrm>
          <a:prstGeom prst="rect">
            <a:avLst/>
          </a:prstGeom>
          <a:noFill/>
        </p:spPr>
        <p:txBody>
          <a:bodyPr wrap="square" rtlCol="0">
            <a:spAutoFit/>
          </a:bodyPr>
          <a:lstStyle/>
          <a:p>
            <a:r>
              <a:rPr lang="en-CA" sz="1600" dirty="0">
                <a:solidFill>
                  <a:srgbClr val="C00000"/>
                </a:solidFill>
                <a:latin typeface="Futura Lt BT" panose="020B0402020204020303" pitchFamily="34" charset="0"/>
              </a:rPr>
              <a:t>Imagine, you wake up at 6 AM, check Google Maps to plan your commute and see that you have time, you should get to your destination in good time! </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You get ready, arrive at your TTC stop and wait ……  where is the bus?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Finally! A bus …. You get to the Subway and …</a:t>
            </a:r>
          </a:p>
          <a:p>
            <a:r>
              <a:rPr lang="en-CA" sz="1600" dirty="0">
                <a:solidFill>
                  <a:srgbClr val="C00000"/>
                </a:solidFill>
                <a:latin typeface="Futura Lt BT" panose="020B0402020204020303" pitchFamily="34" charset="0"/>
              </a:rPr>
              <a:t>	</a:t>
            </a:r>
          </a:p>
          <a:p>
            <a:r>
              <a:rPr lang="en-CA" sz="1600" i="1" dirty="0">
                <a:solidFill>
                  <a:srgbClr val="C00000"/>
                </a:solidFill>
                <a:latin typeface="Futura Lt BT" panose="020B0402020204020303" pitchFamily="34" charset="0"/>
              </a:rPr>
              <a:t>“Attention all customers, we are currently experiencing delays going Westbound … “</a:t>
            </a:r>
          </a:p>
          <a:p>
            <a:endParaRPr lang="en-CA" i="1"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have all been there, stuck on the TTC because of some delay.  With this project we are looking to explore TTC (Subway, Streetcar &amp; Bus) delays, narrow in on causes and try to better understand the problems behind the delays.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will examine relationships between Routes, Day of the Week, Time of Day, Weather and anything else that comes up along the way.</a:t>
            </a:r>
          </a:p>
          <a:p>
            <a:endParaRPr lang="en-CA" dirty="0">
              <a:latin typeface="Futura Lt BT" panose="020B0402020204020303" pitchFamily="34" charset="0"/>
            </a:endParaRPr>
          </a:p>
        </p:txBody>
      </p:sp>
      <p:pic>
        <p:nvPicPr>
          <p:cNvPr id="8" name="Picture 7" descr="A close up of a sign&#10;&#10;Description automatically generated">
            <a:extLst>
              <a:ext uri="{FF2B5EF4-FFF2-40B4-BE49-F238E27FC236}">
                <a16:creationId xmlns:a16="http://schemas.microsoft.com/office/drawing/2014/main" id="{4AC2583E-7059-498C-8190-5A49C2810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53278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truck on a city street&#10;&#10;Description automatically generated">
            <a:extLst>
              <a:ext uri="{FF2B5EF4-FFF2-40B4-BE49-F238E27FC236}">
                <a16:creationId xmlns:a16="http://schemas.microsoft.com/office/drawing/2014/main" id="{97C5C255-D214-4E2D-B24E-4BFBF36F3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591" y="0"/>
            <a:ext cx="10608905" cy="6867459"/>
          </a:xfrm>
          <a:prstGeom prst="rect">
            <a:avLst/>
          </a:prstGeom>
        </p:spPr>
      </p:pic>
      <p:sp>
        <p:nvSpPr>
          <p:cNvPr id="2" name="Rectangle 1">
            <a:extLst>
              <a:ext uri="{FF2B5EF4-FFF2-40B4-BE49-F238E27FC236}">
                <a16:creationId xmlns:a16="http://schemas.microsoft.com/office/drawing/2014/main" id="{3B15ED37-F0DE-48BB-A71B-C7033F7CEB06}"/>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4439A37B-0265-4D2C-A591-2D64845B084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71B01B58-B137-48BF-B09F-3093DCE3578D}"/>
              </a:ext>
            </a:extLst>
          </p:cNvPr>
          <p:cNvSpPr txBox="1"/>
          <p:nvPr/>
        </p:nvSpPr>
        <p:spPr>
          <a:xfrm>
            <a:off x="437523" y="185363"/>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Data 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DFEB4471-3FA4-48BF-B617-4168A5425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8A831F5B-06B1-4A3E-8552-16F0F7EF39EA}"/>
              </a:ext>
            </a:extLst>
          </p:cNvPr>
          <p:cNvSpPr txBox="1"/>
          <p:nvPr/>
        </p:nvSpPr>
        <p:spPr>
          <a:xfrm>
            <a:off x="128912" y="1443841"/>
            <a:ext cx="5514975" cy="4339650"/>
          </a:xfrm>
          <a:prstGeom prst="rect">
            <a:avLst/>
          </a:prstGeom>
          <a:noFill/>
        </p:spPr>
        <p:txBody>
          <a:bodyPr wrap="square" rtlCol="0">
            <a:spAutoFit/>
          </a:bodyPr>
          <a:lstStyle/>
          <a:p>
            <a:r>
              <a:rPr lang="en-CA" sz="1600" b="1" dirty="0">
                <a:solidFill>
                  <a:srgbClr val="C00000"/>
                </a:solidFill>
                <a:latin typeface="Futura Lt BT" panose="020B0402020204020303"/>
              </a:rPr>
              <a:t>What factors go into TTC Delays?</a:t>
            </a:r>
          </a:p>
          <a:p>
            <a:endParaRPr lang="en-CA" sz="1600" dirty="0">
              <a:solidFill>
                <a:srgbClr val="C00000"/>
              </a:solidFill>
              <a:latin typeface="Futura Lt BT" panose="020B0402020204020303"/>
            </a:endParaRPr>
          </a:p>
          <a:p>
            <a:pPr marL="285750" indent="-285750">
              <a:buFont typeface="Arial" panose="020B0604020202020204" pitchFamily="34" charset="0"/>
              <a:buChar char="•"/>
            </a:pPr>
            <a:r>
              <a:rPr lang="en-CA" sz="1600" dirty="0">
                <a:solidFill>
                  <a:srgbClr val="C00000"/>
                </a:solidFill>
                <a:latin typeface="Futura Lt BT" panose="020B0402020204020303"/>
              </a:rPr>
              <a:t>Does weather impact Subway delays?</a:t>
            </a:r>
          </a:p>
          <a:p>
            <a:pPr marL="742950" lvl="1" indent="-285750">
              <a:buFont typeface="Arial" panose="020B0604020202020204" pitchFamily="34" charset="0"/>
              <a:buChar char="•"/>
            </a:pPr>
            <a:r>
              <a:rPr lang="en-CA" sz="1600" dirty="0">
                <a:solidFill>
                  <a:srgbClr val="C00000"/>
                </a:solidFill>
                <a:latin typeface="Futura Lt BT" panose="020B0402020204020303"/>
              </a:rPr>
              <a:t>How about surface routes (Bus / Streetcar)?</a:t>
            </a:r>
          </a:p>
          <a:p>
            <a:pPr lvl="1"/>
            <a:endParaRPr lang="en-CA" sz="1600" dirty="0">
              <a:solidFill>
                <a:srgbClr val="C00000"/>
              </a:solidFill>
              <a:latin typeface="Futura Lt BT" panose="020B0402020204020303"/>
            </a:endParaRPr>
          </a:p>
          <a:p>
            <a:pPr marL="285750" indent="-285750">
              <a:buFont typeface="Arial" panose="020B0604020202020204" pitchFamily="34" charset="0"/>
              <a:buChar char="•"/>
            </a:pPr>
            <a:r>
              <a:rPr lang="en-CA" sz="1600" dirty="0">
                <a:solidFill>
                  <a:srgbClr val="C00000"/>
                </a:solidFill>
                <a:latin typeface="Futura Lt BT" panose="020B0402020204020303"/>
              </a:rPr>
              <a:t>Does day of the week impact Subway delays?</a:t>
            </a:r>
          </a:p>
          <a:p>
            <a:pPr marL="742950" lvl="1" indent="-285750">
              <a:buFont typeface="Arial" panose="020B0604020202020204" pitchFamily="34" charset="0"/>
              <a:buChar char="•"/>
            </a:pPr>
            <a:r>
              <a:rPr lang="en-CA" sz="1600" dirty="0">
                <a:solidFill>
                  <a:srgbClr val="C00000"/>
                </a:solidFill>
                <a:latin typeface="Futura Lt BT" panose="020B0402020204020303"/>
              </a:rPr>
              <a:t>How about surface routes (Bus / Streetcar)?</a:t>
            </a:r>
          </a:p>
          <a:p>
            <a:pPr lvl="1"/>
            <a:endParaRPr lang="en-CA" sz="1600" dirty="0">
              <a:solidFill>
                <a:srgbClr val="C00000"/>
              </a:solidFill>
              <a:latin typeface="Futura Lt BT" panose="020B0402020204020303"/>
            </a:endParaRPr>
          </a:p>
          <a:p>
            <a:pPr marL="285750" indent="-285750">
              <a:buFont typeface="Arial" panose="020B0604020202020204" pitchFamily="34" charset="0"/>
              <a:buChar char="•"/>
            </a:pPr>
            <a:r>
              <a:rPr lang="en-CA" sz="1600" dirty="0">
                <a:solidFill>
                  <a:srgbClr val="C00000"/>
                </a:solidFill>
                <a:latin typeface="Futura Lt BT" panose="020B0402020204020303"/>
              </a:rPr>
              <a:t>Is there a seasonal impact?</a:t>
            </a:r>
          </a:p>
          <a:p>
            <a:endParaRPr lang="en-CA" sz="1600" dirty="0">
              <a:solidFill>
                <a:srgbClr val="C00000"/>
              </a:solidFill>
              <a:latin typeface="Futura Lt BT" panose="020B0402020204020303"/>
            </a:endParaRPr>
          </a:p>
          <a:p>
            <a:pPr marL="285750" indent="-285750">
              <a:buFont typeface="Arial" panose="020B0604020202020204" pitchFamily="34" charset="0"/>
              <a:buChar char="•"/>
            </a:pPr>
            <a:r>
              <a:rPr lang="en-CA" sz="1600" dirty="0">
                <a:solidFill>
                  <a:srgbClr val="C00000"/>
                </a:solidFill>
                <a:latin typeface="Futura Lt BT" panose="020B0402020204020303"/>
              </a:rPr>
              <a:t>What is the relationship between delay incidents and weather?</a:t>
            </a:r>
          </a:p>
          <a:p>
            <a:pPr marL="285750" indent="-285750">
              <a:buFont typeface="Arial" panose="020B0604020202020204" pitchFamily="34" charset="0"/>
              <a:buChar char="•"/>
            </a:pPr>
            <a:endParaRPr lang="en-CA" sz="1600" dirty="0">
              <a:solidFill>
                <a:srgbClr val="C00000"/>
              </a:solidFill>
              <a:latin typeface="Futura Lt BT" panose="020B0402020204020303"/>
            </a:endParaRPr>
          </a:p>
          <a:p>
            <a:pPr marL="285750" indent="-285750">
              <a:buFont typeface="Arial" panose="020B0604020202020204" pitchFamily="34" charset="0"/>
              <a:buChar char="•"/>
            </a:pPr>
            <a:r>
              <a:rPr lang="en-CA" sz="1600" dirty="0">
                <a:solidFill>
                  <a:srgbClr val="C00000"/>
                </a:solidFill>
                <a:latin typeface="Futura Lt BT" panose="020B0402020204020303"/>
              </a:rPr>
              <a:t>What Lines, Routes and Stations were impacted the most by delays?</a:t>
            </a:r>
            <a:endParaRPr lang="en-CA" sz="1600" dirty="0">
              <a:latin typeface="Futura Lt BT" panose="020B0402020204020303"/>
            </a:endParaRP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304607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B28DC-8B25-4E80-A2EF-E4FC828984ED}"/>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1349AF32-28C4-4411-986F-FE685CEF7E34}"/>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A51C1EC-CB3E-4560-A9D2-56D98071E71F}"/>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Cleanup &amp; Exploration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831914AB-FBDE-43D4-8634-406215C5B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141EF07-46BD-4596-A1AF-B2DA1C1F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24107"/>
            <a:ext cx="4748906" cy="2659387"/>
          </a:xfrm>
          <a:prstGeom prst="rect">
            <a:avLst/>
          </a:prstGeom>
        </p:spPr>
      </p:pic>
      <p:sp>
        <p:nvSpPr>
          <p:cNvPr id="8" name="TextBox 7">
            <a:extLst>
              <a:ext uri="{FF2B5EF4-FFF2-40B4-BE49-F238E27FC236}">
                <a16:creationId xmlns:a16="http://schemas.microsoft.com/office/drawing/2014/main" id="{D9E095A1-39B5-4314-AFA0-56B861905557}"/>
              </a:ext>
            </a:extLst>
          </p:cNvPr>
          <p:cNvSpPr txBox="1"/>
          <p:nvPr/>
        </p:nvSpPr>
        <p:spPr>
          <a:xfrm>
            <a:off x="257175" y="1523450"/>
            <a:ext cx="4776161" cy="4555093"/>
          </a:xfrm>
          <a:prstGeom prst="rect">
            <a:avLst/>
          </a:prstGeom>
          <a:noFill/>
        </p:spPr>
        <p:txBody>
          <a:bodyPr wrap="square" rtlCol="0">
            <a:spAutoFit/>
          </a:bodyPr>
          <a:lstStyle/>
          <a:p>
            <a:pPr algn="ctr"/>
            <a:r>
              <a:rPr lang="en-US" sz="1600" dirty="0">
                <a:solidFill>
                  <a:srgbClr val="C00000"/>
                </a:solidFill>
                <a:latin typeface="Futura Md BT" panose="020B0602020204020303" pitchFamily="34" charset="0"/>
              </a:rPr>
              <a:t>Collection, Cleanup and EDA</a:t>
            </a:r>
          </a:p>
          <a:p>
            <a:endParaRPr lang="en-US" sz="1600" dirty="0">
              <a:solidFill>
                <a:srgbClr val="C00000"/>
              </a:solidFill>
              <a:latin typeface="Futura Md BT" panose="020B0602020204020303" pitchFamily="34" charset="0"/>
            </a:endParaRPr>
          </a:p>
          <a:p>
            <a:pPr marL="285750" indent="-285750">
              <a:buFont typeface="Arial" panose="020B0604020202020204" pitchFamily="34" charset="0"/>
              <a:buChar char="•"/>
            </a:pPr>
            <a:r>
              <a:rPr lang="en-US" sz="1600" dirty="0">
                <a:solidFill>
                  <a:srgbClr val="C00000"/>
                </a:solidFill>
                <a:latin typeface="Futura Lt BT" panose="020B0402020204020303" pitchFamily="34" charset="0"/>
              </a:rPr>
              <a:t>Raw data from Open Data Toronto consisted of 30+ Excel files, each containing multiple sheets of formatted data.</a:t>
            </a:r>
          </a:p>
          <a:p>
            <a:pPr marL="285750" indent="-285750">
              <a:buFont typeface="Arial" panose="020B0604020202020204" pitchFamily="34" charset="0"/>
              <a:buChar char="•"/>
            </a:pPr>
            <a:r>
              <a:rPr lang="en-US" sz="1600" dirty="0">
                <a:solidFill>
                  <a:srgbClr val="C00000"/>
                </a:solidFill>
                <a:latin typeface="Futura Lt BT" panose="020B0402020204020303" pitchFamily="34" charset="0"/>
              </a:rPr>
              <a:t>Bus, </a:t>
            </a:r>
            <a:r>
              <a:rPr lang="en-US" sz="1600" dirty="0" err="1">
                <a:solidFill>
                  <a:srgbClr val="C00000"/>
                </a:solidFill>
                <a:latin typeface="Futura Lt BT" panose="020B0402020204020303" pitchFamily="34" charset="0"/>
              </a:rPr>
              <a:t>Steetcar</a:t>
            </a:r>
            <a:r>
              <a:rPr lang="en-US" sz="1600" dirty="0">
                <a:solidFill>
                  <a:srgbClr val="C00000"/>
                </a:solidFill>
                <a:latin typeface="Futura Lt BT" panose="020B0402020204020303" pitchFamily="34" charset="0"/>
              </a:rPr>
              <a:t>, Subway and SRT were all separate.</a:t>
            </a:r>
          </a:p>
          <a:p>
            <a:pPr marL="285750" indent="-285750">
              <a:buFont typeface="Arial" panose="020B0604020202020204" pitchFamily="34" charset="0"/>
              <a:buChar char="•"/>
            </a:pPr>
            <a:r>
              <a:rPr lang="en-US" sz="1600" dirty="0">
                <a:solidFill>
                  <a:srgbClr val="C00000"/>
                </a:solidFill>
                <a:latin typeface="Futura Lt BT" panose="020B0402020204020303" pitchFamily="34" charset="0"/>
              </a:rPr>
              <a:t>Additional Weather, Holiday and TTC Geo-Location data was needed to supplement TTC raw data.</a:t>
            </a:r>
          </a:p>
          <a:p>
            <a:pPr marL="285750" indent="-285750">
              <a:buFont typeface="Arial" panose="020B0604020202020204" pitchFamily="34" charset="0"/>
              <a:buChar char="•"/>
            </a:pPr>
            <a:r>
              <a:rPr lang="en-US" sz="1600" dirty="0">
                <a:solidFill>
                  <a:srgbClr val="C00000"/>
                </a:solidFill>
                <a:latin typeface="Futura Lt BT" panose="020B0402020204020303" pitchFamily="34" charset="0"/>
              </a:rPr>
              <a:t>Initial exploration focused on the impact of weather across the TTC system.</a:t>
            </a:r>
          </a:p>
          <a:p>
            <a:pPr marL="285750" indent="-285750">
              <a:buFont typeface="Arial" panose="020B0604020202020204" pitchFamily="34" charset="0"/>
              <a:buChar char="•"/>
            </a:pPr>
            <a:r>
              <a:rPr lang="en-US" sz="1600" dirty="0">
                <a:solidFill>
                  <a:srgbClr val="C00000"/>
                </a:solidFill>
                <a:latin typeface="Futura Lt BT" panose="020B0402020204020303" pitchFamily="34" charset="0"/>
              </a:rPr>
              <a:t>For Subways specifically, as shown by the scatter plot to the right, weather does not appear to play a role in delays.</a:t>
            </a:r>
          </a:p>
          <a:p>
            <a:pPr marL="285750" indent="-285750">
              <a:buFont typeface="Arial" panose="020B0604020202020204" pitchFamily="34" charset="0"/>
              <a:buChar char="•"/>
            </a:pPr>
            <a:endParaRPr lang="en-US" sz="1600"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p>
        </p:txBody>
      </p:sp>
      <p:pic>
        <p:nvPicPr>
          <p:cNvPr id="13" name="Picture 12" descr="A screenshot of a social media post&#10;&#10;Description automatically generated">
            <a:extLst>
              <a:ext uri="{FF2B5EF4-FFF2-40B4-BE49-F238E27FC236}">
                <a16:creationId xmlns:a16="http://schemas.microsoft.com/office/drawing/2014/main" id="{A7F75C53-577F-4A62-AA9F-FF0E16961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139" y="1122063"/>
            <a:ext cx="4564767" cy="2624741"/>
          </a:xfrm>
          <a:prstGeom prst="rect">
            <a:avLst/>
          </a:prstGeom>
        </p:spPr>
      </p:pic>
    </p:spTree>
    <p:extLst>
      <p:ext uri="{BB962C8B-B14F-4D97-AF65-F5344CB8AC3E}">
        <p14:creationId xmlns:p14="http://schemas.microsoft.com/office/powerpoint/2010/main" val="423689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38853" y="951398"/>
            <a:ext cx="4727658" cy="4955203"/>
          </a:xfrm>
          <a:prstGeom prst="rect">
            <a:avLst/>
          </a:prstGeom>
          <a:noFill/>
        </p:spPr>
        <p:txBody>
          <a:bodyPr wrap="square" rtlCol="0">
            <a:spAutoFit/>
          </a:bodyPr>
          <a:lstStyle/>
          <a:p>
            <a:pPr algn="ctr"/>
            <a:r>
              <a:rPr lang="en-CA" sz="1600" dirty="0">
                <a:solidFill>
                  <a:srgbClr val="C00000"/>
                </a:solidFill>
                <a:latin typeface="Futura Md BT" panose="020B0602020204020303" pitchFamily="34" charset="0"/>
              </a:rPr>
              <a:t>Subway Delays</a:t>
            </a:r>
          </a:p>
          <a:p>
            <a:pPr marL="285750" indent="-285750">
              <a:buFont typeface="Arial" panose="020B0604020202020204" pitchFamily="34" charset="0"/>
              <a:buChar char="•"/>
            </a:pPr>
            <a:r>
              <a:rPr lang="en-CA" sz="1600" dirty="0">
                <a:solidFill>
                  <a:srgbClr val="C00000"/>
                </a:solidFill>
                <a:latin typeface="Futura Lt BT" panose="020B0402020204020303" pitchFamily="34" charset="0"/>
              </a:rPr>
              <a:t>In total there are 1946 calendar days recorded in the data collected which represents 5.3 years of data.</a:t>
            </a:r>
          </a:p>
          <a:p>
            <a:pPr marL="285750" indent="-285750">
              <a:buFont typeface="Arial" panose="020B0604020202020204" pitchFamily="34" charset="0"/>
              <a:buChar char="•"/>
            </a:pPr>
            <a:r>
              <a:rPr lang="en-CA" sz="1600" dirty="0">
                <a:solidFill>
                  <a:srgbClr val="C00000"/>
                </a:solidFill>
                <a:latin typeface="Futura Lt BT" panose="020B0402020204020303" pitchFamily="34" charset="0"/>
              </a:rPr>
              <a:t>A cumulative sum of 216,403 minutes of system wide delay for a total of 150.28 days of delays.</a:t>
            </a:r>
          </a:p>
          <a:p>
            <a:pPr marL="285750" indent="-285750">
              <a:buFont typeface="Arial" panose="020B0604020202020204" pitchFamily="34" charset="0"/>
              <a:buChar char="•"/>
            </a:pPr>
            <a:r>
              <a:rPr lang="en-CA" sz="1600" dirty="0">
                <a:solidFill>
                  <a:srgbClr val="C00000"/>
                </a:solidFill>
                <a:latin typeface="Futura Lt BT" panose="020B0402020204020303" pitchFamily="34" charset="0"/>
              </a:rPr>
              <a:t>This represents approximately 8% of available time as delay.</a:t>
            </a:r>
          </a:p>
          <a:p>
            <a:pPr marL="285750" indent="-285750">
              <a:buFont typeface="Arial" panose="020B0604020202020204" pitchFamily="34" charset="0"/>
              <a:buChar char="•"/>
            </a:pPr>
            <a:r>
              <a:rPr lang="en-CA" sz="1600" dirty="0">
                <a:solidFill>
                  <a:srgbClr val="C00000"/>
                </a:solidFill>
                <a:latin typeface="Futura Lt BT" panose="020B0402020204020303" pitchFamily="34" charset="0"/>
              </a:rPr>
              <a:t>Each day 111.2 mean minutes of delays were recorded with a median of 97 minutes and a daily standard deviation of 75 minutes.</a:t>
            </a: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A1327214-31BE-47C5-9DA2-000FA5DA8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286" y="1049682"/>
            <a:ext cx="5847347" cy="3151446"/>
          </a:xfrm>
          <a:prstGeom prst="rect">
            <a:avLst/>
          </a:prstGeom>
        </p:spPr>
      </p:pic>
      <p:graphicFrame>
        <p:nvGraphicFramePr>
          <p:cNvPr id="8" name="Table 7">
            <a:extLst>
              <a:ext uri="{FF2B5EF4-FFF2-40B4-BE49-F238E27FC236}">
                <a16:creationId xmlns:a16="http://schemas.microsoft.com/office/drawing/2014/main" id="{3A0F8750-B2E2-43DC-A59F-0E7A7576FDF8}"/>
              </a:ext>
            </a:extLst>
          </p:cNvPr>
          <p:cNvGraphicFramePr>
            <a:graphicFrameLocks noGrp="1"/>
          </p:cNvGraphicFramePr>
          <p:nvPr/>
        </p:nvGraphicFramePr>
        <p:xfrm>
          <a:off x="4939335" y="4160741"/>
          <a:ext cx="5386074" cy="2521680"/>
        </p:xfrm>
        <a:graphic>
          <a:graphicData uri="http://schemas.openxmlformats.org/drawingml/2006/table">
            <a:tbl>
              <a:tblPr/>
              <a:tblGrid>
                <a:gridCol w="408423">
                  <a:extLst>
                    <a:ext uri="{9D8B030D-6E8A-4147-A177-3AD203B41FA5}">
                      <a16:colId xmlns:a16="http://schemas.microsoft.com/office/drawing/2014/main" val="3723471886"/>
                    </a:ext>
                  </a:extLst>
                </a:gridCol>
                <a:gridCol w="1779556">
                  <a:extLst>
                    <a:ext uri="{9D8B030D-6E8A-4147-A177-3AD203B41FA5}">
                      <a16:colId xmlns:a16="http://schemas.microsoft.com/office/drawing/2014/main" val="2195871988"/>
                    </a:ext>
                  </a:extLst>
                </a:gridCol>
                <a:gridCol w="481355">
                  <a:extLst>
                    <a:ext uri="{9D8B030D-6E8A-4147-A177-3AD203B41FA5}">
                      <a16:colId xmlns:a16="http://schemas.microsoft.com/office/drawing/2014/main" val="3581656034"/>
                    </a:ext>
                  </a:extLst>
                </a:gridCol>
                <a:gridCol w="408423">
                  <a:extLst>
                    <a:ext uri="{9D8B030D-6E8A-4147-A177-3AD203B41FA5}">
                      <a16:colId xmlns:a16="http://schemas.microsoft.com/office/drawing/2014/main" val="2719377056"/>
                    </a:ext>
                  </a:extLst>
                </a:gridCol>
                <a:gridCol w="1826962">
                  <a:extLst>
                    <a:ext uri="{9D8B030D-6E8A-4147-A177-3AD203B41FA5}">
                      <a16:colId xmlns:a16="http://schemas.microsoft.com/office/drawing/2014/main" val="2742734367"/>
                    </a:ext>
                  </a:extLst>
                </a:gridCol>
                <a:gridCol w="481355">
                  <a:extLst>
                    <a:ext uri="{9D8B030D-6E8A-4147-A177-3AD203B41FA5}">
                      <a16:colId xmlns:a16="http://schemas.microsoft.com/office/drawing/2014/main" val="3779591461"/>
                    </a:ext>
                  </a:extLst>
                </a:gridCol>
              </a:tblGrid>
              <a:tr h="180120">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extLst>
                  <a:ext uri="{0D108BD9-81ED-4DB2-BD59-A6C34878D82A}">
                    <a16:rowId xmlns:a16="http://schemas.microsoft.com/office/drawing/2014/main" val="81810336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KIPLING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4900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LAWRENCE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1599</a:t>
                      </a:r>
                    </a:p>
                  </a:txBody>
                  <a:tcPr marL="9525" marR="9525" marT="9525" marB="0" anchor="b">
                    <a:lnL>
                      <a:noFill/>
                    </a:lnL>
                    <a:lnR>
                      <a:noFill/>
                    </a:lnR>
                    <a:lnT>
                      <a:noFill/>
                    </a:lnT>
                    <a:lnB>
                      <a:noFill/>
                    </a:lnB>
                  </a:tcPr>
                </a:tc>
                <a:extLst>
                  <a:ext uri="{0D108BD9-81ED-4DB2-BD59-A6C34878D82A}">
                    <a16:rowId xmlns:a16="http://schemas.microsoft.com/office/drawing/2014/main" val="164441814"/>
                  </a:ext>
                </a:extLst>
              </a:tr>
              <a:tr h="180120">
                <a:tc>
                  <a:txBody>
                    <a:bodyPr/>
                    <a:lstStyle/>
                    <a:p>
                      <a:pPr algn="r" fontAlgn="b"/>
                      <a:r>
                        <a:rPr lang="en-CA" sz="1100" b="0" i="0" u="none" strike="noStrike">
                          <a:solidFill>
                            <a:srgbClr val="C00000"/>
                          </a:solidFill>
                          <a:effectLst/>
                          <a:latin typeface="Futura Lt BT" panose="020B0402020204020303" pitchFamily="34" charset="0"/>
                        </a:rPr>
                        <a:t>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FINCH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3562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YORK MILLS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1486</a:t>
                      </a:r>
                    </a:p>
                  </a:txBody>
                  <a:tcPr marL="9525" marR="9525" marT="9525" marB="0" anchor="b">
                    <a:lnL>
                      <a:noFill/>
                    </a:lnL>
                    <a:lnR>
                      <a:noFill/>
                    </a:lnR>
                    <a:lnT>
                      <a:noFill/>
                    </a:lnT>
                    <a:lnB>
                      <a:noFill/>
                    </a:lnB>
                  </a:tcPr>
                </a:tc>
                <a:extLst>
                  <a:ext uri="{0D108BD9-81ED-4DB2-BD59-A6C34878D82A}">
                    <a16:rowId xmlns:a16="http://schemas.microsoft.com/office/drawing/2014/main" val="1520449065"/>
                  </a:ext>
                </a:extLst>
              </a:tr>
              <a:tr h="180120">
                <a:tc>
                  <a:txBody>
                    <a:bodyPr/>
                    <a:lstStyle/>
                    <a:p>
                      <a:pPr algn="r" fontAlgn="b"/>
                      <a:r>
                        <a:rPr lang="en-CA" sz="1100" b="0" i="0" u="none" strike="noStrike">
                          <a:solidFill>
                            <a:srgbClr val="C00000"/>
                          </a:solidFill>
                          <a:effectLst/>
                          <a:latin typeface="Futura Lt BT" panose="020B0402020204020303" pitchFamily="34" charset="0"/>
                        </a:rPr>
                        <a:t>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WARDEN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2896</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16</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GREENWOOD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1440</a:t>
                      </a:r>
                    </a:p>
                  </a:txBody>
                  <a:tcPr marL="9525" marR="9525" marT="9525" marB="0" anchor="b">
                    <a:lnL>
                      <a:noFill/>
                    </a:lnL>
                    <a:lnR>
                      <a:noFill/>
                    </a:lnR>
                    <a:lnT>
                      <a:noFill/>
                    </a:lnT>
                    <a:lnB>
                      <a:noFill/>
                    </a:lnB>
                  </a:tcPr>
                </a:tc>
                <a:extLst>
                  <a:ext uri="{0D108BD9-81ED-4DB2-BD59-A6C34878D82A}">
                    <a16:rowId xmlns:a16="http://schemas.microsoft.com/office/drawing/2014/main" val="101530873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WILSON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2655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UNION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1365</a:t>
                      </a:r>
                    </a:p>
                  </a:txBody>
                  <a:tcPr marL="9525" marR="9525" marT="9525" marB="0" anchor="b">
                    <a:lnL>
                      <a:noFill/>
                    </a:lnL>
                    <a:lnR>
                      <a:noFill/>
                    </a:lnR>
                    <a:lnT>
                      <a:noFill/>
                    </a:lnT>
                    <a:lnB>
                      <a:noFill/>
                    </a:lnB>
                  </a:tcPr>
                </a:tc>
                <a:extLst>
                  <a:ext uri="{0D108BD9-81ED-4DB2-BD59-A6C34878D82A}">
                    <a16:rowId xmlns:a16="http://schemas.microsoft.com/office/drawing/2014/main" val="4039336407"/>
                  </a:ext>
                </a:extLst>
              </a:tr>
              <a:tr h="180120">
                <a:tc>
                  <a:txBody>
                    <a:bodyPr/>
                    <a:lstStyle/>
                    <a:p>
                      <a:pPr algn="r" fontAlgn="b"/>
                      <a:r>
                        <a:rPr lang="en-CA" sz="1100" b="0" i="0" u="none" strike="noStrike">
                          <a:solidFill>
                            <a:srgbClr val="C00000"/>
                          </a:solidFill>
                          <a:effectLst/>
                          <a:latin typeface="Futura Lt BT" panose="020B0402020204020303" pitchFamily="34" charset="0"/>
                        </a:rPr>
                        <a:t>5</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EGLINTON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2591</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EGLINTON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1357</a:t>
                      </a:r>
                    </a:p>
                  </a:txBody>
                  <a:tcPr marL="9525" marR="9525" marT="9525" marB="0" anchor="b">
                    <a:lnL>
                      <a:noFill/>
                    </a:lnL>
                    <a:lnR>
                      <a:noFill/>
                    </a:lnR>
                    <a:lnT>
                      <a:noFill/>
                    </a:lnT>
                    <a:lnB>
                      <a:noFill/>
                    </a:lnB>
                  </a:tcPr>
                </a:tc>
                <a:extLst>
                  <a:ext uri="{0D108BD9-81ED-4DB2-BD59-A6C34878D82A}">
                    <a16:rowId xmlns:a16="http://schemas.microsoft.com/office/drawing/2014/main" val="2016424733"/>
                  </a:ext>
                </a:extLst>
              </a:tr>
              <a:tr h="180120">
                <a:tc>
                  <a:txBody>
                    <a:bodyPr/>
                    <a:lstStyle/>
                    <a:p>
                      <a:pPr algn="r" fontAlgn="b"/>
                      <a:r>
                        <a:rPr lang="en-CA" sz="1100" b="0" i="0" u="none" strike="noStrike">
                          <a:solidFill>
                            <a:srgbClr val="C00000"/>
                          </a:solidFill>
                          <a:effectLst/>
                          <a:latin typeface="Futura Lt BT" panose="020B0402020204020303" pitchFamily="34" charset="0"/>
                        </a:rPr>
                        <a:t>6</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ISLINGTON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OLD MILL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1311</a:t>
                      </a:r>
                    </a:p>
                  </a:txBody>
                  <a:tcPr marL="9525" marR="9525" marT="9525" marB="0" anchor="b">
                    <a:lnL>
                      <a:noFill/>
                    </a:lnL>
                    <a:lnR>
                      <a:noFill/>
                    </a:lnR>
                    <a:lnT>
                      <a:noFill/>
                    </a:lnT>
                    <a:lnB>
                      <a:noFill/>
                    </a:lnB>
                  </a:tcPr>
                </a:tc>
                <a:extLst>
                  <a:ext uri="{0D108BD9-81ED-4DB2-BD59-A6C34878D82A}">
                    <a16:rowId xmlns:a16="http://schemas.microsoft.com/office/drawing/2014/main" val="1844113"/>
                  </a:ext>
                </a:extLst>
              </a:tr>
              <a:tr h="180120">
                <a:tc>
                  <a:txBody>
                    <a:bodyPr/>
                    <a:lstStyle/>
                    <a:p>
                      <a:pPr algn="r" fontAlgn="b"/>
                      <a:r>
                        <a:rPr lang="en-CA" sz="1100" b="0" i="0" u="none" strike="noStrike">
                          <a:solidFill>
                            <a:srgbClr val="C00000"/>
                          </a:solidFill>
                          <a:effectLst/>
                          <a:latin typeface="Futura Lt BT" panose="020B0402020204020303" pitchFamily="34" charset="0"/>
                        </a:rPr>
                        <a:t>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KEELE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2580</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SHEPPARD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1304</a:t>
                      </a:r>
                    </a:p>
                  </a:txBody>
                  <a:tcPr marL="9525" marR="9525" marT="9525" marB="0" anchor="b">
                    <a:lnL>
                      <a:noFill/>
                    </a:lnL>
                    <a:lnR>
                      <a:noFill/>
                    </a:lnR>
                    <a:lnT>
                      <a:noFill/>
                    </a:lnT>
                    <a:lnB>
                      <a:noFill/>
                    </a:lnB>
                  </a:tcPr>
                </a:tc>
                <a:extLst>
                  <a:ext uri="{0D108BD9-81ED-4DB2-BD59-A6C34878D82A}">
                    <a16:rowId xmlns:a16="http://schemas.microsoft.com/office/drawing/2014/main" val="755238167"/>
                  </a:ext>
                </a:extLst>
              </a:tr>
              <a:tr h="180120">
                <a:tc>
                  <a:txBody>
                    <a:bodyPr/>
                    <a:lstStyle/>
                    <a:p>
                      <a:pPr algn="r" fontAlgn="b"/>
                      <a:r>
                        <a:rPr lang="en-CA" sz="1100" b="0" i="0" u="none" strike="noStrike">
                          <a:solidFill>
                            <a:srgbClr val="C00000"/>
                          </a:solidFill>
                          <a:effectLst/>
                          <a:latin typeface="Futura Lt BT" panose="020B0402020204020303" pitchFamily="34" charset="0"/>
                        </a:rPr>
                        <a:t>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VICTORIA PARK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2566</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1263</a:t>
                      </a:r>
                    </a:p>
                  </a:txBody>
                  <a:tcPr marL="9525" marR="9525" marT="9525" marB="0" anchor="b">
                    <a:lnL>
                      <a:noFill/>
                    </a:lnL>
                    <a:lnR>
                      <a:noFill/>
                    </a:lnR>
                    <a:lnT>
                      <a:noFill/>
                    </a:lnT>
                    <a:lnB>
                      <a:noFill/>
                    </a:lnB>
                  </a:tcPr>
                </a:tc>
                <a:extLst>
                  <a:ext uri="{0D108BD9-81ED-4DB2-BD59-A6C34878D82A}">
                    <a16:rowId xmlns:a16="http://schemas.microsoft.com/office/drawing/2014/main" val="219724442"/>
                  </a:ext>
                </a:extLst>
              </a:tr>
              <a:tr h="180120">
                <a:tc>
                  <a:txBody>
                    <a:bodyPr/>
                    <a:lstStyle/>
                    <a:p>
                      <a:pPr algn="r" fontAlgn="b"/>
                      <a:r>
                        <a:rPr lang="en-CA" sz="1100" b="0" i="0" u="none" strike="noStrike">
                          <a:solidFill>
                            <a:srgbClr val="C00000"/>
                          </a:solidFill>
                          <a:effectLst/>
                          <a:latin typeface="Futura Lt BT" panose="020B0402020204020303" pitchFamily="34" charset="0"/>
                        </a:rPr>
                        <a:t>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BLOOR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2404</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ST CLAIR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1221</a:t>
                      </a:r>
                    </a:p>
                  </a:txBody>
                  <a:tcPr marL="9525" marR="9525" marT="9525" marB="0" anchor="b">
                    <a:lnL>
                      <a:noFill/>
                    </a:lnL>
                    <a:lnR>
                      <a:noFill/>
                    </a:lnR>
                    <a:lnT>
                      <a:noFill/>
                    </a:lnT>
                    <a:lnB>
                      <a:noFill/>
                    </a:lnB>
                  </a:tcPr>
                </a:tc>
                <a:extLst>
                  <a:ext uri="{0D108BD9-81ED-4DB2-BD59-A6C34878D82A}">
                    <a16:rowId xmlns:a16="http://schemas.microsoft.com/office/drawing/2014/main" val="1859951918"/>
                  </a:ext>
                </a:extLst>
              </a:tr>
              <a:tr h="180120">
                <a:tc>
                  <a:txBody>
                    <a:bodyPr/>
                    <a:lstStyle/>
                    <a:p>
                      <a:pPr algn="r" fontAlgn="b"/>
                      <a:r>
                        <a:rPr lang="en-CA" sz="1100" b="0" i="0" u="none" strike="noStrike">
                          <a:solidFill>
                            <a:srgbClr val="C00000"/>
                          </a:solidFill>
                          <a:effectLst/>
                          <a:latin typeface="Futura Lt BT" panose="020B0402020204020303" pitchFamily="34" charset="0"/>
                        </a:rPr>
                        <a:t>10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ST CLAIR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1957</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1190</a:t>
                      </a:r>
                    </a:p>
                  </a:txBody>
                  <a:tcPr marL="9525" marR="9525" marT="9525" marB="0" anchor="b">
                    <a:lnL>
                      <a:noFill/>
                    </a:lnL>
                    <a:lnR>
                      <a:noFill/>
                    </a:lnR>
                    <a:lnT>
                      <a:noFill/>
                    </a:lnT>
                    <a:lnB>
                      <a:noFill/>
                    </a:lnB>
                  </a:tcPr>
                </a:tc>
                <a:extLst>
                  <a:ext uri="{0D108BD9-81ED-4DB2-BD59-A6C34878D82A}">
                    <a16:rowId xmlns:a16="http://schemas.microsoft.com/office/drawing/2014/main" val="932912099"/>
                  </a:ext>
                </a:extLst>
              </a:tr>
              <a:tr h="180120">
                <a:tc>
                  <a:txBody>
                    <a:bodyPr/>
                    <a:lstStyle/>
                    <a:p>
                      <a:pPr algn="r" fontAlgn="b"/>
                      <a:r>
                        <a:rPr lang="en-CA" sz="1100" b="0" i="0" u="none" strike="noStrike">
                          <a:solidFill>
                            <a:srgbClr val="C00000"/>
                          </a:solidFill>
                          <a:effectLst/>
                          <a:latin typeface="Futura Lt BT" panose="020B0402020204020303" pitchFamily="34" charset="0"/>
                        </a:rPr>
                        <a:t>11</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COXWELL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DUPONT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1163</a:t>
                      </a:r>
                    </a:p>
                  </a:txBody>
                  <a:tcPr marL="9525" marR="9525" marT="9525" marB="0" anchor="b">
                    <a:lnL>
                      <a:noFill/>
                    </a:lnL>
                    <a:lnR>
                      <a:noFill/>
                    </a:lnR>
                    <a:lnT>
                      <a:noFill/>
                    </a:lnT>
                    <a:lnB>
                      <a:noFill/>
                    </a:lnB>
                  </a:tcPr>
                </a:tc>
                <a:extLst>
                  <a:ext uri="{0D108BD9-81ED-4DB2-BD59-A6C34878D82A}">
                    <a16:rowId xmlns:a16="http://schemas.microsoft.com/office/drawing/2014/main" val="1586474625"/>
                  </a:ext>
                </a:extLst>
              </a:tr>
              <a:tr h="180120">
                <a:tc>
                  <a:txBody>
                    <a:bodyPr/>
                    <a:lstStyle/>
                    <a:p>
                      <a:pPr algn="r" fontAlgn="b"/>
                      <a:r>
                        <a:rPr lang="en-CA" sz="1100" b="0" i="0" u="none" strike="noStrike">
                          <a:solidFill>
                            <a:srgbClr val="C00000"/>
                          </a:solidFill>
                          <a:effectLst/>
                          <a:latin typeface="Futura Lt BT" panose="020B0402020204020303" pitchFamily="34" charset="0"/>
                        </a:rPr>
                        <a:t>12</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JANE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1915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CHRISTIE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1157</a:t>
                      </a:r>
                    </a:p>
                  </a:txBody>
                  <a:tcPr marL="9525" marR="9525" marT="9525" marB="0" anchor="b">
                    <a:lnL>
                      <a:noFill/>
                    </a:lnL>
                    <a:lnR>
                      <a:noFill/>
                    </a:lnR>
                    <a:lnT>
                      <a:noFill/>
                    </a:lnT>
                    <a:lnB>
                      <a:noFill/>
                    </a:lnB>
                  </a:tcPr>
                </a:tc>
                <a:extLst>
                  <a:ext uri="{0D108BD9-81ED-4DB2-BD59-A6C34878D82A}">
                    <a16:rowId xmlns:a16="http://schemas.microsoft.com/office/drawing/2014/main" val="3903001287"/>
                  </a:ext>
                </a:extLst>
              </a:tr>
              <a:tr h="180120">
                <a:tc>
                  <a:txBody>
                    <a:bodyPr/>
                    <a:lstStyle/>
                    <a:p>
                      <a:pPr algn="r" fontAlgn="b"/>
                      <a:r>
                        <a:rPr lang="en-CA" sz="1100" b="0" i="0" u="none" strike="noStrike">
                          <a:solidFill>
                            <a:srgbClr val="C00000"/>
                          </a:solidFill>
                          <a:effectLst/>
                          <a:latin typeface="Futura Lt BT" panose="020B0402020204020303" pitchFamily="34" charset="0"/>
                        </a:rPr>
                        <a:t>13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DAVISVILLE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1725</a:t>
                      </a: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dirty="0">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24535957"/>
                  </a:ext>
                </a:extLst>
              </a:tr>
            </a:tbl>
          </a:graphicData>
        </a:graphic>
      </p:graphicFrame>
      <p:pic>
        <p:nvPicPr>
          <p:cNvPr id="12" name="Picture 11" descr="A screenshot of a cell phone&#10;&#10;Description automatically generated">
            <a:extLst>
              <a:ext uri="{FF2B5EF4-FFF2-40B4-BE49-F238E27FC236}">
                <a16:creationId xmlns:a16="http://schemas.microsoft.com/office/drawing/2014/main" id="{4065AB7C-E8DB-4641-B882-538AB01EC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1" y="4208699"/>
            <a:ext cx="4733553" cy="26507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2B076A80-FD12-41C4-85D5-1A0CE8EFC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90118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15" name="Picture 14" descr="A close up of a sign&#10;&#10;Description automatically generated">
            <a:extLst>
              <a:ext uri="{FF2B5EF4-FFF2-40B4-BE49-F238E27FC236}">
                <a16:creationId xmlns:a16="http://schemas.microsoft.com/office/drawing/2014/main" id="{2B076A80-FD12-41C4-85D5-1A0CE8EFC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353AD43C-8B48-4951-94D8-17FC22C6D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4" y="946484"/>
            <a:ext cx="8869492" cy="5911516"/>
          </a:xfrm>
          <a:prstGeom prst="rect">
            <a:avLst/>
          </a:prstGeom>
        </p:spPr>
      </p:pic>
      <p:sp>
        <p:nvSpPr>
          <p:cNvPr id="13" name="TextBox 12">
            <a:extLst>
              <a:ext uri="{FF2B5EF4-FFF2-40B4-BE49-F238E27FC236}">
                <a16:creationId xmlns:a16="http://schemas.microsoft.com/office/drawing/2014/main" id="{3B512B9D-72B2-4EB4-9027-BA4BA0ED0359}"/>
              </a:ext>
            </a:extLst>
          </p:cNvPr>
          <p:cNvSpPr txBox="1"/>
          <p:nvPr/>
        </p:nvSpPr>
        <p:spPr>
          <a:xfrm>
            <a:off x="-19552" y="3101291"/>
            <a:ext cx="3537451" cy="830997"/>
          </a:xfrm>
          <a:prstGeom prst="rect">
            <a:avLst/>
          </a:prstGeom>
          <a:noFill/>
        </p:spPr>
        <p:txBody>
          <a:bodyPr wrap="square" rtlCol="0">
            <a:spAutoFit/>
          </a:bodyPr>
          <a:lstStyle/>
          <a:p>
            <a:r>
              <a:rPr lang="en-CA" sz="1600" dirty="0">
                <a:solidFill>
                  <a:srgbClr val="C00000"/>
                </a:solidFill>
                <a:latin typeface="Futura Lt BT" panose="020B0402020204020303"/>
              </a:rPr>
              <a:t>Reference:</a:t>
            </a:r>
          </a:p>
          <a:p>
            <a:r>
              <a:rPr lang="en-CA" sz="1600" dirty="0">
                <a:solidFill>
                  <a:srgbClr val="C00000"/>
                </a:solidFill>
                <a:latin typeface="Futura Lt BT" panose="020B0402020204020303"/>
              </a:rPr>
              <a:t>&lt;https://en.wikipedia.org/wiki/List_of_Toronto_subway_stations&gt;</a:t>
            </a:r>
          </a:p>
        </p:txBody>
      </p:sp>
    </p:spTree>
    <p:extLst>
      <p:ext uri="{BB962C8B-B14F-4D97-AF65-F5344CB8AC3E}">
        <p14:creationId xmlns:p14="http://schemas.microsoft.com/office/powerpoint/2010/main" val="318096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3435203" y="1252797"/>
            <a:ext cx="4459204" cy="2031325"/>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Days of the Week</a:t>
            </a:r>
          </a:p>
          <a:p>
            <a:endParaRPr lang="en-CA" dirty="0">
              <a:solidFill>
                <a:srgbClr val="C00000"/>
              </a:solidFill>
              <a:latin typeface="Futura Md BT" panose="020B0602020204020303" pitchFamily="34" charset="0"/>
            </a:endParaRPr>
          </a:p>
          <a:p>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14" name="Picture 13" descr="A picture containing sky&#10;&#10;Description automatically generated">
            <a:extLst>
              <a:ext uri="{FF2B5EF4-FFF2-40B4-BE49-F238E27FC236}">
                <a16:creationId xmlns:a16="http://schemas.microsoft.com/office/drawing/2014/main" id="{3C9BF588-573B-47EA-85A5-663B075F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11561"/>
            <a:ext cx="8277307" cy="4635291"/>
          </a:xfrm>
          <a:prstGeom prst="rect">
            <a:avLst/>
          </a:prstGeom>
        </p:spPr>
      </p:pic>
      <p:pic>
        <p:nvPicPr>
          <p:cNvPr id="8" name="Picture 7" descr="A close up of a sign&#10;&#10;Description automatically generated">
            <a:extLst>
              <a:ext uri="{FF2B5EF4-FFF2-40B4-BE49-F238E27FC236}">
                <a16:creationId xmlns:a16="http://schemas.microsoft.com/office/drawing/2014/main" id="{FF5AFDBB-E1CC-4D27-9195-FCAA5895C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72966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Surface</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AB8D7350-620A-4E8C-BE88-6322727D1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678" y="2865674"/>
            <a:ext cx="5674586" cy="3916125"/>
          </a:xfrm>
          <a:prstGeom prst="rect">
            <a:avLst/>
          </a:prstGeom>
        </p:spPr>
      </p:pic>
      <p:pic>
        <p:nvPicPr>
          <p:cNvPr id="8" name="Picture 7">
            <a:extLst>
              <a:ext uri="{FF2B5EF4-FFF2-40B4-BE49-F238E27FC236}">
                <a16:creationId xmlns:a16="http://schemas.microsoft.com/office/drawing/2014/main" id="{619F27D5-9500-4B3F-ABCD-CC923AB6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3" y="940874"/>
            <a:ext cx="5181600" cy="2321045"/>
          </a:xfrm>
          <a:prstGeom prst="rect">
            <a:avLst/>
          </a:prstGeom>
        </p:spPr>
      </p:pic>
      <p:sp>
        <p:nvSpPr>
          <p:cNvPr id="9" name="TextBox 8">
            <a:extLst>
              <a:ext uri="{FF2B5EF4-FFF2-40B4-BE49-F238E27FC236}">
                <a16:creationId xmlns:a16="http://schemas.microsoft.com/office/drawing/2014/main" id="{26C7B418-4E06-4CAE-A5C4-40778CFCC43C}"/>
              </a:ext>
            </a:extLst>
          </p:cNvPr>
          <p:cNvSpPr txBox="1"/>
          <p:nvPr/>
        </p:nvSpPr>
        <p:spPr>
          <a:xfrm>
            <a:off x="257175" y="1041781"/>
            <a:ext cx="4216116" cy="6093976"/>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Surface Route Delays</a:t>
            </a: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there are more minutes delayed total in the spring and winter seasons.</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plot shows that the number of incident type “Mechanical” and “Utilized off Route” are higher in spring and winter.  These incident types occur more frequently in spring and winter and hence there are more minutes delayed in spring and winter.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Seasonality (fall, winter, summer, spring) has no significant impact on TTC surface route (bus and streetcar)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Seasonality has a significant impact on TTC surface route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Based on the ANOVA test we have a p-value less than 0.05, so we are rejecting the null hypothesis.  Therefore, seasonality has a significant impact on TTC surface route delays.</a:t>
            </a:r>
          </a:p>
          <a:p>
            <a:endParaRPr lang="en-CA" dirty="0">
              <a:solidFill>
                <a:srgbClr val="C00000"/>
              </a:solidFill>
              <a:latin typeface="Futura Lt BT" panose="020B0402020204020303" pitchFamily="34" charset="0"/>
            </a:endParaRPr>
          </a:p>
        </p:txBody>
      </p:sp>
      <p:pic>
        <p:nvPicPr>
          <p:cNvPr id="10" name="Picture 9" descr="A close up of a sign&#10;&#10;Description automatically generated">
            <a:extLst>
              <a:ext uri="{FF2B5EF4-FFF2-40B4-BE49-F238E27FC236}">
                <a16:creationId xmlns:a16="http://schemas.microsoft.com/office/drawing/2014/main" id="{8F925C7F-B6C4-4DB8-A59E-7EB80762F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80815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Surface Weather</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AB8D7350-620A-4E8C-BE88-6322727D1F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17502" y="1122063"/>
            <a:ext cx="5674586" cy="1835895"/>
          </a:xfrm>
          <a:prstGeom prst="rect">
            <a:avLst/>
          </a:prstGeom>
          <a:ln w="12700">
            <a:solidFill>
              <a:schemeClr val="tx1"/>
            </a:solidFill>
          </a:ln>
        </p:spPr>
      </p:pic>
      <p:sp>
        <p:nvSpPr>
          <p:cNvPr id="9" name="TextBox 8">
            <a:extLst>
              <a:ext uri="{FF2B5EF4-FFF2-40B4-BE49-F238E27FC236}">
                <a16:creationId xmlns:a16="http://schemas.microsoft.com/office/drawing/2014/main" id="{26C7B418-4E06-4CAE-A5C4-40778CFCC43C}"/>
              </a:ext>
            </a:extLst>
          </p:cNvPr>
          <p:cNvSpPr txBox="1"/>
          <p:nvPr/>
        </p:nvSpPr>
        <p:spPr>
          <a:xfrm>
            <a:off x="257175" y="1041781"/>
            <a:ext cx="4216116" cy="5016758"/>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Surface Route Delays</a:t>
            </a: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3 main reasons for delays </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Precipitation (Rain + Snow)</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Temperature (High or low)</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Incidents near (on) route</a:t>
            </a:r>
          </a:p>
          <a:p>
            <a:pPr lvl="1"/>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Precipitation, temperature and incidents has no significant impact on TTC surface route (bus and streetcar)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Precipitation, temperature and incidents has significant impact on TTC surface route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Based on T-test for all 3 factors we can easily stress upon conclusion that Precipitation, temperature and incidents have no impact on delays </a:t>
            </a:r>
            <a:r>
              <a:rPr lang="en-CA" sz="1400" dirty="0" err="1">
                <a:solidFill>
                  <a:srgbClr val="C00000"/>
                </a:solidFill>
                <a:latin typeface="Futura Lt BT" panose="020B0402020204020303" pitchFamily="34" charset="0"/>
              </a:rPr>
              <a:t>i.e</a:t>
            </a:r>
            <a:r>
              <a:rPr lang="en-CA" sz="1400" dirty="0">
                <a:solidFill>
                  <a:srgbClr val="C00000"/>
                </a:solidFill>
                <a:latin typeface="Futura Lt BT" panose="020B0402020204020303" pitchFamily="34" charset="0"/>
              </a:rPr>
              <a:t> Null Hypothesis holds true.</a:t>
            </a:r>
          </a:p>
          <a:p>
            <a:endParaRPr lang="en-CA" dirty="0">
              <a:solidFill>
                <a:srgbClr val="C00000"/>
              </a:solidFill>
              <a:latin typeface="Futura Lt BT" panose="020B0402020204020303" pitchFamily="34" charset="0"/>
            </a:endParaRPr>
          </a:p>
        </p:txBody>
      </p:sp>
      <p:pic>
        <p:nvPicPr>
          <p:cNvPr id="10" name="Picture 9" descr="A close up of a sign&#10;&#10;Description automatically generated">
            <a:extLst>
              <a:ext uri="{FF2B5EF4-FFF2-40B4-BE49-F238E27FC236}">
                <a16:creationId xmlns:a16="http://schemas.microsoft.com/office/drawing/2014/main" id="{8F925C7F-B6C4-4DB8-A59E-7EB80762F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11" name="Picture 10">
            <a:extLst>
              <a:ext uri="{FF2B5EF4-FFF2-40B4-BE49-F238E27FC236}">
                <a16:creationId xmlns:a16="http://schemas.microsoft.com/office/drawing/2014/main" id="{6A0752BD-0B0D-46C1-964E-E033FAE123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17502" y="2957958"/>
            <a:ext cx="5674586" cy="1835895"/>
          </a:xfrm>
          <a:prstGeom prst="rect">
            <a:avLst/>
          </a:prstGeom>
          <a:ln w="12700">
            <a:solidFill>
              <a:schemeClr val="tx1"/>
            </a:solidFill>
          </a:ln>
        </p:spPr>
      </p:pic>
      <p:pic>
        <p:nvPicPr>
          <p:cNvPr id="12" name="Picture 11">
            <a:extLst>
              <a:ext uri="{FF2B5EF4-FFF2-40B4-BE49-F238E27FC236}">
                <a16:creationId xmlns:a16="http://schemas.microsoft.com/office/drawing/2014/main" id="{A4DBC482-C4B0-4D85-984A-4E5354E2C6F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17504" y="4823483"/>
            <a:ext cx="5674584" cy="1835895"/>
          </a:xfrm>
          <a:prstGeom prst="rect">
            <a:avLst/>
          </a:prstGeom>
          <a:ln w="12700">
            <a:solidFill>
              <a:schemeClr val="tx1"/>
            </a:solidFill>
          </a:ln>
        </p:spPr>
      </p:pic>
    </p:spTree>
    <p:extLst>
      <p:ext uri="{BB962C8B-B14F-4D97-AF65-F5344CB8AC3E}">
        <p14:creationId xmlns:p14="http://schemas.microsoft.com/office/powerpoint/2010/main" val="2780156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1634</Words>
  <Application>Microsoft Office PowerPoint</Application>
  <PresentationFormat>Widescreen</PresentationFormat>
  <Paragraphs>262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vt:lpstr>
      <vt:lpstr>Calibri</vt:lpstr>
      <vt:lpstr>Calibri Light</vt:lpstr>
      <vt:lpstr>Futura Lt BT</vt:lpstr>
      <vt:lpstr>Futura Md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Callegari</dc:creator>
  <cp:lastModifiedBy>Daniel Cebula</cp:lastModifiedBy>
  <cp:revision>59</cp:revision>
  <dcterms:created xsi:type="dcterms:W3CDTF">2019-07-13T15:34:55Z</dcterms:created>
  <dcterms:modified xsi:type="dcterms:W3CDTF">2019-07-15T01:42:23Z</dcterms:modified>
</cp:coreProperties>
</file>