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7"/>
  </p:notesMasterIdLst>
  <p:sldIdLst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515D9-0352-482C-901B-90A79610BD36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5C527D1-9E85-4823-B0D4-A8F62F80539D}">
      <dgm:prSet phldrT="[Text]"/>
      <dgm:spPr/>
      <dgm:t>
        <a:bodyPr/>
        <a:lstStyle/>
        <a:p>
          <a:r>
            <a:rPr lang="en-US" dirty="0"/>
            <a:t>1. ETL pipeline</a:t>
          </a:r>
        </a:p>
      </dgm:t>
    </dgm:pt>
    <dgm:pt modelId="{BC020169-0414-4897-9CD6-CCC3C6FEC8B7}" type="parTrans" cxnId="{657A8E51-54A7-44EF-9B9C-1D36FA9F399A}">
      <dgm:prSet/>
      <dgm:spPr/>
      <dgm:t>
        <a:bodyPr/>
        <a:lstStyle/>
        <a:p>
          <a:endParaRPr lang="en-US"/>
        </a:p>
      </dgm:t>
    </dgm:pt>
    <dgm:pt modelId="{16B2995B-B052-448A-BA56-00A79484482A}" type="sibTrans" cxnId="{657A8E51-54A7-44EF-9B9C-1D36FA9F399A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0F8B57C4-536E-486F-AB23-021687575B6F}">
      <dgm:prSet phldrT="[Text]"/>
      <dgm:spPr/>
      <dgm:t>
        <a:bodyPr/>
        <a:lstStyle/>
        <a:p>
          <a:r>
            <a:rPr lang="en-US" dirty="0"/>
            <a:t>2. Identify promising machine learning models</a:t>
          </a:r>
        </a:p>
      </dgm:t>
    </dgm:pt>
    <dgm:pt modelId="{2713243E-37E8-4077-93AF-8BF051BE2CE0}" type="parTrans" cxnId="{9CD9E625-9EEB-4153-9A38-C78BF855C8E2}">
      <dgm:prSet/>
      <dgm:spPr/>
      <dgm:t>
        <a:bodyPr/>
        <a:lstStyle/>
        <a:p>
          <a:endParaRPr lang="en-US"/>
        </a:p>
      </dgm:t>
    </dgm:pt>
    <dgm:pt modelId="{CDAB30E8-CECF-4AF3-9AE9-AE9039991F79}" type="sibTrans" cxnId="{9CD9E625-9EEB-4153-9A38-C78BF855C8E2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90B8E800-189E-45A1-B59D-2DE26E73D0F1}">
      <dgm:prSet phldrT="[Text]"/>
      <dgm:spPr/>
      <dgm:t>
        <a:bodyPr/>
        <a:lstStyle/>
        <a:p>
          <a:r>
            <a:rPr lang="en-US" dirty="0"/>
            <a:t>3. Grid search for the best parameters</a:t>
          </a:r>
        </a:p>
      </dgm:t>
    </dgm:pt>
    <dgm:pt modelId="{04BAFBC4-FA63-4BE4-98B5-F8DB61958282}" type="parTrans" cxnId="{D9373BFA-2A52-49A5-A66C-F6A9A106AAC1}">
      <dgm:prSet/>
      <dgm:spPr/>
      <dgm:t>
        <a:bodyPr/>
        <a:lstStyle/>
        <a:p>
          <a:endParaRPr lang="en-US"/>
        </a:p>
      </dgm:t>
    </dgm:pt>
    <dgm:pt modelId="{DC4E04E6-6435-49EA-A6EE-094A2F8665DB}" type="sibTrans" cxnId="{D9373BFA-2A52-49A5-A66C-F6A9A106AAC1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2700B19F-0FC9-43DC-8555-1137AA28EF97}">
      <dgm:prSet phldrT="[Text]"/>
      <dgm:spPr/>
      <dgm:t>
        <a:bodyPr/>
        <a:lstStyle/>
        <a:p>
          <a:r>
            <a:rPr lang="en-US" dirty="0"/>
            <a:t>4. Predict sales on product of interest</a:t>
          </a:r>
        </a:p>
      </dgm:t>
    </dgm:pt>
    <dgm:pt modelId="{41D64542-FE96-423C-905A-96E7DB49B2E3}" type="parTrans" cxnId="{0033261E-60EC-44E4-9807-DFEB17E91EC6}">
      <dgm:prSet/>
      <dgm:spPr/>
      <dgm:t>
        <a:bodyPr/>
        <a:lstStyle/>
        <a:p>
          <a:endParaRPr lang="en-US"/>
        </a:p>
      </dgm:t>
    </dgm:pt>
    <dgm:pt modelId="{AA729566-649D-4934-BAB0-25634755DCCD}" type="sibTrans" cxnId="{0033261E-60EC-44E4-9807-DFEB17E91EC6}">
      <dgm:prSet/>
      <dgm:spPr/>
      <dgm:t>
        <a:bodyPr/>
        <a:lstStyle/>
        <a:p>
          <a:endParaRPr lang="en-US"/>
        </a:p>
      </dgm:t>
    </dgm:pt>
    <dgm:pt modelId="{29D99197-BCA4-483C-A4BF-8A4AC7682E81}" type="pres">
      <dgm:prSet presAssocID="{D9C515D9-0352-482C-901B-90A79610BD36}" presName="outerComposite" presStyleCnt="0">
        <dgm:presLayoutVars>
          <dgm:chMax val="5"/>
          <dgm:dir/>
          <dgm:resizeHandles val="exact"/>
        </dgm:presLayoutVars>
      </dgm:prSet>
      <dgm:spPr/>
    </dgm:pt>
    <dgm:pt modelId="{A5AE9356-31DD-447C-896B-A00605C1BBB6}" type="pres">
      <dgm:prSet presAssocID="{D9C515D9-0352-482C-901B-90A79610BD36}" presName="dummyMaxCanvas" presStyleCnt="0">
        <dgm:presLayoutVars/>
      </dgm:prSet>
      <dgm:spPr/>
    </dgm:pt>
    <dgm:pt modelId="{6C857981-272E-497A-AE7E-E0454F361B14}" type="pres">
      <dgm:prSet presAssocID="{D9C515D9-0352-482C-901B-90A79610BD36}" presName="FourNodes_1" presStyleLbl="node1" presStyleIdx="0" presStyleCnt="4">
        <dgm:presLayoutVars>
          <dgm:bulletEnabled val="1"/>
        </dgm:presLayoutVars>
      </dgm:prSet>
      <dgm:spPr/>
    </dgm:pt>
    <dgm:pt modelId="{9E19E435-4938-4AAD-8F2E-0C36E9B2938A}" type="pres">
      <dgm:prSet presAssocID="{D9C515D9-0352-482C-901B-90A79610BD36}" presName="FourNodes_2" presStyleLbl="node1" presStyleIdx="1" presStyleCnt="4">
        <dgm:presLayoutVars>
          <dgm:bulletEnabled val="1"/>
        </dgm:presLayoutVars>
      </dgm:prSet>
      <dgm:spPr/>
    </dgm:pt>
    <dgm:pt modelId="{588C8D7C-67F7-43CE-9778-B5B1385A456F}" type="pres">
      <dgm:prSet presAssocID="{D9C515D9-0352-482C-901B-90A79610BD36}" presName="FourNodes_3" presStyleLbl="node1" presStyleIdx="2" presStyleCnt="4">
        <dgm:presLayoutVars>
          <dgm:bulletEnabled val="1"/>
        </dgm:presLayoutVars>
      </dgm:prSet>
      <dgm:spPr/>
    </dgm:pt>
    <dgm:pt modelId="{1213A835-8BDB-4CBE-99A4-1496B224FFDB}" type="pres">
      <dgm:prSet presAssocID="{D9C515D9-0352-482C-901B-90A79610BD36}" presName="FourNodes_4" presStyleLbl="node1" presStyleIdx="3" presStyleCnt="4">
        <dgm:presLayoutVars>
          <dgm:bulletEnabled val="1"/>
        </dgm:presLayoutVars>
      </dgm:prSet>
      <dgm:spPr/>
    </dgm:pt>
    <dgm:pt modelId="{FBCE8320-DD42-4083-9DCB-A2D39CE8379D}" type="pres">
      <dgm:prSet presAssocID="{D9C515D9-0352-482C-901B-90A79610BD36}" presName="FourConn_1-2" presStyleLbl="fgAccFollowNode1" presStyleIdx="0" presStyleCnt="3">
        <dgm:presLayoutVars>
          <dgm:bulletEnabled val="1"/>
        </dgm:presLayoutVars>
      </dgm:prSet>
      <dgm:spPr/>
    </dgm:pt>
    <dgm:pt modelId="{17AC133C-3374-46EB-ADCA-A2530FEB6EB2}" type="pres">
      <dgm:prSet presAssocID="{D9C515D9-0352-482C-901B-90A79610BD36}" presName="FourConn_2-3" presStyleLbl="fgAccFollowNode1" presStyleIdx="1" presStyleCnt="3">
        <dgm:presLayoutVars>
          <dgm:bulletEnabled val="1"/>
        </dgm:presLayoutVars>
      </dgm:prSet>
      <dgm:spPr/>
    </dgm:pt>
    <dgm:pt modelId="{93733ECB-794A-494C-A5E3-C8FE4E785A72}" type="pres">
      <dgm:prSet presAssocID="{D9C515D9-0352-482C-901B-90A79610BD36}" presName="FourConn_3-4" presStyleLbl="fgAccFollowNode1" presStyleIdx="2" presStyleCnt="3">
        <dgm:presLayoutVars>
          <dgm:bulletEnabled val="1"/>
        </dgm:presLayoutVars>
      </dgm:prSet>
      <dgm:spPr/>
    </dgm:pt>
    <dgm:pt modelId="{DB2FC292-D52C-4921-9CCC-EA35944D4B29}" type="pres">
      <dgm:prSet presAssocID="{D9C515D9-0352-482C-901B-90A79610BD36}" presName="FourNodes_1_text" presStyleLbl="node1" presStyleIdx="3" presStyleCnt="4">
        <dgm:presLayoutVars>
          <dgm:bulletEnabled val="1"/>
        </dgm:presLayoutVars>
      </dgm:prSet>
      <dgm:spPr/>
    </dgm:pt>
    <dgm:pt modelId="{CA088665-BF36-4903-96AA-268DEBE52C6B}" type="pres">
      <dgm:prSet presAssocID="{D9C515D9-0352-482C-901B-90A79610BD36}" presName="FourNodes_2_text" presStyleLbl="node1" presStyleIdx="3" presStyleCnt="4">
        <dgm:presLayoutVars>
          <dgm:bulletEnabled val="1"/>
        </dgm:presLayoutVars>
      </dgm:prSet>
      <dgm:spPr/>
    </dgm:pt>
    <dgm:pt modelId="{F2828C19-2554-42C6-8632-9A702EB5D3DB}" type="pres">
      <dgm:prSet presAssocID="{D9C515D9-0352-482C-901B-90A79610BD36}" presName="FourNodes_3_text" presStyleLbl="node1" presStyleIdx="3" presStyleCnt="4">
        <dgm:presLayoutVars>
          <dgm:bulletEnabled val="1"/>
        </dgm:presLayoutVars>
      </dgm:prSet>
      <dgm:spPr/>
    </dgm:pt>
    <dgm:pt modelId="{AEBE50B7-DCA8-42D4-9BA9-2B56454ACEC1}" type="pres">
      <dgm:prSet presAssocID="{D9C515D9-0352-482C-901B-90A79610BD3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33261E-60EC-44E4-9807-DFEB17E91EC6}" srcId="{D9C515D9-0352-482C-901B-90A79610BD36}" destId="{2700B19F-0FC9-43DC-8555-1137AA28EF97}" srcOrd="3" destOrd="0" parTransId="{41D64542-FE96-423C-905A-96E7DB49B2E3}" sibTransId="{AA729566-649D-4934-BAB0-25634755DCCD}"/>
    <dgm:cxn modelId="{F8E94F1F-2B55-44B1-9053-FE0453511595}" type="presOf" srcId="{65C527D1-9E85-4823-B0D4-A8F62F80539D}" destId="{6C857981-272E-497A-AE7E-E0454F361B14}" srcOrd="0" destOrd="0" presId="urn:microsoft.com/office/officeart/2005/8/layout/vProcess5"/>
    <dgm:cxn modelId="{9CD9E625-9EEB-4153-9A38-C78BF855C8E2}" srcId="{D9C515D9-0352-482C-901B-90A79610BD36}" destId="{0F8B57C4-536E-486F-AB23-021687575B6F}" srcOrd="1" destOrd="0" parTransId="{2713243E-37E8-4077-93AF-8BF051BE2CE0}" sibTransId="{CDAB30E8-CECF-4AF3-9AE9-AE9039991F79}"/>
    <dgm:cxn modelId="{53F03C2F-04EA-48F8-89FA-A1EFB220AD34}" type="presOf" srcId="{DC4E04E6-6435-49EA-A6EE-094A2F8665DB}" destId="{93733ECB-794A-494C-A5E3-C8FE4E785A72}" srcOrd="0" destOrd="0" presId="urn:microsoft.com/office/officeart/2005/8/layout/vProcess5"/>
    <dgm:cxn modelId="{BB0C3A3F-E77E-4D51-8CAC-92040A5FEDB9}" type="presOf" srcId="{CDAB30E8-CECF-4AF3-9AE9-AE9039991F79}" destId="{17AC133C-3374-46EB-ADCA-A2530FEB6EB2}" srcOrd="0" destOrd="0" presId="urn:microsoft.com/office/officeart/2005/8/layout/vProcess5"/>
    <dgm:cxn modelId="{41153468-618D-4A3A-A87A-34E2D57B7803}" type="presOf" srcId="{2700B19F-0FC9-43DC-8555-1137AA28EF97}" destId="{1213A835-8BDB-4CBE-99A4-1496B224FFDB}" srcOrd="0" destOrd="0" presId="urn:microsoft.com/office/officeart/2005/8/layout/vProcess5"/>
    <dgm:cxn modelId="{A0DC9C50-583F-45B1-9C6F-CE4E31DBCD41}" type="presOf" srcId="{90B8E800-189E-45A1-B59D-2DE26E73D0F1}" destId="{F2828C19-2554-42C6-8632-9A702EB5D3DB}" srcOrd="1" destOrd="0" presId="urn:microsoft.com/office/officeart/2005/8/layout/vProcess5"/>
    <dgm:cxn modelId="{657A8E51-54A7-44EF-9B9C-1D36FA9F399A}" srcId="{D9C515D9-0352-482C-901B-90A79610BD36}" destId="{65C527D1-9E85-4823-B0D4-A8F62F80539D}" srcOrd="0" destOrd="0" parTransId="{BC020169-0414-4897-9CD6-CCC3C6FEC8B7}" sibTransId="{16B2995B-B052-448A-BA56-00A79484482A}"/>
    <dgm:cxn modelId="{4B4FCC82-114F-477B-BAB7-3FC95B559FA4}" type="presOf" srcId="{D9C515D9-0352-482C-901B-90A79610BD36}" destId="{29D99197-BCA4-483C-A4BF-8A4AC7682E81}" srcOrd="0" destOrd="0" presId="urn:microsoft.com/office/officeart/2005/8/layout/vProcess5"/>
    <dgm:cxn modelId="{AEC848A7-B595-45E6-8F98-B936E65E648F}" type="presOf" srcId="{90B8E800-189E-45A1-B59D-2DE26E73D0F1}" destId="{588C8D7C-67F7-43CE-9778-B5B1385A456F}" srcOrd="0" destOrd="0" presId="urn:microsoft.com/office/officeart/2005/8/layout/vProcess5"/>
    <dgm:cxn modelId="{211998A7-08E1-4C6F-BD02-BE0DBB28B07A}" type="presOf" srcId="{65C527D1-9E85-4823-B0D4-A8F62F80539D}" destId="{DB2FC292-D52C-4921-9CCC-EA35944D4B29}" srcOrd="1" destOrd="0" presId="urn:microsoft.com/office/officeart/2005/8/layout/vProcess5"/>
    <dgm:cxn modelId="{3E1854AE-D1C8-4293-A136-3DC9B8A2DA7C}" type="presOf" srcId="{2700B19F-0FC9-43DC-8555-1137AA28EF97}" destId="{AEBE50B7-DCA8-42D4-9BA9-2B56454ACEC1}" srcOrd="1" destOrd="0" presId="urn:microsoft.com/office/officeart/2005/8/layout/vProcess5"/>
    <dgm:cxn modelId="{F26C8CDA-6C40-4A18-9BCE-D0CECE814B28}" type="presOf" srcId="{16B2995B-B052-448A-BA56-00A79484482A}" destId="{FBCE8320-DD42-4083-9DCB-A2D39CE8379D}" srcOrd="0" destOrd="0" presId="urn:microsoft.com/office/officeart/2005/8/layout/vProcess5"/>
    <dgm:cxn modelId="{59A6AAF9-B91C-4A5F-A28C-2B16835E2154}" type="presOf" srcId="{0F8B57C4-536E-486F-AB23-021687575B6F}" destId="{CA088665-BF36-4903-96AA-268DEBE52C6B}" srcOrd="1" destOrd="0" presId="urn:microsoft.com/office/officeart/2005/8/layout/vProcess5"/>
    <dgm:cxn modelId="{D9373BFA-2A52-49A5-A66C-F6A9A106AAC1}" srcId="{D9C515D9-0352-482C-901B-90A79610BD36}" destId="{90B8E800-189E-45A1-B59D-2DE26E73D0F1}" srcOrd="2" destOrd="0" parTransId="{04BAFBC4-FA63-4BE4-98B5-F8DB61958282}" sibTransId="{DC4E04E6-6435-49EA-A6EE-094A2F8665DB}"/>
    <dgm:cxn modelId="{480446FA-162E-4DD4-A842-1D58DAF37513}" type="presOf" srcId="{0F8B57C4-536E-486F-AB23-021687575B6F}" destId="{9E19E435-4938-4AAD-8F2E-0C36E9B2938A}" srcOrd="0" destOrd="0" presId="urn:microsoft.com/office/officeart/2005/8/layout/vProcess5"/>
    <dgm:cxn modelId="{A60C23E7-645B-4ED5-A5A8-EFC5F576BD7A}" type="presParOf" srcId="{29D99197-BCA4-483C-A4BF-8A4AC7682E81}" destId="{A5AE9356-31DD-447C-896B-A00605C1BBB6}" srcOrd="0" destOrd="0" presId="urn:microsoft.com/office/officeart/2005/8/layout/vProcess5"/>
    <dgm:cxn modelId="{DAD02526-3F62-49EC-841F-25C84B97CA2E}" type="presParOf" srcId="{29D99197-BCA4-483C-A4BF-8A4AC7682E81}" destId="{6C857981-272E-497A-AE7E-E0454F361B14}" srcOrd="1" destOrd="0" presId="urn:microsoft.com/office/officeart/2005/8/layout/vProcess5"/>
    <dgm:cxn modelId="{EDFA5A95-3E39-4417-B4CB-E8AF2CDF1E21}" type="presParOf" srcId="{29D99197-BCA4-483C-A4BF-8A4AC7682E81}" destId="{9E19E435-4938-4AAD-8F2E-0C36E9B2938A}" srcOrd="2" destOrd="0" presId="urn:microsoft.com/office/officeart/2005/8/layout/vProcess5"/>
    <dgm:cxn modelId="{EF60A7C4-4A54-4E87-A540-D9AB916EA21D}" type="presParOf" srcId="{29D99197-BCA4-483C-A4BF-8A4AC7682E81}" destId="{588C8D7C-67F7-43CE-9778-B5B1385A456F}" srcOrd="3" destOrd="0" presId="urn:microsoft.com/office/officeart/2005/8/layout/vProcess5"/>
    <dgm:cxn modelId="{E0C380E3-759C-48F4-BCF4-D404168469D7}" type="presParOf" srcId="{29D99197-BCA4-483C-A4BF-8A4AC7682E81}" destId="{1213A835-8BDB-4CBE-99A4-1496B224FFDB}" srcOrd="4" destOrd="0" presId="urn:microsoft.com/office/officeart/2005/8/layout/vProcess5"/>
    <dgm:cxn modelId="{AD113E49-1777-4CD4-91B4-F62AD3B7E153}" type="presParOf" srcId="{29D99197-BCA4-483C-A4BF-8A4AC7682E81}" destId="{FBCE8320-DD42-4083-9DCB-A2D39CE8379D}" srcOrd="5" destOrd="0" presId="urn:microsoft.com/office/officeart/2005/8/layout/vProcess5"/>
    <dgm:cxn modelId="{5DB08B1C-7D24-461B-BFA5-D6A278D53A17}" type="presParOf" srcId="{29D99197-BCA4-483C-A4BF-8A4AC7682E81}" destId="{17AC133C-3374-46EB-ADCA-A2530FEB6EB2}" srcOrd="6" destOrd="0" presId="urn:microsoft.com/office/officeart/2005/8/layout/vProcess5"/>
    <dgm:cxn modelId="{48047574-2BE4-42DF-8D7D-29724558EEF3}" type="presParOf" srcId="{29D99197-BCA4-483C-A4BF-8A4AC7682E81}" destId="{93733ECB-794A-494C-A5E3-C8FE4E785A72}" srcOrd="7" destOrd="0" presId="urn:microsoft.com/office/officeart/2005/8/layout/vProcess5"/>
    <dgm:cxn modelId="{5012E036-5E7F-40BF-9F4C-3E5D6CA5A56E}" type="presParOf" srcId="{29D99197-BCA4-483C-A4BF-8A4AC7682E81}" destId="{DB2FC292-D52C-4921-9CCC-EA35944D4B29}" srcOrd="8" destOrd="0" presId="urn:microsoft.com/office/officeart/2005/8/layout/vProcess5"/>
    <dgm:cxn modelId="{0165D6EF-9B40-4477-8F3B-951177D629D4}" type="presParOf" srcId="{29D99197-BCA4-483C-A4BF-8A4AC7682E81}" destId="{CA088665-BF36-4903-96AA-268DEBE52C6B}" srcOrd="9" destOrd="0" presId="urn:microsoft.com/office/officeart/2005/8/layout/vProcess5"/>
    <dgm:cxn modelId="{70F7F4B9-CEDB-46A9-9E10-5E0644F7C9D1}" type="presParOf" srcId="{29D99197-BCA4-483C-A4BF-8A4AC7682E81}" destId="{F2828C19-2554-42C6-8632-9A702EB5D3DB}" srcOrd="10" destOrd="0" presId="urn:microsoft.com/office/officeart/2005/8/layout/vProcess5"/>
    <dgm:cxn modelId="{A11C4829-BE83-45C3-ABCE-464C6414199F}" type="presParOf" srcId="{29D99197-BCA4-483C-A4BF-8A4AC7682E81}" destId="{AEBE50B7-DCA8-42D4-9BA9-2B56454ACE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57981-272E-497A-AE7E-E0454F361B14}">
      <dsp:nvSpPr>
        <dsp:cNvPr id="0" name=""/>
        <dsp:cNvSpPr/>
      </dsp:nvSpPr>
      <dsp:spPr>
        <a:xfrm>
          <a:off x="0" y="0"/>
          <a:ext cx="6412991" cy="10077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ETL pipeline</a:t>
          </a:r>
        </a:p>
      </dsp:txBody>
      <dsp:txXfrm>
        <a:off x="29517" y="29517"/>
        <a:ext cx="5240366" cy="948740"/>
      </dsp:txXfrm>
    </dsp:sp>
    <dsp:sp modelId="{9E19E435-4938-4AAD-8F2E-0C36E9B2938A}">
      <dsp:nvSpPr>
        <dsp:cNvPr id="0" name=""/>
        <dsp:cNvSpPr/>
      </dsp:nvSpPr>
      <dsp:spPr>
        <a:xfrm>
          <a:off x="537088" y="1191005"/>
          <a:ext cx="6412991" cy="10077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Identify promising machine learning models</a:t>
          </a:r>
        </a:p>
      </dsp:txBody>
      <dsp:txXfrm>
        <a:off x="566605" y="1220522"/>
        <a:ext cx="5161815" cy="948740"/>
      </dsp:txXfrm>
    </dsp:sp>
    <dsp:sp modelId="{588C8D7C-67F7-43CE-9778-B5B1385A456F}">
      <dsp:nvSpPr>
        <dsp:cNvPr id="0" name=""/>
        <dsp:cNvSpPr/>
      </dsp:nvSpPr>
      <dsp:spPr>
        <a:xfrm>
          <a:off x="1066159" y="2382011"/>
          <a:ext cx="6412991" cy="10077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Grid search for the best parameters</a:t>
          </a:r>
        </a:p>
      </dsp:txBody>
      <dsp:txXfrm>
        <a:off x="1095676" y="2411528"/>
        <a:ext cx="5169832" cy="948740"/>
      </dsp:txXfrm>
    </dsp:sp>
    <dsp:sp modelId="{1213A835-8BDB-4CBE-99A4-1496B224FFDB}">
      <dsp:nvSpPr>
        <dsp:cNvPr id="0" name=""/>
        <dsp:cNvSpPr/>
      </dsp:nvSpPr>
      <dsp:spPr>
        <a:xfrm>
          <a:off x="1603247" y="3573017"/>
          <a:ext cx="6412991" cy="10077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Predict sales on product of interest</a:t>
          </a:r>
        </a:p>
      </dsp:txBody>
      <dsp:txXfrm>
        <a:off x="1632764" y="3602534"/>
        <a:ext cx="5161815" cy="948740"/>
      </dsp:txXfrm>
    </dsp:sp>
    <dsp:sp modelId="{FBCE8320-DD42-4083-9DCB-A2D39CE8379D}">
      <dsp:nvSpPr>
        <dsp:cNvPr id="0" name=""/>
        <dsp:cNvSpPr/>
      </dsp:nvSpPr>
      <dsp:spPr>
        <a:xfrm>
          <a:off x="5757937" y="771863"/>
          <a:ext cx="655053" cy="655053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34925" cap="flat" cmpd="sng" algn="in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905324" y="771863"/>
        <a:ext cx="360279" cy="492927"/>
      </dsp:txXfrm>
    </dsp:sp>
    <dsp:sp modelId="{17AC133C-3374-46EB-ADCA-A2530FEB6EB2}">
      <dsp:nvSpPr>
        <dsp:cNvPr id="0" name=""/>
        <dsp:cNvSpPr/>
      </dsp:nvSpPr>
      <dsp:spPr>
        <a:xfrm>
          <a:off x="6295025" y="1962869"/>
          <a:ext cx="655053" cy="655053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34925" cap="flat" cmpd="sng" algn="in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442412" y="1962869"/>
        <a:ext cx="360279" cy="492927"/>
      </dsp:txXfrm>
    </dsp:sp>
    <dsp:sp modelId="{93733ECB-794A-494C-A5E3-C8FE4E785A72}">
      <dsp:nvSpPr>
        <dsp:cNvPr id="0" name=""/>
        <dsp:cNvSpPr/>
      </dsp:nvSpPr>
      <dsp:spPr>
        <a:xfrm>
          <a:off x="6824097" y="3153875"/>
          <a:ext cx="655053" cy="655053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34925" cap="flat" cmpd="sng" algn="in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971484" y="3153875"/>
        <a:ext cx="360279" cy="49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720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1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56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8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69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7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65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c-wang/Amazon-sells-processing/blob/master/Amazon%20Machine%20Learning%20Pipelin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y Characteristics of a Quality Ecommerce Website - Creative Work">
            <a:extLst>
              <a:ext uri="{FF2B5EF4-FFF2-40B4-BE49-F238E27FC236}">
                <a16:creationId xmlns:a16="http://schemas.microsoft.com/office/drawing/2014/main" id="{BEAA3D31-8611-41D2-B2F6-4CEB9A16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6" y="3886680"/>
            <a:ext cx="7048517" cy="27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8ADA9-F01C-4327-B9E1-7711F48C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Machine learning in predicting sales of a new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75305-ABCE-4E1D-BAB1-374EC8307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087" y="3886680"/>
            <a:ext cx="6831673" cy="1086237"/>
          </a:xfrm>
        </p:spPr>
        <p:txBody>
          <a:bodyPr/>
          <a:lstStyle/>
          <a:p>
            <a:r>
              <a:rPr lang="en-US" dirty="0"/>
              <a:t>Zixing (Cecile) Wang</a:t>
            </a:r>
          </a:p>
        </p:txBody>
      </p:sp>
    </p:spTree>
    <p:extLst>
      <p:ext uri="{BB962C8B-B14F-4D97-AF65-F5344CB8AC3E}">
        <p14:creationId xmlns:p14="http://schemas.microsoft.com/office/powerpoint/2010/main" val="358119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29B0-F2DD-405D-ADF3-2CFB334A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Sales on product of interest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94152-CC82-485C-B775-263CE394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955824"/>
              </p:ext>
            </p:extLst>
          </p:nvPr>
        </p:nvGraphicFramePr>
        <p:xfrm>
          <a:off x="998806" y="1398759"/>
          <a:ext cx="1067737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4217555998"/>
                    </a:ext>
                  </a:extLst>
                </a:gridCol>
                <a:gridCol w="1779563">
                  <a:extLst>
                    <a:ext uri="{9D8B030D-6E8A-4147-A177-3AD203B41FA5}">
                      <a16:colId xmlns:a16="http://schemas.microsoft.com/office/drawing/2014/main" val="2685818907"/>
                    </a:ext>
                  </a:extLst>
                </a:gridCol>
                <a:gridCol w="1779563">
                  <a:extLst>
                    <a:ext uri="{9D8B030D-6E8A-4147-A177-3AD203B41FA5}">
                      <a16:colId xmlns:a16="http://schemas.microsoft.com/office/drawing/2014/main" val="438726180"/>
                    </a:ext>
                  </a:extLst>
                </a:gridCol>
                <a:gridCol w="1779563">
                  <a:extLst>
                    <a:ext uri="{9D8B030D-6E8A-4147-A177-3AD203B41FA5}">
                      <a16:colId xmlns:a16="http://schemas.microsoft.com/office/drawing/2014/main" val="3504085385"/>
                    </a:ext>
                  </a:extLst>
                </a:gridCol>
                <a:gridCol w="1779563">
                  <a:extLst>
                    <a:ext uri="{9D8B030D-6E8A-4147-A177-3AD203B41FA5}">
                      <a16:colId xmlns:a16="http://schemas.microsoft.com/office/drawing/2014/main" val="2393380778"/>
                    </a:ext>
                  </a:extLst>
                </a:gridCol>
                <a:gridCol w="1779563">
                  <a:extLst>
                    <a:ext uri="{9D8B030D-6E8A-4147-A177-3AD203B41FA5}">
                      <a16:colId xmlns:a16="http://schemas.microsoft.com/office/drawing/2014/main" val="1398747917"/>
                    </a:ext>
                  </a:extLst>
                </a:gridCol>
              </a:tblGrid>
              <a:tr h="42682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  <a:p>
                      <a:r>
                        <a:rPr lang="en-US" sz="160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</a:t>
                      </a:r>
                    </a:p>
                    <a:p>
                      <a:r>
                        <a:rPr lang="en-US" sz="1600" dirty="0"/>
                        <a:t>(Grid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Decision Tree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Decision Tree (Grid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92888"/>
                  </a:ext>
                </a:extLst>
              </a:tr>
              <a:tr h="247109">
                <a:tc>
                  <a:txBody>
                    <a:bodyPr/>
                    <a:lstStyle/>
                    <a:p>
                      <a:r>
                        <a:rPr lang="en-US" sz="1600" dirty="0"/>
                        <a:t>Estimated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941357"/>
                  </a:ext>
                </a:extLst>
              </a:tr>
              <a:tr h="247109">
                <a:tc>
                  <a:txBody>
                    <a:bodyPr/>
                    <a:lstStyle/>
                    <a:p>
                      <a:r>
                        <a:rPr lang="en-US" sz="1600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78337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E7FE6579-D83E-4E8B-8215-5CBE3EA5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28" y="2971604"/>
            <a:ext cx="4579534" cy="328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FF46B-C493-4062-AB46-3F5BBAC4D93C}"/>
              </a:ext>
            </a:extLst>
          </p:cNvPr>
          <p:cNvSpPr txBox="1"/>
          <p:nvPr/>
        </p:nvSpPr>
        <p:spPr>
          <a:xfrm>
            <a:off x="1828799" y="6172200"/>
            <a:ext cx="1003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random forest model gives the best estimation with only 5.6% error. It predicts a slow growth of the product in the first 1.2 years, but an increase to 16 sales afterwards.</a:t>
            </a:r>
          </a:p>
        </p:txBody>
      </p:sp>
    </p:spTree>
    <p:extLst>
      <p:ext uri="{BB962C8B-B14F-4D97-AF65-F5344CB8AC3E}">
        <p14:creationId xmlns:p14="http://schemas.microsoft.com/office/powerpoint/2010/main" val="92263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DFD7-BD21-4A28-9BBD-4952A9D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08A7-DC7F-4BE3-9689-74F37A7D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597"/>
            <a:ext cx="9601200" cy="4754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trend between the different product features and the sales. </a:t>
            </a:r>
          </a:p>
          <a:p>
            <a:r>
              <a:rPr lang="en-US" dirty="0"/>
              <a:t>The best model has MAE of 1480, MSE of 29327971.91015625, R2 score of 0.79</a:t>
            </a:r>
          </a:p>
          <a:p>
            <a:r>
              <a:rPr lang="en-US" dirty="0"/>
              <a:t>The errors are still decently high from the MAE number. </a:t>
            </a:r>
          </a:p>
          <a:p>
            <a:r>
              <a:rPr lang="en-US" dirty="0"/>
              <a:t>The predicted sales tends to be higher for lower sales, and lower for actual high sales.</a:t>
            </a:r>
          </a:p>
          <a:p>
            <a:r>
              <a:rPr lang="en-US" dirty="0"/>
              <a:t>For our product of interest, the prediction only yields 5% error.</a:t>
            </a:r>
          </a:p>
          <a:p>
            <a:r>
              <a:rPr lang="en-US" dirty="0"/>
              <a:t>A time-dependent prediction shows that the sales will go up by 2 folds after one year. </a:t>
            </a:r>
          </a:p>
          <a:p>
            <a:pPr marL="0" indent="0">
              <a:buNone/>
            </a:pPr>
            <a:r>
              <a:rPr lang="en-US" sz="2400" dirty="0"/>
              <a:t>Applications:</a:t>
            </a:r>
          </a:p>
          <a:p>
            <a:r>
              <a:rPr lang="en-US" dirty="0"/>
              <a:t>This estimator can be used to find the best features (title, image number, </a:t>
            </a:r>
            <a:r>
              <a:rPr lang="en-US" dirty="0" err="1"/>
              <a:t>etc</a:t>
            </a:r>
            <a:r>
              <a:rPr lang="en-US" dirty="0"/>
              <a:t>) to maximize sales. </a:t>
            </a:r>
          </a:p>
          <a:p>
            <a:r>
              <a:rPr lang="en-US" dirty="0"/>
              <a:t>The forecasting of sales can also be helpful for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106192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D74F-A3B0-49CA-8144-DDE45CD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D64A-CCA0-4628-A691-1BC4D3A5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</a:t>
            </a:r>
            <a:r>
              <a:rPr lang="en-US" dirty="0">
                <a:hlinkClick r:id="rId2"/>
              </a:rPr>
              <a:t> https://github.com/cec-wang/Amazon-sells-processing/blob/master/Amazon%20Machine%20Learning%20Pipeline.ipynb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2B58-87AB-497B-893E-FD2886C6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0195F8-C11C-4D29-AD95-4D3C8EC0D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468392"/>
              </p:ext>
            </p:extLst>
          </p:nvPr>
        </p:nvGraphicFramePr>
        <p:xfrm>
          <a:off x="2421988" y="1591408"/>
          <a:ext cx="8016239" cy="458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52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7F86-874C-46DE-AD34-E96E6365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Independent &amp; 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DD54-0FD0-4D2F-9064-7691E52F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8714"/>
            <a:ext cx="4142935" cy="438208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Independent Variables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'Title’,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'Price’,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'FBA fee’,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'Rating’,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'Review Count’,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'Weight’,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'Images’,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'Review Ratio’,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'Size Tier Numeric’,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'Volume’,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'Size Tier’ -</a:t>
            </a:r>
            <a:r>
              <a:rPr lang="en-US" dirty="0">
                <a:sym typeface="Wingdings" panose="05000000000000000000" pitchFamily="2" charset="2"/>
              </a:rPr>
              <a:t> category to numeric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‘Fulfillment’, </a:t>
            </a:r>
            <a:r>
              <a:rPr lang="en-US" dirty="0">
                <a:sym typeface="Wingdings" panose="05000000000000000000" pitchFamily="2" charset="2"/>
              </a:rPr>
              <a:t> category to numeric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'Listing Length'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A81F216-A8C2-4DB3-B4A5-0B2B6F6FEC02}"/>
              </a:ext>
            </a:extLst>
          </p:cNvPr>
          <p:cNvSpPr/>
          <p:nvPr/>
        </p:nvSpPr>
        <p:spPr>
          <a:xfrm>
            <a:off x="5852160" y="3291840"/>
            <a:ext cx="717452" cy="39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F0F95-8FEC-432E-9C95-18BC60BE942F}"/>
              </a:ext>
            </a:extLst>
          </p:cNvPr>
          <p:cNvSpPr txBox="1"/>
          <p:nvPr/>
        </p:nvSpPr>
        <p:spPr>
          <a:xfrm>
            <a:off x="6677467" y="2679877"/>
            <a:ext cx="3967089" cy="122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200"/>
              </a:spcAft>
            </a:pPr>
            <a:r>
              <a:rPr lang="en-US" sz="1900" b="1" dirty="0">
                <a:solidFill>
                  <a:schemeClr val="tx2"/>
                </a:solidFill>
              </a:rPr>
              <a:t>Dependent Variable</a:t>
            </a:r>
          </a:p>
          <a:p>
            <a:pPr algn="ctr" defTabSz="914400">
              <a:lnSpc>
                <a:spcPct val="90000"/>
              </a:lnSpc>
              <a:spcAft>
                <a:spcPts val="200"/>
              </a:spcAft>
            </a:pPr>
            <a:endParaRPr lang="en-US" sz="1900" b="1" dirty="0">
              <a:solidFill>
                <a:schemeClr val="tx2"/>
              </a:solidFill>
            </a:endParaRPr>
          </a:p>
          <a:p>
            <a:pPr algn="ctr" defTabSz="914400">
              <a:lnSpc>
                <a:spcPct val="90000"/>
              </a:lnSpc>
              <a:spcAft>
                <a:spcPts val="200"/>
              </a:spcAft>
            </a:pPr>
            <a:r>
              <a:rPr lang="en-US" sz="4000" dirty="0">
                <a:solidFill>
                  <a:schemeClr val="tx2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0038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6347-782A-42FB-8D2B-06B495E5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BB5F-3325-40B7-98AC-EADA4300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80560" cy="358140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Ordinary Least Squares</a:t>
            </a:r>
          </a:p>
          <a:p>
            <a:pPr lvl="1"/>
            <a:r>
              <a:rPr lang="en-US" dirty="0"/>
              <a:t>Elastic-Net</a:t>
            </a:r>
          </a:p>
          <a:p>
            <a:r>
              <a:rPr lang="en-US" dirty="0"/>
              <a:t>Polynomial regression</a:t>
            </a:r>
          </a:p>
          <a:p>
            <a:pPr lvl="1"/>
            <a:r>
              <a:rPr lang="en-US" dirty="0"/>
              <a:t>Does not work for the polynomial Features transform.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Support Vector Regressor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AFBED-C967-46FF-86A5-239CECB24443}"/>
              </a:ext>
            </a:extLst>
          </p:cNvPr>
          <p:cNvSpPr txBox="1"/>
          <p:nvPr/>
        </p:nvSpPr>
        <p:spPr>
          <a:xfrm>
            <a:off x="7160455" y="2286000"/>
            <a:ext cx="334811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2"/>
                </a:solidFill>
              </a:rPr>
              <a:t>Training set size: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1144 rows (entries)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1511 columns (features)</a:t>
            </a:r>
          </a:p>
        </p:txBody>
      </p:sp>
    </p:spTree>
    <p:extLst>
      <p:ext uri="{BB962C8B-B14F-4D97-AF65-F5344CB8AC3E}">
        <p14:creationId xmlns:p14="http://schemas.microsoft.com/office/powerpoint/2010/main" val="178400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4D026-E4F2-4329-AE65-445E241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Screening – Linear Regression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CE8ECEA-9ECA-4477-8821-C4A9413D715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83908579"/>
              </p:ext>
            </p:extLst>
          </p:nvPr>
        </p:nvGraphicFramePr>
        <p:xfrm>
          <a:off x="2173459" y="1945640"/>
          <a:ext cx="6925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1">
                  <a:extLst>
                    <a:ext uri="{9D8B030D-6E8A-4147-A177-3AD203B41FA5}">
                      <a16:colId xmlns:a16="http://schemas.microsoft.com/office/drawing/2014/main" val="1092007921"/>
                    </a:ext>
                  </a:extLst>
                </a:gridCol>
                <a:gridCol w="3037187">
                  <a:extLst>
                    <a:ext uri="{9D8B030D-6E8A-4147-A177-3AD203B41FA5}">
                      <a16:colId xmlns:a16="http://schemas.microsoft.com/office/drawing/2014/main" val="2122891755"/>
                    </a:ext>
                  </a:extLst>
                </a:gridCol>
                <a:gridCol w="2308534">
                  <a:extLst>
                    <a:ext uri="{9D8B030D-6E8A-4147-A177-3AD203B41FA5}">
                      <a16:colId xmlns:a16="http://schemas.microsoft.com/office/drawing/2014/main" val="377532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Ordinary 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Elastic -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4.61e+8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1.76e+18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5.46e+7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9819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DDFD2FE-5B95-48E1-9B7E-16E0C86B43CD}"/>
              </a:ext>
            </a:extLst>
          </p:cNvPr>
          <p:cNvSpPr/>
          <p:nvPr/>
        </p:nvSpPr>
        <p:spPr>
          <a:xfrm>
            <a:off x="6860345" y="3554221"/>
            <a:ext cx="22387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alpha=1.0, </a:t>
            </a:r>
          </a:p>
          <a:p>
            <a:r>
              <a:rPr lang="en-US" sz="1600" dirty="0"/>
              <a:t>l1_ratio=0.5, </a:t>
            </a:r>
          </a:p>
          <a:p>
            <a:r>
              <a:rPr lang="en-US" sz="1600" dirty="0" err="1"/>
              <a:t>fit_intercept</a:t>
            </a:r>
            <a:r>
              <a:rPr lang="en-US" sz="1600" dirty="0"/>
              <a:t>=True, </a:t>
            </a:r>
          </a:p>
          <a:p>
            <a:r>
              <a:rPr lang="en-US" sz="1600" dirty="0"/>
              <a:t>normalize=False, </a:t>
            </a:r>
          </a:p>
          <a:p>
            <a:r>
              <a:rPr lang="en-US" sz="1600" dirty="0"/>
              <a:t>precompute=False, </a:t>
            </a:r>
          </a:p>
          <a:p>
            <a:r>
              <a:rPr lang="en-US" sz="1600" dirty="0" err="1"/>
              <a:t>max_iter</a:t>
            </a:r>
            <a:r>
              <a:rPr lang="en-US" sz="1600" dirty="0"/>
              <a:t>=1000, </a:t>
            </a:r>
          </a:p>
          <a:p>
            <a:r>
              <a:rPr lang="en-US" sz="1600" dirty="0" err="1"/>
              <a:t>copy_X</a:t>
            </a:r>
            <a:r>
              <a:rPr lang="en-US" sz="1600" dirty="0"/>
              <a:t>=True, </a:t>
            </a:r>
          </a:p>
          <a:p>
            <a:r>
              <a:rPr lang="en-US" sz="1600" dirty="0" err="1"/>
              <a:t>tol</a:t>
            </a:r>
            <a:r>
              <a:rPr lang="en-US" sz="1600" dirty="0"/>
              <a:t>=0.0001, </a:t>
            </a:r>
          </a:p>
          <a:p>
            <a:r>
              <a:rPr lang="en-US" sz="1600" dirty="0" err="1"/>
              <a:t>warm_start</a:t>
            </a:r>
            <a:r>
              <a:rPr lang="en-US" sz="1600" dirty="0"/>
              <a:t>=False, </a:t>
            </a:r>
          </a:p>
          <a:p>
            <a:r>
              <a:rPr lang="en-US" sz="1600" dirty="0"/>
              <a:t>positive=False, </a:t>
            </a:r>
          </a:p>
          <a:p>
            <a:r>
              <a:rPr lang="en-US" sz="1600" dirty="0" err="1"/>
              <a:t>random_state</a:t>
            </a:r>
            <a:r>
              <a:rPr lang="en-US" sz="1600" dirty="0"/>
              <a:t>=None, </a:t>
            </a:r>
          </a:p>
          <a:p>
            <a:r>
              <a:rPr lang="en-US" sz="1600" dirty="0"/>
              <a:t>selection='cyclic'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A8DB8-6002-4005-B848-088B6E765F65}"/>
              </a:ext>
            </a:extLst>
          </p:cNvPr>
          <p:cNvSpPr txBox="1"/>
          <p:nvPr/>
        </p:nvSpPr>
        <p:spPr>
          <a:xfrm>
            <a:off x="991773" y="5397454"/>
            <a:ext cx="54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isn’t a suitable for the data as we can see the R2 score is relatively low.</a:t>
            </a:r>
          </a:p>
        </p:txBody>
      </p:sp>
    </p:spTree>
    <p:extLst>
      <p:ext uri="{BB962C8B-B14F-4D97-AF65-F5344CB8AC3E}">
        <p14:creationId xmlns:p14="http://schemas.microsoft.com/office/powerpoint/2010/main" val="326495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A775-63D0-4563-BF72-E0254273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Screening – Trees &amp; Support Vector</a:t>
            </a:r>
          </a:p>
        </p:txBody>
      </p: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73E3E618-7882-4AE5-B012-799BFDAEB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238900"/>
              </p:ext>
            </p:extLst>
          </p:nvPr>
        </p:nvGraphicFramePr>
        <p:xfrm>
          <a:off x="2633198" y="1945640"/>
          <a:ext cx="92680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87">
                  <a:extLst>
                    <a:ext uri="{9D8B030D-6E8A-4147-A177-3AD203B41FA5}">
                      <a16:colId xmlns:a16="http://schemas.microsoft.com/office/drawing/2014/main" val="1092007921"/>
                    </a:ext>
                  </a:extLst>
                </a:gridCol>
                <a:gridCol w="3048347">
                  <a:extLst>
                    <a:ext uri="{9D8B030D-6E8A-4147-A177-3AD203B41FA5}">
                      <a16:colId xmlns:a16="http://schemas.microsoft.com/office/drawing/2014/main" val="2122891755"/>
                    </a:ext>
                  </a:extLst>
                </a:gridCol>
                <a:gridCol w="2317018">
                  <a:extLst>
                    <a:ext uri="{9D8B030D-6E8A-4147-A177-3AD203B41FA5}">
                      <a16:colId xmlns:a16="http://schemas.microsoft.com/office/drawing/2014/main" val="3775324166"/>
                    </a:ext>
                  </a:extLst>
                </a:gridCol>
                <a:gridCol w="2317018">
                  <a:extLst>
                    <a:ext uri="{9D8B030D-6E8A-4147-A177-3AD203B41FA5}">
                      <a16:colId xmlns:a16="http://schemas.microsoft.com/office/drawing/2014/main" val="2995763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18815306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35107250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140002352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-14961289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981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0CA4F7-8A05-47D6-8D4A-6820C28B8E9B}"/>
              </a:ext>
            </a:extLst>
          </p:cNvPr>
          <p:cNvSpPr/>
          <p:nvPr/>
        </p:nvSpPr>
        <p:spPr>
          <a:xfrm>
            <a:off x="3910819" y="3429000"/>
            <a:ext cx="33340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n_estimators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=100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criterion='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mse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'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max_depth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min_samples_split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=2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min_samples_leaf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=1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min_weight_fraction_leaf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max_features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='auto'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max_leaf_nodes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min_impurity_decrease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min_impurity_split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bootstrap=True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oob_score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=False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n_jobs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verbose=0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warm_start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=False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ccp_alpha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max_samples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B3560-D623-46E0-8820-9E316972B6BF}"/>
              </a:ext>
            </a:extLst>
          </p:cNvPr>
          <p:cNvSpPr/>
          <p:nvPr/>
        </p:nvSpPr>
        <p:spPr>
          <a:xfrm>
            <a:off x="7244863" y="3429000"/>
            <a:ext cx="3221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 criterion='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mse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', splitter='best',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max_depth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min_samples_split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=2,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min_samples_leaf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=1,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min_weight_fraction_leaf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max_features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max_leaf_nodes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min_impurity_decrease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min_impurity_split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=None, presort='deprecated',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ccp_alpha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FF88F-E647-43FE-A658-8F4EFFD3A61A}"/>
              </a:ext>
            </a:extLst>
          </p:cNvPr>
          <p:cNvSpPr txBox="1"/>
          <p:nvPr/>
        </p:nvSpPr>
        <p:spPr>
          <a:xfrm>
            <a:off x="689318" y="5444197"/>
            <a:ext cx="322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and decision tree are the two promising models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79740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58CC-9ED2-4F49-9669-B4A46661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511"/>
          </a:xfrm>
        </p:spPr>
        <p:txBody>
          <a:bodyPr/>
          <a:lstStyle/>
          <a:p>
            <a:r>
              <a:rPr lang="en-US" dirty="0"/>
              <a:t>Grid Search CV – 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5543F-FAD8-46E9-B453-AA70F4A40C3F}"/>
              </a:ext>
            </a:extLst>
          </p:cNvPr>
          <p:cNvSpPr txBox="1"/>
          <p:nvPr/>
        </p:nvSpPr>
        <p:spPr>
          <a:xfrm>
            <a:off x="1371600" y="1490008"/>
            <a:ext cx="743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Grid Search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n_estimators":range</a:t>
            </a:r>
            <a:r>
              <a:rPr lang="en-US" sz="2400" dirty="0">
                <a:solidFill>
                  <a:schemeClr val="tx2"/>
                </a:solidFill>
              </a:rPr>
              <a:t>(50, 300, 50)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"</a:t>
            </a:r>
            <a:r>
              <a:rPr lang="en-US" sz="2400" dirty="0" err="1">
                <a:solidFill>
                  <a:schemeClr val="tx2"/>
                </a:solidFill>
              </a:rPr>
              <a:t>max_depth</a:t>
            </a:r>
            <a:r>
              <a:rPr lang="en-US" sz="2400" dirty="0">
                <a:solidFill>
                  <a:schemeClr val="tx2"/>
                </a:solidFill>
              </a:rPr>
              <a:t>": range(5,20,5)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'</a:t>
            </a:r>
            <a:r>
              <a:rPr lang="en-US" sz="2400" dirty="0" err="1">
                <a:solidFill>
                  <a:schemeClr val="tx2"/>
                </a:solidFill>
              </a:rPr>
              <a:t>ccp_alpha</a:t>
            </a:r>
            <a:r>
              <a:rPr lang="en-US" sz="2400" dirty="0">
                <a:solidFill>
                  <a:schemeClr val="tx2"/>
                </a:solidFill>
              </a:rPr>
              <a:t>': (0, 0.005, 0.01, 0.015, 0.02)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822C2AD3-7260-4D83-B1B9-99019522E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253841"/>
              </p:ext>
            </p:extLst>
          </p:nvPr>
        </p:nvGraphicFramePr>
        <p:xfrm>
          <a:off x="2750234" y="3159194"/>
          <a:ext cx="573707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53">
                  <a:extLst>
                    <a:ext uri="{9D8B030D-6E8A-4147-A177-3AD203B41FA5}">
                      <a16:colId xmlns:a16="http://schemas.microsoft.com/office/drawing/2014/main" val="1092007921"/>
                    </a:ext>
                  </a:extLst>
                </a:gridCol>
                <a:gridCol w="2515966">
                  <a:extLst>
                    <a:ext uri="{9D8B030D-6E8A-4147-A177-3AD203B41FA5}">
                      <a16:colId xmlns:a16="http://schemas.microsoft.com/office/drawing/2014/main" val="2122891755"/>
                    </a:ext>
                  </a:extLst>
                </a:gridCol>
                <a:gridCol w="1912360">
                  <a:extLst>
                    <a:ext uri="{9D8B030D-6E8A-4147-A177-3AD203B41FA5}">
                      <a16:colId xmlns:a16="http://schemas.microsoft.com/office/drawing/2014/main" val="3775324166"/>
                    </a:ext>
                  </a:extLst>
                </a:gridCol>
              </a:tblGrid>
              <a:tr h="4823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Screening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Grid Search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18815306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17952473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9819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1C7CA91-4CFA-47B7-B1D1-5A3466C17C4E}"/>
              </a:ext>
            </a:extLst>
          </p:cNvPr>
          <p:cNvSpPr/>
          <p:nvPr/>
        </p:nvSpPr>
        <p:spPr>
          <a:xfrm>
            <a:off x="6706869" y="4911794"/>
            <a:ext cx="25812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Grid search best estimator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ccp_alpha</a:t>
            </a:r>
            <a:r>
              <a:rPr lang="en-US" sz="2000" dirty="0">
                <a:solidFill>
                  <a:schemeClr val="tx2"/>
                </a:solidFill>
              </a:rPr>
              <a:t> = 0.005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max_depth</a:t>
            </a:r>
            <a:r>
              <a:rPr lang="en-US" sz="2000" dirty="0">
                <a:solidFill>
                  <a:schemeClr val="tx2"/>
                </a:solidFill>
              </a:rPr>
              <a:t>=15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n_estimators</a:t>
            </a:r>
            <a:r>
              <a:rPr lang="en-US" sz="2000" dirty="0">
                <a:solidFill>
                  <a:schemeClr val="tx2"/>
                </a:solidFill>
              </a:rPr>
              <a:t>=50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4A8DB-AF37-4173-B18F-D924857B3AFA}"/>
              </a:ext>
            </a:extLst>
          </p:cNvPr>
          <p:cNvSpPr/>
          <p:nvPr/>
        </p:nvSpPr>
        <p:spPr>
          <a:xfrm>
            <a:off x="4194518" y="4911794"/>
            <a:ext cx="25812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Screening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ccp_alpha</a:t>
            </a:r>
            <a:r>
              <a:rPr lang="en-US" sz="2000" dirty="0">
                <a:solidFill>
                  <a:schemeClr val="tx2"/>
                </a:solidFill>
              </a:rPr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max_depth</a:t>
            </a:r>
            <a:r>
              <a:rPr lang="en-US" sz="2000" dirty="0">
                <a:solidFill>
                  <a:schemeClr val="tx2"/>
                </a:solidFill>
              </a:rPr>
              <a:t>=None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n_estimators</a:t>
            </a:r>
            <a:r>
              <a:rPr lang="en-US" sz="2000" dirty="0">
                <a:solidFill>
                  <a:schemeClr val="tx2"/>
                </a:solidFill>
              </a:rPr>
              <a:t>=100</a:t>
            </a:r>
          </a:p>
        </p:txBody>
      </p:sp>
    </p:spTree>
    <p:extLst>
      <p:ext uri="{BB962C8B-B14F-4D97-AF65-F5344CB8AC3E}">
        <p14:creationId xmlns:p14="http://schemas.microsoft.com/office/powerpoint/2010/main" val="14226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7DA4-B88E-4C37-AFF9-742E3E3F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2834"/>
          </a:xfrm>
        </p:spPr>
        <p:txBody>
          <a:bodyPr/>
          <a:lstStyle/>
          <a:p>
            <a:r>
              <a:rPr lang="en-US" dirty="0"/>
              <a:t>Grid Search CV – 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4374E-9750-4B02-8A5C-BE0007419401}"/>
              </a:ext>
            </a:extLst>
          </p:cNvPr>
          <p:cNvSpPr txBox="1"/>
          <p:nvPr/>
        </p:nvSpPr>
        <p:spPr>
          <a:xfrm>
            <a:off x="1371600" y="1490008"/>
            <a:ext cx="743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Grid Search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'criterion':['</a:t>
            </a:r>
            <a:r>
              <a:rPr lang="en-US" sz="2400" dirty="0" err="1">
                <a:solidFill>
                  <a:schemeClr val="tx2"/>
                </a:solidFill>
              </a:rPr>
              <a:t>mse</a:t>
            </a:r>
            <a:r>
              <a:rPr lang="en-US" sz="2400" dirty="0">
                <a:solidFill>
                  <a:schemeClr val="tx2"/>
                </a:solidFill>
              </a:rPr>
              <a:t>', '</a:t>
            </a:r>
            <a:r>
              <a:rPr lang="en-US" sz="2400" dirty="0" err="1">
                <a:solidFill>
                  <a:schemeClr val="tx2"/>
                </a:solidFill>
              </a:rPr>
              <a:t>friedman_mse</a:t>
            </a:r>
            <a:r>
              <a:rPr lang="en-US" sz="2400" dirty="0">
                <a:solidFill>
                  <a:schemeClr val="tx2"/>
                </a:solidFill>
              </a:rPr>
              <a:t>', '</a:t>
            </a:r>
            <a:r>
              <a:rPr lang="en-US" sz="2400" dirty="0" err="1">
                <a:solidFill>
                  <a:schemeClr val="tx2"/>
                </a:solidFill>
              </a:rPr>
              <a:t>mae</a:t>
            </a:r>
            <a:r>
              <a:rPr lang="en-US" sz="2400" dirty="0">
                <a:solidFill>
                  <a:schemeClr val="tx2"/>
                </a:solidFill>
              </a:rPr>
              <a:t>’],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'</a:t>
            </a:r>
            <a:r>
              <a:rPr lang="en-US" sz="2400" dirty="0" err="1">
                <a:solidFill>
                  <a:schemeClr val="tx2"/>
                </a:solidFill>
              </a:rPr>
              <a:t>min_samples_split</a:t>
            </a:r>
            <a:r>
              <a:rPr lang="en-US" sz="2400" dirty="0">
                <a:solidFill>
                  <a:schemeClr val="tx2"/>
                </a:solidFill>
              </a:rPr>
              <a:t>': range(2, 10, 4),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'</a:t>
            </a:r>
            <a:r>
              <a:rPr lang="en-US" sz="2400" dirty="0" err="1">
                <a:solidFill>
                  <a:schemeClr val="tx2"/>
                </a:solidFill>
              </a:rPr>
              <a:t>ccp_alpha</a:t>
            </a:r>
            <a:r>
              <a:rPr lang="en-US" sz="2400" dirty="0">
                <a:solidFill>
                  <a:schemeClr val="tx2"/>
                </a:solidFill>
              </a:rPr>
              <a:t>': (0, 0.005, 0.01, 0.015, 0.02)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3C71D870-FA3A-45CF-99B9-18371A8F8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979457"/>
              </p:ext>
            </p:extLst>
          </p:nvPr>
        </p:nvGraphicFramePr>
        <p:xfrm>
          <a:off x="2750234" y="3159194"/>
          <a:ext cx="573707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53">
                  <a:extLst>
                    <a:ext uri="{9D8B030D-6E8A-4147-A177-3AD203B41FA5}">
                      <a16:colId xmlns:a16="http://schemas.microsoft.com/office/drawing/2014/main" val="1092007921"/>
                    </a:ext>
                  </a:extLst>
                </a:gridCol>
                <a:gridCol w="2515966">
                  <a:extLst>
                    <a:ext uri="{9D8B030D-6E8A-4147-A177-3AD203B41FA5}">
                      <a16:colId xmlns:a16="http://schemas.microsoft.com/office/drawing/2014/main" val="2122891755"/>
                    </a:ext>
                  </a:extLst>
                </a:gridCol>
                <a:gridCol w="1912360">
                  <a:extLst>
                    <a:ext uri="{9D8B030D-6E8A-4147-A177-3AD203B41FA5}">
                      <a16:colId xmlns:a16="http://schemas.microsoft.com/office/drawing/2014/main" val="377532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Screening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Grid Search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35107250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29327971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981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2C37946-1D6D-4DE0-8B16-80B79F64C412}"/>
              </a:ext>
            </a:extLst>
          </p:cNvPr>
          <p:cNvSpPr/>
          <p:nvPr/>
        </p:nvSpPr>
        <p:spPr>
          <a:xfrm>
            <a:off x="6706869" y="4911794"/>
            <a:ext cx="30139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Grid search best estimator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criterion='</a:t>
            </a:r>
            <a:r>
              <a:rPr lang="en-US" sz="2000" dirty="0" err="1">
                <a:solidFill>
                  <a:schemeClr val="tx2"/>
                </a:solidFill>
              </a:rPr>
              <a:t>mae</a:t>
            </a:r>
            <a:r>
              <a:rPr lang="en-US" sz="20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min_samples_split</a:t>
            </a:r>
            <a:r>
              <a:rPr lang="en-US" sz="2000" dirty="0">
                <a:solidFill>
                  <a:schemeClr val="tx2"/>
                </a:solidFill>
              </a:rPr>
              <a:t>=2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ccp_alpha</a:t>
            </a:r>
            <a:r>
              <a:rPr lang="en-US" sz="2000" dirty="0">
                <a:solidFill>
                  <a:schemeClr val="tx2"/>
                </a:solidFill>
              </a:rPr>
              <a:t>=0.01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CEFE9-823F-46DC-8679-C447FAA3E17C}"/>
              </a:ext>
            </a:extLst>
          </p:cNvPr>
          <p:cNvSpPr/>
          <p:nvPr/>
        </p:nvSpPr>
        <p:spPr>
          <a:xfrm>
            <a:off x="4194518" y="4911794"/>
            <a:ext cx="2581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Screening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criterion=‘</a:t>
            </a:r>
            <a:r>
              <a:rPr lang="en-US" sz="2000" dirty="0" err="1">
                <a:solidFill>
                  <a:schemeClr val="tx2"/>
                </a:solidFill>
              </a:rPr>
              <a:t>mse</a:t>
            </a:r>
            <a:r>
              <a:rPr lang="en-US" sz="20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min_samples_split</a:t>
            </a:r>
            <a:r>
              <a:rPr lang="en-US" sz="2000" dirty="0">
                <a:solidFill>
                  <a:schemeClr val="tx2"/>
                </a:solidFill>
              </a:rPr>
              <a:t>=2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ccp_alpha</a:t>
            </a:r>
            <a:r>
              <a:rPr lang="en-US" sz="2000" dirty="0">
                <a:solidFill>
                  <a:schemeClr val="tx2"/>
                </a:solidFill>
              </a:rPr>
              <a:t>=0.00</a:t>
            </a:r>
          </a:p>
        </p:txBody>
      </p:sp>
    </p:spTree>
    <p:extLst>
      <p:ext uri="{BB962C8B-B14F-4D97-AF65-F5344CB8AC3E}">
        <p14:creationId xmlns:p14="http://schemas.microsoft.com/office/powerpoint/2010/main" val="16769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2268-96F5-41E8-997E-860E40E7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C655-A43D-4F85-8F84-4355D118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209" y="1793631"/>
            <a:ext cx="3678702" cy="3581400"/>
          </a:xfrm>
        </p:spPr>
        <p:txBody>
          <a:bodyPr/>
          <a:lstStyle/>
          <a:p>
            <a:r>
              <a:rPr lang="en-US" dirty="0"/>
              <a:t>Random Forest: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ccp_alpha</a:t>
            </a:r>
            <a:r>
              <a:rPr lang="en-US" dirty="0"/>
              <a:t> = 0.005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=15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=50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fontAlgn="t"/>
            <a:r>
              <a:rPr lang="en-US" dirty="0"/>
              <a:t>MAE: 1480</a:t>
            </a:r>
          </a:p>
          <a:p>
            <a:pPr fontAlgn="t"/>
            <a:r>
              <a:rPr lang="en-US" dirty="0"/>
              <a:t>MSE: 17952473</a:t>
            </a:r>
          </a:p>
          <a:p>
            <a:pPr fontAlgn="t"/>
            <a:r>
              <a:rPr lang="en-US" dirty="0"/>
              <a:t>R2: 0.77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FFAA88E-1F75-4840-AF32-757AA5CE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72" y="1367890"/>
            <a:ext cx="4579534" cy="31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59A79-8B90-46FB-9C09-F181EAF150E7}"/>
              </a:ext>
            </a:extLst>
          </p:cNvPr>
          <p:cNvSpPr txBox="1"/>
          <p:nvPr/>
        </p:nvSpPr>
        <p:spPr>
          <a:xfrm>
            <a:off x="5642317" y="4451701"/>
            <a:ext cx="576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the prediction is in sync with the actual number. However, the prediction tends to be higher for lower sales, and lower for higher sales.</a:t>
            </a:r>
          </a:p>
        </p:txBody>
      </p:sp>
    </p:spTree>
    <p:extLst>
      <p:ext uri="{BB962C8B-B14F-4D97-AF65-F5344CB8AC3E}">
        <p14:creationId xmlns:p14="http://schemas.microsoft.com/office/powerpoint/2010/main" val="12512754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885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Franklin Gothic Book</vt:lpstr>
      <vt:lpstr>Crop</vt:lpstr>
      <vt:lpstr>Machine learning in predicting sales of a new product</vt:lpstr>
      <vt:lpstr>Machine Learning Steps</vt:lpstr>
      <vt:lpstr>Machine Learning Independent &amp; Dependent Variables</vt:lpstr>
      <vt:lpstr>Machine Learning Models Screening</vt:lpstr>
      <vt:lpstr>Machine Learning Models Screening – Linear Regression</vt:lpstr>
      <vt:lpstr>Machine Learning Models Screening – Trees &amp; Support Vector</vt:lpstr>
      <vt:lpstr>Grid Search CV – Random Forest</vt:lpstr>
      <vt:lpstr>Grid Search CV – Decision Tree</vt:lpstr>
      <vt:lpstr>Best model</vt:lpstr>
      <vt:lpstr>Predict Sales on product of interest</vt:lpstr>
      <vt:lpstr>Conclusion</vt:lpstr>
      <vt:lpstr>Code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2020-07-24T16:08:11Z</dcterms:created>
  <dcterms:modified xsi:type="dcterms:W3CDTF">2020-07-24T23:52:18Z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