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6" r:id="rId2"/>
    <p:sldId id="270" r:id="rId3"/>
    <p:sldId id="271" r:id="rId4"/>
    <p:sldId id="273" r:id="rId5"/>
    <p:sldId id="269" r:id="rId6"/>
    <p:sldId id="272" r:id="rId7"/>
    <p:sldId id="274" r:id="rId8"/>
    <p:sldId id="275" r:id="rId9"/>
    <p:sldId id="276" r:id="rId10"/>
    <p:sldId id="277" r:id="rId11"/>
    <p:sldId id="278" r:id="rId12"/>
    <p:sldId id="280" r:id="rId13"/>
    <p:sldId id="281" r:id="rId14"/>
    <p:sldId id="257" r:id="rId15"/>
    <p:sldId id="259" r:id="rId16"/>
    <p:sldId id="285" r:id="rId17"/>
    <p:sldId id="260" r:id="rId18"/>
    <p:sldId id="286" r:id="rId19"/>
    <p:sldId id="263" r:id="rId20"/>
    <p:sldId id="287" r:id="rId21"/>
    <p:sldId id="264" r:id="rId22"/>
    <p:sldId id="282" r:id="rId23"/>
    <p:sldId id="290" r:id="rId24"/>
    <p:sldId id="289" r:id="rId25"/>
    <p:sldId id="291" r:id="rId26"/>
    <p:sldId id="292" r:id="rId27"/>
    <p:sldId id="288" r:id="rId28"/>
    <p:sldId id="265" r:id="rId29"/>
    <p:sldId id="293" r:id="rId30"/>
    <p:sldId id="262" r:id="rId31"/>
    <p:sldId id="294" r:id="rId32"/>
    <p:sldId id="295" r:id="rId33"/>
    <p:sldId id="296" r:id="rId34"/>
    <p:sldId id="297" r:id="rId35"/>
    <p:sldId id="298" r:id="rId36"/>
    <p:sldId id="267" r:id="rId37"/>
    <p:sldId id="300" r:id="rId38"/>
    <p:sldId id="301" r:id="rId39"/>
    <p:sldId id="302" r:id="rId40"/>
    <p:sldId id="303" r:id="rId41"/>
    <p:sldId id="268" r:id="rId42"/>
    <p:sldId id="304"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29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12.xml"/><Relationship Id="rId1" Type="http://schemas.openxmlformats.org/officeDocument/2006/relationships/slide" Target="../slides/slide5.xml"/><Relationship Id="rId5" Type="http://schemas.openxmlformats.org/officeDocument/2006/relationships/slide" Target="../slides/slide43.xml"/><Relationship Id="rId4"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06F15-14E8-4BC6-9CF0-16BFF95F9FE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434ED39-3B01-4FA4-86A2-AE1939BC448A}">
      <dgm:prSet phldrT="[Text]"/>
      <dgm:spPr/>
      <dgm:t>
        <a:bodyPr/>
        <a:lstStyle/>
        <a:p>
          <a:r>
            <a:rPr lang="en-US" dirty="0"/>
            <a:t>Define</a:t>
          </a:r>
        </a:p>
      </dgm:t>
    </dgm:pt>
    <dgm:pt modelId="{C86A9CB6-8CC2-4357-877A-DFD0A65A8FE7}" type="parTrans" cxnId="{5ADCFC97-45C1-4C61-BB37-6E907987674E}">
      <dgm:prSet/>
      <dgm:spPr/>
      <dgm:t>
        <a:bodyPr/>
        <a:lstStyle/>
        <a:p>
          <a:endParaRPr lang="en-US"/>
        </a:p>
      </dgm:t>
    </dgm:pt>
    <dgm:pt modelId="{BBA912B2-57B5-4C63-B992-7A47A52D1FC9}" type="sibTrans" cxnId="{5ADCFC97-45C1-4C61-BB37-6E907987674E}">
      <dgm:prSet/>
      <dgm:spPr/>
      <dgm:t>
        <a:bodyPr/>
        <a:lstStyle/>
        <a:p>
          <a:endParaRPr lang="en-US"/>
        </a:p>
      </dgm:t>
    </dgm:pt>
    <dgm:pt modelId="{BD37268C-7244-4D83-847F-F7645E3688B5}">
      <dgm:prSet phldrT="[Text]"/>
      <dgm:spPr/>
      <dgm:t>
        <a:bodyPr/>
        <a:lstStyle/>
        <a:p>
          <a:r>
            <a:rPr lang="en-US" dirty="0"/>
            <a:t>The target of the project: to gain understanding of the relationship between different product parameters and between categories, so to understand the market and predict the market potential of a product. </a:t>
          </a:r>
        </a:p>
      </dgm:t>
    </dgm:pt>
    <dgm:pt modelId="{2DF20280-BA19-47A8-A132-302BA93E47F3}" type="parTrans" cxnId="{E5A76DAE-C74F-4AE8-AD88-3B4AEC6872A0}">
      <dgm:prSet/>
      <dgm:spPr/>
      <dgm:t>
        <a:bodyPr/>
        <a:lstStyle/>
        <a:p>
          <a:endParaRPr lang="en-US"/>
        </a:p>
      </dgm:t>
    </dgm:pt>
    <dgm:pt modelId="{77D405EC-DB65-4F12-9C98-82539BEFF44E}" type="sibTrans" cxnId="{E5A76DAE-C74F-4AE8-AD88-3B4AEC6872A0}">
      <dgm:prSet/>
      <dgm:spPr/>
      <dgm:t>
        <a:bodyPr/>
        <a:lstStyle/>
        <a:p>
          <a:endParaRPr lang="en-US"/>
        </a:p>
      </dgm:t>
    </dgm:pt>
    <dgm:pt modelId="{32B227AA-02AE-43DB-929D-E6422B1A31DF}">
      <dgm:prSet phldrT="[Text]"/>
      <dgm:spPr/>
      <dgm:t>
        <a:bodyPr/>
        <a:lstStyle/>
        <a:p>
          <a:r>
            <a:rPr lang="en-US" dirty="0"/>
            <a:t>Measure</a:t>
          </a:r>
        </a:p>
      </dgm:t>
    </dgm:pt>
    <dgm:pt modelId="{28ACBAAE-BDC6-4F85-9C2F-329AD6346FBF}" type="parTrans" cxnId="{6D3F0C32-FFBF-4644-8F9D-10F4E32F4782}">
      <dgm:prSet/>
      <dgm:spPr/>
      <dgm:t>
        <a:bodyPr/>
        <a:lstStyle/>
        <a:p>
          <a:endParaRPr lang="en-US"/>
        </a:p>
      </dgm:t>
    </dgm:pt>
    <dgm:pt modelId="{14D7688A-5FB4-4B95-B365-89A5142A2B1A}" type="sibTrans" cxnId="{6D3F0C32-FFBF-4644-8F9D-10F4E32F4782}">
      <dgm:prSet/>
      <dgm:spPr/>
      <dgm:t>
        <a:bodyPr/>
        <a:lstStyle/>
        <a:p>
          <a:endParaRPr lang="en-US"/>
        </a:p>
      </dgm:t>
    </dgm:pt>
    <dgm:pt modelId="{21AF6E58-391A-4CBE-8043-795EECA4FA5B}">
      <dgm:prSet phldrT="[Text]"/>
      <dgm:spPr/>
      <dgm:t>
        <a:bodyPr/>
        <a:lstStyle/>
        <a:p>
          <a:r>
            <a:rPr lang="en-US" dirty="0"/>
            <a:t>Extract product data from the Amazon webpage</a:t>
          </a:r>
        </a:p>
      </dgm:t>
    </dgm:pt>
    <dgm:pt modelId="{AC40348A-898C-4DCC-8D36-781302B51AD8}" type="parTrans" cxnId="{997FF6BB-FAAE-4882-B3E0-6F2E1B94E4BA}">
      <dgm:prSet/>
      <dgm:spPr/>
      <dgm:t>
        <a:bodyPr/>
        <a:lstStyle/>
        <a:p>
          <a:endParaRPr lang="en-US"/>
        </a:p>
      </dgm:t>
    </dgm:pt>
    <dgm:pt modelId="{98453D3E-6157-4250-9DEC-5D49F1431163}" type="sibTrans" cxnId="{997FF6BB-FAAE-4882-B3E0-6F2E1B94E4BA}">
      <dgm:prSet/>
      <dgm:spPr/>
      <dgm:t>
        <a:bodyPr/>
        <a:lstStyle/>
        <a:p>
          <a:endParaRPr lang="en-US"/>
        </a:p>
      </dgm:t>
    </dgm:pt>
    <dgm:pt modelId="{3BDB9B06-CE1C-43C8-AD63-C5DDBC51AD6F}">
      <dgm:prSet phldrT="[Text]"/>
      <dgm:spPr/>
      <dgm:t>
        <a:bodyPr/>
        <a:lstStyle/>
        <a:p>
          <a:r>
            <a:rPr lang="en-US" dirty="0"/>
            <a:t>Analyze</a:t>
          </a:r>
        </a:p>
      </dgm:t>
    </dgm:pt>
    <dgm:pt modelId="{FC3BDF72-C944-4616-90DC-D461DD59C012}" type="parTrans" cxnId="{EE4CB76F-BC99-436A-8B4F-6B87E10EB353}">
      <dgm:prSet/>
      <dgm:spPr/>
      <dgm:t>
        <a:bodyPr/>
        <a:lstStyle/>
        <a:p>
          <a:endParaRPr lang="en-US"/>
        </a:p>
      </dgm:t>
    </dgm:pt>
    <dgm:pt modelId="{14938C83-D758-4454-AD84-E9192B5CFC66}" type="sibTrans" cxnId="{EE4CB76F-BC99-436A-8B4F-6B87E10EB353}">
      <dgm:prSet/>
      <dgm:spPr/>
      <dgm:t>
        <a:bodyPr/>
        <a:lstStyle/>
        <a:p>
          <a:endParaRPr lang="en-US"/>
        </a:p>
      </dgm:t>
    </dgm:pt>
    <dgm:pt modelId="{5D5C288E-A1E5-42B5-AAE2-1BEE36D47136}">
      <dgm:prSet phldrT="[Text]"/>
      <dgm:spPr/>
      <dgm:t>
        <a:bodyPr/>
        <a:lstStyle/>
        <a:p>
          <a:r>
            <a:rPr lang="en-US" dirty="0"/>
            <a:t>Find the relationship of rankings in general category vs. rankings in sub-category</a:t>
          </a:r>
        </a:p>
      </dgm:t>
    </dgm:pt>
    <dgm:pt modelId="{D42B8E18-8FAE-4D1B-BE6F-B9EDFA6FA49D}" type="parTrans" cxnId="{269C7A5D-2D39-4974-8992-71D7B88102C6}">
      <dgm:prSet/>
      <dgm:spPr/>
      <dgm:t>
        <a:bodyPr/>
        <a:lstStyle/>
        <a:p>
          <a:endParaRPr lang="en-US"/>
        </a:p>
      </dgm:t>
    </dgm:pt>
    <dgm:pt modelId="{81317034-1E24-4FAA-8175-83B6275C3BC5}" type="sibTrans" cxnId="{269C7A5D-2D39-4974-8992-71D7B88102C6}">
      <dgm:prSet/>
      <dgm:spPr/>
      <dgm:t>
        <a:bodyPr/>
        <a:lstStyle/>
        <a:p>
          <a:endParaRPr lang="en-US"/>
        </a:p>
      </dgm:t>
    </dgm:pt>
    <dgm:pt modelId="{15A57E91-677D-4F50-BBC0-5CFBC069F3B3}">
      <dgm:prSet phldrT="[Text]"/>
      <dgm:spPr/>
      <dgm:t>
        <a:bodyPr/>
        <a:lstStyle/>
        <a:p>
          <a:r>
            <a:rPr lang="en-US" dirty="0"/>
            <a:t>Improve</a:t>
          </a:r>
        </a:p>
      </dgm:t>
    </dgm:pt>
    <dgm:pt modelId="{9425327C-AB71-42A4-9531-FB875552C66D}" type="parTrans" cxnId="{7201DC6A-9AE1-4DC4-B135-DDE65979F556}">
      <dgm:prSet/>
      <dgm:spPr/>
      <dgm:t>
        <a:bodyPr/>
        <a:lstStyle/>
        <a:p>
          <a:endParaRPr lang="en-US"/>
        </a:p>
      </dgm:t>
    </dgm:pt>
    <dgm:pt modelId="{67026F7B-239B-4942-A057-A0164454D57A}" type="sibTrans" cxnId="{7201DC6A-9AE1-4DC4-B135-DDE65979F556}">
      <dgm:prSet/>
      <dgm:spPr/>
      <dgm:t>
        <a:bodyPr/>
        <a:lstStyle/>
        <a:p>
          <a:endParaRPr lang="en-US"/>
        </a:p>
      </dgm:t>
    </dgm:pt>
    <dgm:pt modelId="{77B27DE1-3B92-4142-AC98-49ECCB590FB0}">
      <dgm:prSet phldrT="[Text]"/>
      <dgm:spPr/>
      <dgm:t>
        <a:bodyPr/>
        <a:lstStyle/>
        <a:p>
          <a:r>
            <a:rPr lang="en-US" dirty="0"/>
            <a:t>Control</a:t>
          </a:r>
        </a:p>
      </dgm:t>
    </dgm:pt>
    <dgm:pt modelId="{8D6D94D9-ADD1-46AF-88CC-50702FF113E1}" type="parTrans" cxnId="{983D8167-1620-4485-B189-A5F7509613AD}">
      <dgm:prSet/>
      <dgm:spPr/>
      <dgm:t>
        <a:bodyPr/>
        <a:lstStyle/>
        <a:p>
          <a:endParaRPr lang="en-US"/>
        </a:p>
      </dgm:t>
    </dgm:pt>
    <dgm:pt modelId="{38699C9D-C753-454C-A5B4-18266B00D421}" type="sibTrans" cxnId="{983D8167-1620-4485-B189-A5F7509613AD}">
      <dgm:prSet/>
      <dgm:spPr/>
      <dgm:t>
        <a:bodyPr/>
        <a:lstStyle/>
        <a:p>
          <a:endParaRPr lang="en-US"/>
        </a:p>
      </dgm:t>
    </dgm:pt>
    <dgm:pt modelId="{82DCA611-356F-485D-9171-CB7B266D0DDA}">
      <dgm:prSet phldrT="[Text]"/>
      <dgm:spPr/>
      <dgm:t>
        <a:bodyPr/>
        <a:lstStyle/>
        <a:p>
          <a:r>
            <a:rPr lang="en-US" dirty="0"/>
            <a:t>Clean and transform the data</a:t>
          </a:r>
        </a:p>
      </dgm:t>
    </dgm:pt>
    <dgm:pt modelId="{0BBC168E-3677-430F-A17D-7E7B96E1B0C6}" type="parTrans" cxnId="{BEFF4D67-46DF-48C3-AA4B-8A1E0D907C93}">
      <dgm:prSet/>
      <dgm:spPr/>
      <dgm:t>
        <a:bodyPr/>
        <a:lstStyle/>
        <a:p>
          <a:endParaRPr lang="en-US"/>
        </a:p>
      </dgm:t>
    </dgm:pt>
    <dgm:pt modelId="{4914F830-5390-41DD-9945-F1412EB73BC7}" type="sibTrans" cxnId="{BEFF4D67-46DF-48C3-AA4B-8A1E0D907C93}">
      <dgm:prSet/>
      <dgm:spPr/>
      <dgm:t>
        <a:bodyPr/>
        <a:lstStyle/>
        <a:p>
          <a:endParaRPr lang="en-US"/>
        </a:p>
      </dgm:t>
    </dgm:pt>
    <dgm:pt modelId="{9D79CCAD-BDB6-4290-BFD7-77ED4A865088}">
      <dgm:prSet phldrT="[Text]"/>
      <dgm:spPr/>
      <dgm:t>
        <a:bodyPr/>
        <a:lstStyle/>
        <a:p>
          <a:r>
            <a:rPr lang="en-US" dirty="0"/>
            <a:t>Visualize and get descriptive statistical parameters</a:t>
          </a:r>
        </a:p>
      </dgm:t>
    </dgm:pt>
    <dgm:pt modelId="{22FDFB86-6E88-4D80-823F-D111C427C1A2}" type="parTrans" cxnId="{C2D06638-D697-493A-8A39-22140508DBE7}">
      <dgm:prSet/>
      <dgm:spPr/>
      <dgm:t>
        <a:bodyPr/>
        <a:lstStyle/>
        <a:p>
          <a:endParaRPr lang="en-US"/>
        </a:p>
      </dgm:t>
    </dgm:pt>
    <dgm:pt modelId="{81037992-1E0A-43B7-B082-FEE1A93B4A49}" type="sibTrans" cxnId="{C2D06638-D697-493A-8A39-22140508DBE7}">
      <dgm:prSet/>
      <dgm:spPr/>
      <dgm:t>
        <a:bodyPr/>
        <a:lstStyle/>
        <a:p>
          <a:endParaRPr lang="en-US"/>
        </a:p>
      </dgm:t>
    </dgm:pt>
    <dgm:pt modelId="{9134473E-63F8-4CCA-A2B2-10A312FEC15E}">
      <dgm:prSet phldrT="[Text]"/>
      <dgm:spPr/>
      <dgm:t>
        <a:bodyPr/>
        <a:lstStyle/>
        <a:p>
          <a:r>
            <a:rPr lang="en-US" dirty="0"/>
            <a:t>Find the relationship of Sales vs. Ranking in a category</a:t>
          </a:r>
        </a:p>
      </dgm:t>
    </dgm:pt>
    <dgm:pt modelId="{837DDA9E-2D3F-4739-845B-1FE9C970CC0A}" type="parTrans" cxnId="{94820AFE-732D-4207-8790-B55B20437BBC}">
      <dgm:prSet/>
      <dgm:spPr/>
      <dgm:t>
        <a:bodyPr/>
        <a:lstStyle/>
        <a:p>
          <a:endParaRPr lang="en-US"/>
        </a:p>
      </dgm:t>
    </dgm:pt>
    <dgm:pt modelId="{112C6FF3-095D-459D-9924-519B4CB418CC}" type="sibTrans" cxnId="{94820AFE-732D-4207-8790-B55B20437BBC}">
      <dgm:prSet/>
      <dgm:spPr/>
      <dgm:t>
        <a:bodyPr/>
        <a:lstStyle/>
        <a:p>
          <a:endParaRPr lang="en-US"/>
        </a:p>
      </dgm:t>
    </dgm:pt>
    <dgm:pt modelId="{E336BC19-D1E5-4566-A23E-D4AFF057CD2D}">
      <dgm:prSet phldrT="[Text]"/>
      <dgm:spPr/>
      <dgm:t>
        <a:bodyPr/>
        <a:lstStyle/>
        <a:p>
          <a:r>
            <a:rPr lang="en-US" dirty="0"/>
            <a:t>Find the most promising market for the product</a:t>
          </a:r>
        </a:p>
      </dgm:t>
    </dgm:pt>
    <dgm:pt modelId="{240B677E-D720-4D90-9FEE-3AB389FE3E52}" type="parTrans" cxnId="{16B10D59-A305-466E-A314-C08A6A46CFF3}">
      <dgm:prSet/>
      <dgm:spPr/>
      <dgm:t>
        <a:bodyPr/>
        <a:lstStyle/>
        <a:p>
          <a:endParaRPr lang="en-US"/>
        </a:p>
      </dgm:t>
    </dgm:pt>
    <dgm:pt modelId="{C1FDFE14-0D41-4698-ACB1-CE044A322CB0}" type="sibTrans" cxnId="{16B10D59-A305-466E-A314-C08A6A46CFF3}">
      <dgm:prSet/>
      <dgm:spPr/>
      <dgm:t>
        <a:bodyPr/>
        <a:lstStyle/>
        <a:p>
          <a:endParaRPr lang="en-US"/>
        </a:p>
      </dgm:t>
    </dgm:pt>
    <dgm:pt modelId="{2F42D0B3-D640-44CC-B2BD-D81964AF1132}">
      <dgm:prSet phldrT="[Text]"/>
      <dgm:spPr/>
      <dgm:t>
        <a:bodyPr/>
        <a:lstStyle/>
        <a:p>
          <a:r>
            <a:rPr lang="en-US" dirty="0"/>
            <a:t>Keep on searching for a better market</a:t>
          </a:r>
        </a:p>
      </dgm:t>
    </dgm:pt>
    <dgm:pt modelId="{580B9C74-D5EC-46F7-8387-B7F0BF5C8929}" type="parTrans" cxnId="{94296486-643B-4417-A8E1-D4A52F6BD67D}">
      <dgm:prSet/>
      <dgm:spPr/>
      <dgm:t>
        <a:bodyPr/>
        <a:lstStyle/>
        <a:p>
          <a:endParaRPr lang="en-US"/>
        </a:p>
      </dgm:t>
    </dgm:pt>
    <dgm:pt modelId="{ABEBDAF7-4AD3-42C5-9B1B-35669F740106}" type="sibTrans" cxnId="{94296486-643B-4417-A8E1-D4A52F6BD67D}">
      <dgm:prSet/>
      <dgm:spPr/>
      <dgm:t>
        <a:bodyPr/>
        <a:lstStyle/>
        <a:p>
          <a:endParaRPr lang="en-US"/>
        </a:p>
      </dgm:t>
    </dgm:pt>
    <dgm:pt modelId="{AC028746-C8FB-4341-A87F-F4E00E5B9C5E}">
      <dgm:prSet phldrT="[Text]"/>
      <dgm:spPr/>
      <dgm:t>
        <a:bodyPr/>
        <a:lstStyle/>
        <a:p>
          <a:r>
            <a:rPr lang="en-US" dirty="0"/>
            <a:t>Find the marketing potential of a product in a category</a:t>
          </a:r>
        </a:p>
      </dgm:t>
    </dgm:pt>
    <dgm:pt modelId="{4E5E46F8-49A0-4EA3-8550-F23703C68267}" type="parTrans" cxnId="{93F72C3E-BA17-45ED-AE4B-9B63F9039B7E}">
      <dgm:prSet/>
      <dgm:spPr/>
      <dgm:t>
        <a:bodyPr/>
        <a:lstStyle/>
        <a:p>
          <a:endParaRPr lang="en-US"/>
        </a:p>
      </dgm:t>
    </dgm:pt>
    <dgm:pt modelId="{B601E10A-0477-40A6-B89A-E5F1A66804E7}" type="sibTrans" cxnId="{93F72C3E-BA17-45ED-AE4B-9B63F9039B7E}">
      <dgm:prSet/>
      <dgm:spPr/>
      <dgm:t>
        <a:bodyPr/>
        <a:lstStyle/>
        <a:p>
          <a:endParaRPr lang="en-US"/>
        </a:p>
      </dgm:t>
    </dgm:pt>
    <dgm:pt modelId="{0C507EF4-AAE1-460A-8652-8FFDA4885041}" type="pres">
      <dgm:prSet presAssocID="{6C106F15-14E8-4BC6-9CF0-16BFF95F9FE9}" presName="linearFlow" presStyleCnt="0">
        <dgm:presLayoutVars>
          <dgm:dir/>
          <dgm:animLvl val="lvl"/>
          <dgm:resizeHandles val="exact"/>
        </dgm:presLayoutVars>
      </dgm:prSet>
      <dgm:spPr/>
    </dgm:pt>
    <dgm:pt modelId="{EDFCB99A-DE1D-4024-BA6A-C285E1B3CB14}" type="pres">
      <dgm:prSet presAssocID="{E434ED39-3B01-4FA4-86A2-AE1939BC448A}" presName="composite" presStyleCnt="0"/>
      <dgm:spPr/>
    </dgm:pt>
    <dgm:pt modelId="{348F11C7-1CAF-4B63-A07C-4FC32BB14569}" type="pres">
      <dgm:prSet presAssocID="{E434ED39-3B01-4FA4-86A2-AE1939BC448A}" presName="parentText" presStyleLbl="alignNode1" presStyleIdx="0" presStyleCnt="5">
        <dgm:presLayoutVars>
          <dgm:chMax val="1"/>
          <dgm:bulletEnabled val="1"/>
        </dgm:presLayoutVars>
      </dgm:prSet>
      <dgm:spPr/>
    </dgm:pt>
    <dgm:pt modelId="{80A273FA-3338-4738-85B1-950A5DF595D9}" type="pres">
      <dgm:prSet presAssocID="{E434ED39-3B01-4FA4-86A2-AE1939BC448A}" presName="descendantText" presStyleLbl="alignAcc1" presStyleIdx="0" presStyleCnt="5" custScaleY="100617">
        <dgm:presLayoutVars>
          <dgm:bulletEnabled val="1"/>
        </dgm:presLayoutVars>
      </dgm:prSet>
      <dgm:spPr/>
    </dgm:pt>
    <dgm:pt modelId="{732CED7F-3DD1-446E-B0E1-414D9CFC3B30}" type="pres">
      <dgm:prSet presAssocID="{BBA912B2-57B5-4C63-B992-7A47A52D1FC9}" presName="sp" presStyleCnt="0"/>
      <dgm:spPr/>
    </dgm:pt>
    <dgm:pt modelId="{998ABA84-D1C9-4B37-98B1-F8A3755DA2C5}" type="pres">
      <dgm:prSet presAssocID="{32B227AA-02AE-43DB-929D-E6422B1A31DF}" presName="composite" presStyleCnt="0"/>
      <dgm:spPr/>
    </dgm:pt>
    <dgm:pt modelId="{19C4E9BA-420F-4331-9DDB-56CBC5BEB9BE}" type="pres">
      <dgm:prSet presAssocID="{32B227AA-02AE-43DB-929D-E6422B1A31DF}" presName="parentText" presStyleLbl="alignNode1" presStyleIdx="1" presStyleCnt="5">
        <dgm:presLayoutVars>
          <dgm:chMax val="1"/>
          <dgm:bulletEnabled val="1"/>
        </dgm:presLayoutVars>
      </dgm:prSet>
      <dgm:spPr/>
    </dgm:pt>
    <dgm:pt modelId="{552C2CB4-4D75-4B31-B6F5-361DEE40FE41}" type="pres">
      <dgm:prSet presAssocID="{32B227AA-02AE-43DB-929D-E6422B1A31DF}" presName="descendantText" presStyleLbl="alignAcc1" presStyleIdx="1" presStyleCnt="5" custLinFactNeighborY="1725">
        <dgm:presLayoutVars>
          <dgm:bulletEnabled val="1"/>
        </dgm:presLayoutVars>
      </dgm:prSet>
      <dgm:spPr/>
    </dgm:pt>
    <dgm:pt modelId="{FA954439-13CD-4413-BC94-2ADE14B0A638}" type="pres">
      <dgm:prSet presAssocID="{14D7688A-5FB4-4B95-B365-89A5142A2B1A}" presName="sp" presStyleCnt="0"/>
      <dgm:spPr/>
    </dgm:pt>
    <dgm:pt modelId="{289900DD-D263-464D-A458-1438FF41061F}" type="pres">
      <dgm:prSet presAssocID="{3BDB9B06-CE1C-43C8-AD63-C5DDBC51AD6F}" presName="composite" presStyleCnt="0"/>
      <dgm:spPr/>
    </dgm:pt>
    <dgm:pt modelId="{73BB2E3A-11F6-44A4-B016-918A75B2D5C5}" type="pres">
      <dgm:prSet presAssocID="{3BDB9B06-CE1C-43C8-AD63-C5DDBC51AD6F}" presName="parentText" presStyleLbl="alignNode1" presStyleIdx="2" presStyleCnt="5">
        <dgm:presLayoutVars>
          <dgm:chMax val="1"/>
          <dgm:bulletEnabled val="1"/>
        </dgm:presLayoutVars>
      </dgm:prSet>
      <dgm:spPr/>
    </dgm:pt>
    <dgm:pt modelId="{11791B5D-269E-416C-9CA6-EE4AE2915C4F}" type="pres">
      <dgm:prSet presAssocID="{3BDB9B06-CE1C-43C8-AD63-C5DDBC51AD6F}" presName="descendantText" presStyleLbl="alignAcc1" presStyleIdx="2" presStyleCnt="5">
        <dgm:presLayoutVars>
          <dgm:bulletEnabled val="1"/>
        </dgm:presLayoutVars>
      </dgm:prSet>
      <dgm:spPr/>
    </dgm:pt>
    <dgm:pt modelId="{9F6A976D-42E0-42B4-86D8-A83924A2FF13}" type="pres">
      <dgm:prSet presAssocID="{14938C83-D758-4454-AD84-E9192B5CFC66}" presName="sp" presStyleCnt="0"/>
      <dgm:spPr/>
    </dgm:pt>
    <dgm:pt modelId="{66018DE7-B5DE-4EB0-A9B1-D2B14CAE164C}" type="pres">
      <dgm:prSet presAssocID="{15A57E91-677D-4F50-BBC0-5CFBC069F3B3}" presName="composite" presStyleCnt="0"/>
      <dgm:spPr/>
    </dgm:pt>
    <dgm:pt modelId="{4A0F9401-9FF1-4125-9996-074D1C76F7E2}" type="pres">
      <dgm:prSet presAssocID="{15A57E91-677D-4F50-BBC0-5CFBC069F3B3}" presName="parentText" presStyleLbl="alignNode1" presStyleIdx="3" presStyleCnt="5">
        <dgm:presLayoutVars>
          <dgm:chMax val="1"/>
          <dgm:bulletEnabled val="1"/>
        </dgm:presLayoutVars>
      </dgm:prSet>
      <dgm:spPr/>
    </dgm:pt>
    <dgm:pt modelId="{7384F68F-7DD1-4B51-9FFD-9B2D5319BDF9}" type="pres">
      <dgm:prSet presAssocID="{15A57E91-677D-4F50-BBC0-5CFBC069F3B3}" presName="descendantText" presStyleLbl="alignAcc1" presStyleIdx="3" presStyleCnt="5">
        <dgm:presLayoutVars>
          <dgm:bulletEnabled val="1"/>
        </dgm:presLayoutVars>
      </dgm:prSet>
      <dgm:spPr/>
    </dgm:pt>
    <dgm:pt modelId="{420D825C-5DA1-4CCD-8D8C-EBC4849206A8}" type="pres">
      <dgm:prSet presAssocID="{67026F7B-239B-4942-A057-A0164454D57A}" presName="sp" presStyleCnt="0"/>
      <dgm:spPr/>
    </dgm:pt>
    <dgm:pt modelId="{213A32EB-450C-4D99-8967-64DD0EB47247}" type="pres">
      <dgm:prSet presAssocID="{77B27DE1-3B92-4142-AC98-49ECCB590FB0}" presName="composite" presStyleCnt="0"/>
      <dgm:spPr/>
    </dgm:pt>
    <dgm:pt modelId="{91D61BC4-C8EA-4A39-949A-71CAAEF8078B}" type="pres">
      <dgm:prSet presAssocID="{77B27DE1-3B92-4142-AC98-49ECCB590FB0}" presName="parentText" presStyleLbl="alignNode1" presStyleIdx="4" presStyleCnt="5">
        <dgm:presLayoutVars>
          <dgm:chMax val="1"/>
          <dgm:bulletEnabled val="1"/>
        </dgm:presLayoutVars>
      </dgm:prSet>
      <dgm:spPr/>
    </dgm:pt>
    <dgm:pt modelId="{8A0FDCB2-D3CD-4579-B56A-1A197B29A0F7}" type="pres">
      <dgm:prSet presAssocID="{77B27DE1-3B92-4142-AC98-49ECCB590FB0}" presName="descendantText" presStyleLbl="alignAcc1" presStyleIdx="4" presStyleCnt="5">
        <dgm:presLayoutVars>
          <dgm:bulletEnabled val="1"/>
        </dgm:presLayoutVars>
      </dgm:prSet>
      <dgm:spPr/>
    </dgm:pt>
  </dgm:ptLst>
  <dgm:cxnLst>
    <dgm:cxn modelId="{CB85810E-66E1-4B0C-8A4B-FD3A8E867D33}" type="presOf" srcId="{5D5C288E-A1E5-42B5-AAE2-1BEE36D47136}" destId="{11791B5D-269E-416C-9CA6-EE4AE2915C4F}" srcOrd="0" destOrd="0" presId="urn:microsoft.com/office/officeart/2005/8/layout/chevron2"/>
    <dgm:cxn modelId="{E068C50E-DFC5-48F6-B8CC-27E33066A8DC}" type="presOf" srcId="{77B27DE1-3B92-4142-AC98-49ECCB590FB0}" destId="{91D61BC4-C8EA-4A39-949A-71CAAEF8078B}" srcOrd="0" destOrd="0" presId="urn:microsoft.com/office/officeart/2005/8/layout/chevron2"/>
    <dgm:cxn modelId="{B349521E-9551-4BF6-A068-75646406CDE4}" type="presOf" srcId="{E336BC19-D1E5-4566-A23E-D4AFF057CD2D}" destId="{7384F68F-7DD1-4B51-9FFD-9B2D5319BDF9}" srcOrd="0" destOrd="0" presId="urn:microsoft.com/office/officeart/2005/8/layout/chevron2"/>
    <dgm:cxn modelId="{6D3F0C32-FFBF-4644-8F9D-10F4E32F4782}" srcId="{6C106F15-14E8-4BC6-9CF0-16BFF95F9FE9}" destId="{32B227AA-02AE-43DB-929D-E6422B1A31DF}" srcOrd="1" destOrd="0" parTransId="{28ACBAAE-BDC6-4F85-9C2F-329AD6346FBF}" sibTransId="{14D7688A-5FB4-4B95-B365-89A5142A2B1A}"/>
    <dgm:cxn modelId="{C2D06638-D697-493A-8A39-22140508DBE7}" srcId="{32B227AA-02AE-43DB-929D-E6422B1A31DF}" destId="{9D79CCAD-BDB6-4290-BFD7-77ED4A865088}" srcOrd="2" destOrd="0" parTransId="{22FDFB86-6E88-4D80-823F-D111C427C1A2}" sibTransId="{81037992-1E0A-43B7-B082-FEE1A93B4A49}"/>
    <dgm:cxn modelId="{93F72C3E-BA17-45ED-AE4B-9B63F9039B7E}" srcId="{3BDB9B06-CE1C-43C8-AD63-C5DDBC51AD6F}" destId="{AC028746-C8FB-4341-A87F-F4E00E5B9C5E}" srcOrd="2" destOrd="0" parTransId="{4E5E46F8-49A0-4EA3-8550-F23703C68267}" sibTransId="{B601E10A-0477-40A6-B89A-E5F1A66804E7}"/>
    <dgm:cxn modelId="{4BCB5C3E-6758-4AAE-ADB3-B91ABEFAF292}" type="presOf" srcId="{BD37268C-7244-4D83-847F-F7645E3688B5}" destId="{80A273FA-3338-4738-85B1-950A5DF595D9}" srcOrd="0" destOrd="0" presId="urn:microsoft.com/office/officeart/2005/8/layout/chevron2"/>
    <dgm:cxn modelId="{EF67545B-9B1F-4353-988C-42873029B30F}" type="presOf" srcId="{9134473E-63F8-4CCA-A2B2-10A312FEC15E}" destId="{11791B5D-269E-416C-9CA6-EE4AE2915C4F}" srcOrd="0" destOrd="1" presId="urn:microsoft.com/office/officeart/2005/8/layout/chevron2"/>
    <dgm:cxn modelId="{269C7A5D-2D39-4974-8992-71D7B88102C6}" srcId="{3BDB9B06-CE1C-43C8-AD63-C5DDBC51AD6F}" destId="{5D5C288E-A1E5-42B5-AAE2-1BEE36D47136}" srcOrd="0" destOrd="0" parTransId="{D42B8E18-8FAE-4D1B-BE6F-B9EDFA6FA49D}" sibTransId="{81317034-1E24-4FAA-8175-83B6275C3BC5}"/>
    <dgm:cxn modelId="{C0091863-0E2C-4B92-A57A-6A1E32128DFE}" type="presOf" srcId="{6C106F15-14E8-4BC6-9CF0-16BFF95F9FE9}" destId="{0C507EF4-AAE1-460A-8652-8FFDA4885041}" srcOrd="0" destOrd="0" presId="urn:microsoft.com/office/officeart/2005/8/layout/chevron2"/>
    <dgm:cxn modelId="{BEFF4D67-46DF-48C3-AA4B-8A1E0D907C93}" srcId="{32B227AA-02AE-43DB-929D-E6422B1A31DF}" destId="{82DCA611-356F-485D-9171-CB7B266D0DDA}" srcOrd="1" destOrd="0" parTransId="{0BBC168E-3677-430F-A17D-7E7B96E1B0C6}" sibTransId="{4914F830-5390-41DD-9945-F1412EB73BC7}"/>
    <dgm:cxn modelId="{983D8167-1620-4485-B189-A5F7509613AD}" srcId="{6C106F15-14E8-4BC6-9CF0-16BFF95F9FE9}" destId="{77B27DE1-3B92-4142-AC98-49ECCB590FB0}" srcOrd="4" destOrd="0" parTransId="{8D6D94D9-ADD1-46AF-88CC-50702FF113E1}" sibTransId="{38699C9D-C753-454C-A5B4-18266B00D421}"/>
    <dgm:cxn modelId="{7201DC6A-9AE1-4DC4-B135-DDE65979F556}" srcId="{6C106F15-14E8-4BC6-9CF0-16BFF95F9FE9}" destId="{15A57E91-677D-4F50-BBC0-5CFBC069F3B3}" srcOrd="3" destOrd="0" parTransId="{9425327C-AB71-42A4-9531-FB875552C66D}" sibTransId="{67026F7B-239B-4942-A057-A0164454D57A}"/>
    <dgm:cxn modelId="{FA18FD4E-48E6-4FF8-9298-3C22A728C3F9}" type="presOf" srcId="{E434ED39-3B01-4FA4-86A2-AE1939BC448A}" destId="{348F11C7-1CAF-4B63-A07C-4FC32BB14569}" srcOrd="0" destOrd="0" presId="urn:microsoft.com/office/officeart/2005/8/layout/chevron2"/>
    <dgm:cxn modelId="{EE4CB76F-BC99-436A-8B4F-6B87E10EB353}" srcId="{6C106F15-14E8-4BC6-9CF0-16BFF95F9FE9}" destId="{3BDB9B06-CE1C-43C8-AD63-C5DDBC51AD6F}" srcOrd="2" destOrd="0" parTransId="{FC3BDF72-C944-4616-90DC-D461DD59C012}" sibTransId="{14938C83-D758-4454-AD84-E9192B5CFC66}"/>
    <dgm:cxn modelId="{16B10D59-A305-466E-A314-C08A6A46CFF3}" srcId="{15A57E91-677D-4F50-BBC0-5CFBC069F3B3}" destId="{E336BC19-D1E5-4566-A23E-D4AFF057CD2D}" srcOrd="0" destOrd="0" parTransId="{240B677E-D720-4D90-9FEE-3AB389FE3E52}" sibTransId="{C1FDFE14-0D41-4698-ACB1-CE044A322CB0}"/>
    <dgm:cxn modelId="{94296486-643B-4417-A8E1-D4A52F6BD67D}" srcId="{77B27DE1-3B92-4142-AC98-49ECCB590FB0}" destId="{2F42D0B3-D640-44CC-B2BD-D81964AF1132}" srcOrd="0" destOrd="0" parTransId="{580B9C74-D5EC-46F7-8387-B7F0BF5C8929}" sibTransId="{ABEBDAF7-4AD3-42C5-9B1B-35669F740106}"/>
    <dgm:cxn modelId="{C74D9497-9C0F-4BA1-B60D-FC1AD1586435}" type="presOf" srcId="{3BDB9B06-CE1C-43C8-AD63-C5DDBC51AD6F}" destId="{73BB2E3A-11F6-44A4-B016-918A75B2D5C5}" srcOrd="0" destOrd="0" presId="urn:microsoft.com/office/officeart/2005/8/layout/chevron2"/>
    <dgm:cxn modelId="{5ADCFC97-45C1-4C61-BB37-6E907987674E}" srcId="{6C106F15-14E8-4BC6-9CF0-16BFF95F9FE9}" destId="{E434ED39-3B01-4FA4-86A2-AE1939BC448A}" srcOrd="0" destOrd="0" parTransId="{C86A9CB6-8CC2-4357-877A-DFD0A65A8FE7}" sibTransId="{BBA912B2-57B5-4C63-B992-7A47A52D1FC9}"/>
    <dgm:cxn modelId="{1422229E-7EB6-4827-B6EE-CC84C7D12D83}" type="presOf" srcId="{82DCA611-356F-485D-9171-CB7B266D0DDA}" destId="{552C2CB4-4D75-4B31-B6F5-361DEE40FE41}" srcOrd="0" destOrd="1" presId="urn:microsoft.com/office/officeart/2005/8/layout/chevron2"/>
    <dgm:cxn modelId="{E5A76DAE-C74F-4AE8-AD88-3B4AEC6872A0}" srcId="{E434ED39-3B01-4FA4-86A2-AE1939BC448A}" destId="{BD37268C-7244-4D83-847F-F7645E3688B5}" srcOrd="0" destOrd="0" parTransId="{2DF20280-BA19-47A8-A132-302BA93E47F3}" sibTransId="{77D405EC-DB65-4F12-9C98-82539BEFF44E}"/>
    <dgm:cxn modelId="{997FF6BB-FAAE-4882-B3E0-6F2E1B94E4BA}" srcId="{32B227AA-02AE-43DB-929D-E6422B1A31DF}" destId="{21AF6E58-391A-4CBE-8043-795EECA4FA5B}" srcOrd="0" destOrd="0" parTransId="{AC40348A-898C-4DCC-8D36-781302B51AD8}" sibTransId="{98453D3E-6157-4250-9DEC-5D49F1431163}"/>
    <dgm:cxn modelId="{96B627C1-27BC-4CD4-BB94-638CF8D8B74E}" type="presOf" srcId="{AC028746-C8FB-4341-A87F-F4E00E5B9C5E}" destId="{11791B5D-269E-416C-9CA6-EE4AE2915C4F}" srcOrd="0" destOrd="2" presId="urn:microsoft.com/office/officeart/2005/8/layout/chevron2"/>
    <dgm:cxn modelId="{834883CF-B798-45D4-9B8A-5FCF3338D97D}" type="presOf" srcId="{21AF6E58-391A-4CBE-8043-795EECA4FA5B}" destId="{552C2CB4-4D75-4B31-B6F5-361DEE40FE41}" srcOrd="0" destOrd="0" presId="urn:microsoft.com/office/officeart/2005/8/layout/chevron2"/>
    <dgm:cxn modelId="{A63629E1-3271-4E76-AD7B-74A5538C606F}" type="presOf" srcId="{2F42D0B3-D640-44CC-B2BD-D81964AF1132}" destId="{8A0FDCB2-D3CD-4579-B56A-1A197B29A0F7}" srcOrd="0" destOrd="0" presId="urn:microsoft.com/office/officeart/2005/8/layout/chevron2"/>
    <dgm:cxn modelId="{079E62E5-5307-4432-B7BC-F797E6BDD64F}" type="presOf" srcId="{32B227AA-02AE-43DB-929D-E6422B1A31DF}" destId="{19C4E9BA-420F-4331-9DDB-56CBC5BEB9BE}" srcOrd="0" destOrd="0" presId="urn:microsoft.com/office/officeart/2005/8/layout/chevron2"/>
    <dgm:cxn modelId="{F63F70F7-B098-44C7-8820-46C7DE560AFC}" type="presOf" srcId="{15A57E91-677D-4F50-BBC0-5CFBC069F3B3}" destId="{4A0F9401-9FF1-4125-9996-074D1C76F7E2}" srcOrd="0" destOrd="0" presId="urn:microsoft.com/office/officeart/2005/8/layout/chevron2"/>
    <dgm:cxn modelId="{2D517DF8-1CF8-40B8-8239-1F3BE919E03E}" type="presOf" srcId="{9D79CCAD-BDB6-4290-BFD7-77ED4A865088}" destId="{552C2CB4-4D75-4B31-B6F5-361DEE40FE41}" srcOrd="0" destOrd="2" presId="urn:microsoft.com/office/officeart/2005/8/layout/chevron2"/>
    <dgm:cxn modelId="{94820AFE-732D-4207-8790-B55B20437BBC}" srcId="{3BDB9B06-CE1C-43C8-AD63-C5DDBC51AD6F}" destId="{9134473E-63F8-4CCA-A2B2-10A312FEC15E}" srcOrd="1" destOrd="0" parTransId="{837DDA9E-2D3F-4739-845B-1FE9C970CC0A}" sibTransId="{112C6FF3-095D-459D-9924-519B4CB418CC}"/>
    <dgm:cxn modelId="{B661890E-76EC-4D93-A4A5-6FCE0169A74C}" type="presParOf" srcId="{0C507EF4-AAE1-460A-8652-8FFDA4885041}" destId="{EDFCB99A-DE1D-4024-BA6A-C285E1B3CB14}" srcOrd="0" destOrd="0" presId="urn:microsoft.com/office/officeart/2005/8/layout/chevron2"/>
    <dgm:cxn modelId="{B42B9223-B588-4F08-B6F9-6DE2D8030948}" type="presParOf" srcId="{EDFCB99A-DE1D-4024-BA6A-C285E1B3CB14}" destId="{348F11C7-1CAF-4B63-A07C-4FC32BB14569}" srcOrd="0" destOrd="0" presId="urn:microsoft.com/office/officeart/2005/8/layout/chevron2"/>
    <dgm:cxn modelId="{33B8714D-5D16-4BAA-AF43-70B59DE2100F}" type="presParOf" srcId="{EDFCB99A-DE1D-4024-BA6A-C285E1B3CB14}" destId="{80A273FA-3338-4738-85B1-950A5DF595D9}" srcOrd="1" destOrd="0" presId="urn:microsoft.com/office/officeart/2005/8/layout/chevron2"/>
    <dgm:cxn modelId="{7CFD317A-4E44-4392-B606-ABC5A82B0378}" type="presParOf" srcId="{0C507EF4-AAE1-460A-8652-8FFDA4885041}" destId="{732CED7F-3DD1-446E-B0E1-414D9CFC3B30}" srcOrd="1" destOrd="0" presId="urn:microsoft.com/office/officeart/2005/8/layout/chevron2"/>
    <dgm:cxn modelId="{B399118E-F165-4ED3-B2A9-1D7E80660356}" type="presParOf" srcId="{0C507EF4-AAE1-460A-8652-8FFDA4885041}" destId="{998ABA84-D1C9-4B37-98B1-F8A3755DA2C5}" srcOrd="2" destOrd="0" presId="urn:microsoft.com/office/officeart/2005/8/layout/chevron2"/>
    <dgm:cxn modelId="{E599C556-A464-4F78-8366-8613FE8F0461}" type="presParOf" srcId="{998ABA84-D1C9-4B37-98B1-F8A3755DA2C5}" destId="{19C4E9BA-420F-4331-9DDB-56CBC5BEB9BE}" srcOrd="0" destOrd="0" presId="urn:microsoft.com/office/officeart/2005/8/layout/chevron2"/>
    <dgm:cxn modelId="{6B497426-43BE-4B19-AF5C-C150FB0784CC}" type="presParOf" srcId="{998ABA84-D1C9-4B37-98B1-F8A3755DA2C5}" destId="{552C2CB4-4D75-4B31-B6F5-361DEE40FE41}" srcOrd="1" destOrd="0" presId="urn:microsoft.com/office/officeart/2005/8/layout/chevron2"/>
    <dgm:cxn modelId="{F8180849-4D7F-46A3-B9C4-53C38FF3FEAD}" type="presParOf" srcId="{0C507EF4-AAE1-460A-8652-8FFDA4885041}" destId="{FA954439-13CD-4413-BC94-2ADE14B0A638}" srcOrd="3" destOrd="0" presId="urn:microsoft.com/office/officeart/2005/8/layout/chevron2"/>
    <dgm:cxn modelId="{A780EE84-6790-4930-90CF-21A6B1AC82B4}" type="presParOf" srcId="{0C507EF4-AAE1-460A-8652-8FFDA4885041}" destId="{289900DD-D263-464D-A458-1438FF41061F}" srcOrd="4" destOrd="0" presId="urn:microsoft.com/office/officeart/2005/8/layout/chevron2"/>
    <dgm:cxn modelId="{80CAFA20-FE10-4EF0-8CD8-0E82F7866B60}" type="presParOf" srcId="{289900DD-D263-464D-A458-1438FF41061F}" destId="{73BB2E3A-11F6-44A4-B016-918A75B2D5C5}" srcOrd="0" destOrd="0" presId="urn:microsoft.com/office/officeart/2005/8/layout/chevron2"/>
    <dgm:cxn modelId="{2F2E4F8C-1EF7-4E47-8D17-1ACFB5604302}" type="presParOf" srcId="{289900DD-D263-464D-A458-1438FF41061F}" destId="{11791B5D-269E-416C-9CA6-EE4AE2915C4F}" srcOrd="1" destOrd="0" presId="urn:microsoft.com/office/officeart/2005/8/layout/chevron2"/>
    <dgm:cxn modelId="{33432A9D-75AF-45C1-A3B7-714D62701DE2}" type="presParOf" srcId="{0C507EF4-AAE1-460A-8652-8FFDA4885041}" destId="{9F6A976D-42E0-42B4-86D8-A83924A2FF13}" srcOrd="5" destOrd="0" presId="urn:microsoft.com/office/officeart/2005/8/layout/chevron2"/>
    <dgm:cxn modelId="{BF4B2345-3E2F-46A3-8076-F8CE6E09D0E0}" type="presParOf" srcId="{0C507EF4-AAE1-460A-8652-8FFDA4885041}" destId="{66018DE7-B5DE-4EB0-A9B1-D2B14CAE164C}" srcOrd="6" destOrd="0" presId="urn:microsoft.com/office/officeart/2005/8/layout/chevron2"/>
    <dgm:cxn modelId="{68CB45DF-B753-4E81-835C-C29DABF8129F}" type="presParOf" srcId="{66018DE7-B5DE-4EB0-A9B1-D2B14CAE164C}" destId="{4A0F9401-9FF1-4125-9996-074D1C76F7E2}" srcOrd="0" destOrd="0" presId="urn:microsoft.com/office/officeart/2005/8/layout/chevron2"/>
    <dgm:cxn modelId="{4EF6F857-12B0-4F1A-AC9F-68DE561FBB58}" type="presParOf" srcId="{66018DE7-B5DE-4EB0-A9B1-D2B14CAE164C}" destId="{7384F68F-7DD1-4B51-9FFD-9B2D5319BDF9}" srcOrd="1" destOrd="0" presId="urn:microsoft.com/office/officeart/2005/8/layout/chevron2"/>
    <dgm:cxn modelId="{9E2AEC6A-C8AE-4E67-A579-0B1FC9F3A9C2}" type="presParOf" srcId="{0C507EF4-AAE1-460A-8652-8FFDA4885041}" destId="{420D825C-5DA1-4CCD-8D8C-EBC4849206A8}" srcOrd="7" destOrd="0" presId="urn:microsoft.com/office/officeart/2005/8/layout/chevron2"/>
    <dgm:cxn modelId="{95C2B6BB-7F36-41B9-BF0A-1DE7DA799A84}" type="presParOf" srcId="{0C507EF4-AAE1-460A-8652-8FFDA4885041}" destId="{213A32EB-450C-4D99-8967-64DD0EB47247}" srcOrd="8" destOrd="0" presId="urn:microsoft.com/office/officeart/2005/8/layout/chevron2"/>
    <dgm:cxn modelId="{8FA7989B-7A6D-4726-8A63-110B5D04DC14}" type="presParOf" srcId="{213A32EB-450C-4D99-8967-64DD0EB47247}" destId="{91D61BC4-C8EA-4A39-949A-71CAAEF8078B}" srcOrd="0" destOrd="0" presId="urn:microsoft.com/office/officeart/2005/8/layout/chevron2"/>
    <dgm:cxn modelId="{8B3D901A-8D7A-42B5-9DC8-CB4A085B55F0}" type="presParOf" srcId="{213A32EB-450C-4D99-8967-64DD0EB47247}" destId="{8A0FDCB2-D3CD-4579-B56A-1A197B29A0F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3AD4C-CAFD-4E4C-B4F0-9E28D8C37C9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69854C-90FD-4704-BE18-923B9FC7FC30}">
      <dgm:prSet phldrT="[Text]"/>
      <dgm:spPr/>
      <dgm:t>
        <a:bodyPr/>
        <a:lstStyle/>
        <a:p>
          <a:r>
            <a:rPr lang="en-US" dirty="0"/>
            <a:t>Data Preparation </a:t>
          </a:r>
        </a:p>
      </dgm:t>
    </dgm:pt>
    <dgm:pt modelId="{19862748-FD1B-4FEC-A613-B41B309515DC}" type="parTrans" cxnId="{8C7EEAC8-C522-4DE2-A728-2080EDC6A732}">
      <dgm:prSet/>
      <dgm:spPr/>
      <dgm:t>
        <a:bodyPr/>
        <a:lstStyle/>
        <a:p>
          <a:endParaRPr lang="en-US"/>
        </a:p>
      </dgm:t>
    </dgm:pt>
    <dgm:pt modelId="{6673CA7C-AB49-4D75-A271-F9CBA03DB4CD}" type="sibTrans" cxnId="{8C7EEAC8-C522-4DE2-A728-2080EDC6A732}">
      <dgm:prSet/>
      <dgm:spPr/>
      <dgm:t>
        <a:bodyPr/>
        <a:lstStyle/>
        <a:p>
          <a:endParaRPr lang="en-US"/>
        </a:p>
      </dgm:t>
    </dgm:pt>
    <dgm:pt modelId="{55570C5F-2E84-4BC6-9EF7-2C52B412DAD1}">
      <dgm:prSet phldrT="[Text]"/>
      <dgm:spPr/>
      <dgm:t>
        <a:bodyPr/>
        <a:lstStyle/>
        <a:p>
          <a:r>
            <a:rPr lang="en-US" dirty="0" err="1"/>
            <a:t>x_ray_clean</a:t>
          </a:r>
          <a:endParaRPr lang="en-US" dirty="0"/>
        </a:p>
      </dgm:t>
    </dgm:pt>
    <dgm:pt modelId="{00ED7DD5-8C3C-4CD9-A7F6-6B660CFA9BC9}" type="parTrans" cxnId="{250F4D37-8447-4D9D-8C21-869015CF7F6D}">
      <dgm:prSet/>
      <dgm:spPr/>
      <dgm:t>
        <a:bodyPr/>
        <a:lstStyle/>
        <a:p>
          <a:endParaRPr lang="en-US"/>
        </a:p>
      </dgm:t>
    </dgm:pt>
    <dgm:pt modelId="{F9D9ED84-145E-4639-8070-4213F4D4F6C1}" type="sibTrans" cxnId="{250F4D37-8447-4D9D-8C21-869015CF7F6D}">
      <dgm:prSet/>
      <dgm:spPr/>
      <dgm:t>
        <a:bodyPr/>
        <a:lstStyle/>
        <a:p>
          <a:endParaRPr lang="en-US"/>
        </a:p>
      </dgm:t>
    </dgm:pt>
    <dgm:pt modelId="{E63BB8E3-7071-4AFF-9DAC-5CA1B98EFA48}">
      <dgm:prSet phldrT="[Text]"/>
      <dgm:spPr/>
      <dgm:t>
        <a:bodyPr/>
        <a:lstStyle/>
        <a:p>
          <a:r>
            <a:rPr lang="en-US" dirty="0">
              <a:hlinkClick xmlns:r="http://schemas.openxmlformats.org/officeDocument/2006/relationships" r:id="rId1" action="ppaction://hlinksldjump"/>
            </a:rPr>
            <a:t>Data Understanding</a:t>
          </a:r>
          <a:endParaRPr lang="en-US" dirty="0"/>
        </a:p>
      </dgm:t>
    </dgm:pt>
    <dgm:pt modelId="{B114E3A2-01AB-4656-BBCE-AE68BA1A2880}" type="parTrans" cxnId="{B4C5F70D-1F57-403F-B083-02E540081D4C}">
      <dgm:prSet/>
      <dgm:spPr/>
      <dgm:t>
        <a:bodyPr/>
        <a:lstStyle/>
        <a:p>
          <a:endParaRPr lang="en-US"/>
        </a:p>
      </dgm:t>
    </dgm:pt>
    <dgm:pt modelId="{95CF58BF-22A7-4778-BD76-2992EB2812FF}" type="sibTrans" cxnId="{B4C5F70D-1F57-403F-B083-02E540081D4C}">
      <dgm:prSet/>
      <dgm:spPr/>
      <dgm:t>
        <a:bodyPr/>
        <a:lstStyle/>
        <a:p>
          <a:endParaRPr lang="en-US"/>
        </a:p>
      </dgm:t>
    </dgm:pt>
    <dgm:pt modelId="{601E4B6E-0B33-44FB-8D99-F2D15CC79A74}">
      <dgm:prSet phldrT="[Text]"/>
      <dgm:spPr/>
      <dgm:t>
        <a:bodyPr/>
        <a:lstStyle/>
        <a:p>
          <a:r>
            <a:rPr lang="en-US" dirty="0"/>
            <a:t>Data Analysis Pipeline</a:t>
          </a:r>
        </a:p>
      </dgm:t>
    </dgm:pt>
    <dgm:pt modelId="{A4064005-1280-46FD-A533-4F8A334A1222}" type="parTrans" cxnId="{B2EB078F-DA7F-43A6-A882-0E954D3C001D}">
      <dgm:prSet/>
      <dgm:spPr/>
      <dgm:t>
        <a:bodyPr/>
        <a:lstStyle/>
        <a:p>
          <a:endParaRPr lang="en-US"/>
        </a:p>
      </dgm:t>
    </dgm:pt>
    <dgm:pt modelId="{7C2ECD75-394D-4E76-9AED-49F34DA19000}" type="sibTrans" cxnId="{B2EB078F-DA7F-43A6-A882-0E954D3C001D}">
      <dgm:prSet/>
      <dgm:spPr/>
      <dgm:t>
        <a:bodyPr/>
        <a:lstStyle/>
        <a:p>
          <a:endParaRPr lang="en-US"/>
        </a:p>
      </dgm:t>
    </dgm:pt>
    <dgm:pt modelId="{0920D4FA-6B02-4608-8027-3879930C10AD}">
      <dgm:prSet phldrT="[Text]"/>
      <dgm:spPr/>
      <dgm:t>
        <a:bodyPr/>
        <a:lstStyle/>
        <a:p>
          <a:r>
            <a:rPr lang="en-US" dirty="0">
              <a:hlinkClick xmlns:r="http://schemas.openxmlformats.org/officeDocument/2006/relationships" r:id="rId2" action="ppaction://hlinksldjump"/>
            </a:rPr>
            <a:t>Modeling</a:t>
          </a:r>
          <a:endParaRPr lang="en-US" dirty="0"/>
        </a:p>
      </dgm:t>
    </dgm:pt>
    <dgm:pt modelId="{13F2A886-AE91-466D-B646-1ADAF87B7699}" type="parTrans" cxnId="{1DBEED27-4799-4B8E-800A-C690F7896F49}">
      <dgm:prSet/>
      <dgm:spPr/>
      <dgm:t>
        <a:bodyPr/>
        <a:lstStyle/>
        <a:p>
          <a:endParaRPr lang="en-US"/>
        </a:p>
      </dgm:t>
    </dgm:pt>
    <dgm:pt modelId="{7F267B47-258C-48C4-B13B-EFECDCD6E242}" type="sibTrans" cxnId="{1DBEED27-4799-4B8E-800A-C690F7896F49}">
      <dgm:prSet/>
      <dgm:spPr/>
      <dgm:t>
        <a:bodyPr/>
        <a:lstStyle/>
        <a:p>
          <a:endParaRPr lang="en-US"/>
        </a:p>
      </dgm:t>
    </dgm:pt>
    <dgm:pt modelId="{C05DB3A3-9B75-4DD1-AC28-11E3ECB6CBA7}">
      <dgm:prSet phldrT="[Text]"/>
      <dgm:spPr/>
      <dgm:t>
        <a:bodyPr/>
        <a:lstStyle/>
        <a:p>
          <a:r>
            <a:rPr lang="en-US" dirty="0"/>
            <a:t>For ranking/ranking relationship: </a:t>
          </a:r>
          <a:r>
            <a:rPr lang="en-US" dirty="0" err="1"/>
            <a:t>one_ele_ploy</a:t>
          </a:r>
          <a:r>
            <a:rPr lang="en-US" dirty="0"/>
            <a:t>, exp</a:t>
          </a:r>
        </a:p>
      </dgm:t>
    </dgm:pt>
    <dgm:pt modelId="{8040DE24-84B4-4BCD-B8B7-08A14E08A673}" type="parTrans" cxnId="{9B113058-D5C3-4CBC-A534-D88A1DF5D603}">
      <dgm:prSet/>
      <dgm:spPr/>
      <dgm:t>
        <a:bodyPr/>
        <a:lstStyle/>
        <a:p>
          <a:endParaRPr lang="en-US"/>
        </a:p>
      </dgm:t>
    </dgm:pt>
    <dgm:pt modelId="{6F9FF446-744E-42F5-87A1-F8F3D6D2A26D}" type="sibTrans" cxnId="{9B113058-D5C3-4CBC-A534-D88A1DF5D603}">
      <dgm:prSet/>
      <dgm:spPr/>
      <dgm:t>
        <a:bodyPr/>
        <a:lstStyle/>
        <a:p>
          <a:endParaRPr lang="en-US"/>
        </a:p>
      </dgm:t>
    </dgm:pt>
    <dgm:pt modelId="{3C766F46-86F5-4F16-9A13-8D73ACC2202D}">
      <dgm:prSet phldrT="[Text]"/>
      <dgm:spPr/>
      <dgm:t>
        <a:bodyPr/>
        <a:lstStyle/>
        <a:p>
          <a:r>
            <a:rPr lang="en-US" dirty="0"/>
            <a:t>For sales/ranking relationship: </a:t>
          </a:r>
          <a:r>
            <a:rPr lang="en-US" dirty="0" err="1"/>
            <a:t>inv_one_ele_poly</a:t>
          </a:r>
          <a:r>
            <a:rPr lang="en-US" dirty="0"/>
            <a:t>, normal distribution, Lorentz distribution, Voigt, Moffat, </a:t>
          </a:r>
          <a:r>
            <a:rPr lang="en-US" dirty="0" err="1"/>
            <a:t>Sersic</a:t>
          </a:r>
          <a:r>
            <a:rPr lang="en-US" dirty="0"/>
            <a:t> 1D model</a:t>
          </a:r>
        </a:p>
      </dgm:t>
    </dgm:pt>
    <dgm:pt modelId="{5923F008-6A1F-495C-BDDB-A653A0D13DE4}" type="parTrans" cxnId="{6940209A-2E9B-4113-B2AE-9849F26EA3A8}">
      <dgm:prSet/>
      <dgm:spPr/>
      <dgm:t>
        <a:bodyPr/>
        <a:lstStyle/>
        <a:p>
          <a:endParaRPr lang="en-US"/>
        </a:p>
      </dgm:t>
    </dgm:pt>
    <dgm:pt modelId="{05FE3DFC-FB45-48D5-9340-D211E1337380}" type="sibTrans" cxnId="{6940209A-2E9B-4113-B2AE-9849F26EA3A8}">
      <dgm:prSet/>
      <dgm:spPr/>
      <dgm:t>
        <a:bodyPr/>
        <a:lstStyle/>
        <a:p>
          <a:endParaRPr lang="en-US"/>
        </a:p>
      </dgm:t>
    </dgm:pt>
    <dgm:pt modelId="{F65C5E28-B9A4-4568-B197-024E89105426}">
      <dgm:prSet phldrT="[Text]"/>
      <dgm:spPr/>
      <dgm:t>
        <a:bodyPr/>
        <a:lstStyle/>
        <a:p>
          <a:r>
            <a:rPr lang="en-US" dirty="0">
              <a:hlinkClick xmlns:r="http://schemas.openxmlformats.org/officeDocument/2006/relationships" r:id="rId3" action="ppaction://hlinksldjump"/>
            </a:rPr>
            <a:t>Evaluation</a:t>
          </a:r>
          <a:endParaRPr lang="en-US" dirty="0"/>
        </a:p>
      </dgm:t>
    </dgm:pt>
    <dgm:pt modelId="{53E89EAF-9887-44DD-90E2-13EFEB5543A7}" type="parTrans" cxnId="{316A97A2-B94C-4DBD-A33F-DF7285F6A436}">
      <dgm:prSet/>
      <dgm:spPr/>
      <dgm:t>
        <a:bodyPr/>
        <a:lstStyle/>
        <a:p>
          <a:endParaRPr lang="en-US"/>
        </a:p>
      </dgm:t>
    </dgm:pt>
    <dgm:pt modelId="{91F8C6C5-4DD7-4E6F-87F3-CD58935ACE17}" type="sibTrans" cxnId="{316A97A2-B94C-4DBD-A33F-DF7285F6A436}">
      <dgm:prSet/>
      <dgm:spPr/>
      <dgm:t>
        <a:bodyPr/>
        <a:lstStyle/>
        <a:p>
          <a:endParaRPr lang="en-US"/>
        </a:p>
      </dgm:t>
    </dgm:pt>
    <dgm:pt modelId="{34914244-6C1D-4EEC-9DC7-B72DF9A5BE2F}">
      <dgm:prSet phldrT="[Text]"/>
      <dgm:spPr/>
      <dgm:t>
        <a:bodyPr/>
        <a:lstStyle/>
        <a:p>
          <a:r>
            <a:rPr lang="en-US" dirty="0"/>
            <a:t>Deployment</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3AD0A858-3888-421F-AA8D-6736C1E718EF}" type="parTrans" cxnId="{89EE1255-3277-431F-BE48-AA8531C5DFE0}">
      <dgm:prSet/>
      <dgm:spPr/>
      <dgm:t>
        <a:bodyPr/>
        <a:lstStyle/>
        <a:p>
          <a:endParaRPr lang="en-US"/>
        </a:p>
      </dgm:t>
    </dgm:pt>
    <dgm:pt modelId="{57E2E4B4-DAA5-4DEC-AA18-B9A03FE90C10}" type="sibTrans" cxnId="{89EE1255-3277-431F-BE48-AA8531C5DFE0}">
      <dgm:prSet/>
      <dgm:spPr/>
      <dgm:t>
        <a:bodyPr/>
        <a:lstStyle/>
        <a:p>
          <a:endParaRPr lang="en-US"/>
        </a:p>
      </dgm:t>
    </dgm:pt>
    <dgm:pt modelId="{D859DCC8-09F5-45EC-B9B4-415535067ADF}">
      <dgm:prSet phldrT="[Text]"/>
      <dgm:spPr/>
      <dgm:t>
        <a:bodyPr/>
        <a:lstStyle/>
        <a:p>
          <a:r>
            <a:rPr lang="en-US" dirty="0"/>
            <a:t>Feedback</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8EEDE149-4207-47FC-8B6A-EFDF3B7103A2}" type="parTrans" cxnId="{F4AA9A5C-8288-4A0D-80B6-45CF1A5A09D2}">
      <dgm:prSet/>
      <dgm:spPr/>
      <dgm:t>
        <a:bodyPr/>
        <a:lstStyle/>
        <a:p>
          <a:endParaRPr lang="en-US"/>
        </a:p>
      </dgm:t>
    </dgm:pt>
    <dgm:pt modelId="{0F090D3A-1665-4621-9683-0B4BFB25BAB6}" type="sibTrans" cxnId="{F4AA9A5C-8288-4A0D-80B6-45CF1A5A09D2}">
      <dgm:prSet/>
      <dgm:spPr/>
      <dgm:t>
        <a:bodyPr/>
        <a:lstStyle/>
        <a:p>
          <a:endParaRPr lang="en-US"/>
        </a:p>
      </dgm:t>
    </dgm:pt>
    <dgm:pt modelId="{0AD7A7F8-26C1-4480-9C58-14F85238F9CB}">
      <dgm:prSet phldrT="[Text]"/>
      <dgm:spPr/>
      <dgm:t>
        <a:bodyPr/>
        <a:lstStyle/>
        <a:p>
          <a:r>
            <a:rPr lang="en-US" dirty="0"/>
            <a:t>Parameters include: Title, Fulfillment, Price, Sales, Revenue, BSR, Review Count,</a:t>
          </a:r>
        </a:p>
      </dgm:t>
    </dgm:pt>
    <dgm:pt modelId="{EA3BB386-031A-488D-83DA-0579A8F95952}" type="parTrans" cxnId="{563362ED-0067-492A-A58C-F355D21F62F1}">
      <dgm:prSet/>
      <dgm:spPr/>
      <dgm:t>
        <a:bodyPr/>
        <a:lstStyle/>
        <a:p>
          <a:endParaRPr lang="en-US"/>
        </a:p>
      </dgm:t>
    </dgm:pt>
    <dgm:pt modelId="{A08B8ABF-FD3D-4912-9B71-0AABEE1F8366}" type="sibTrans" cxnId="{563362ED-0067-492A-A58C-F355D21F62F1}">
      <dgm:prSet/>
      <dgm:spPr/>
      <dgm:t>
        <a:bodyPr/>
        <a:lstStyle/>
        <a:p>
          <a:endParaRPr lang="en-US"/>
        </a:p>
      </dgm:t>
    </dgm:pt>
    <dgm:pt modelId="{7C110C74-3E26-4B6B-AA09-AC95814D4F9D}">
      <dgm:prSet phldrT="[Text]"/>
      <dgm:spPr/>
      <dgm:t>
        <a:bodyPr/>
        <a:lstStyle/>
        <a:p>
          <a:r>
            <a:rPr lang="en-US" dirty="0"/>
            <a:t> Review Velocity, Dimensions, Weight, Size Tier, Images Number and Date Created on Amazon</a:t>
          </a:r>
        </a:p>
      </dgm:t>
    </dgm:pt>
    <dgm:pt modelId="{780902C9-6E65-4042-B724-3139271F9399}" type="parTrans" cxnId="{90AF020C-F3E2-4968-A54D-5ECCC2ED8D5A}">
      <dgm:prSet/>
      <dgm:spPr/>
      <dgm:t>
        <a:bodyPr/>
        <a:lstStyle/>
        <a:p>
          <a:endParaRPr lang="en-US"/>
        </a:p>
      </dgm:t>
    </dgm:pt>
    <dgm:pt modelId="{FBB50450-1699-4DCD-A544-3603AC649288}" type="sibTrans" cxnId="{90AF020C-F3E2-4968-A54D-5ECCC2ED8D5A}">
      <dgm:prSet/>
      <dgm:spPr/>
      <dgm:t>
        <a:bodyPr/>
        <a:lstStyle/>
        <a:p>
          <a:endParaRPr lang="en-US"/>
        </a:p>
      </dgm:t>
    </dgm:pt>
    <dgm:pt modelId="{B98BD154-C2E1-4A36-8685-797AEB97B808}">
      <dgm:prSet phldrT="[Text]"/>
      <dgm:spPr/>
      <dgm:t>
        <a:bodyPr/>
        <a:lstStyle/>
        <a:p>
          <a:r>
            <a:rPr lang="en-US" dirty="0" err="1"/>
            <a:t>cat_sales</a:t>
          </a:r>
          <a:endParaRPr lang="en-US" dirty="0"/>
        </a:p>
      </dgm:t>
    </dgm:pt>
    <dgm:pt modelId="{0887A1AE-DC32-4BBA-A1B2-1F30F7BE6C3A}" type="parTrans" cxnId="{FEB1E53B-AB37-4205-9D17-8187E346411A}">
      <dgm:prSet/>
      <dgm:spPr/>
      <dgm:t>
        <a:bodyPr/>
        <a:lstStyle/>
        <a:p>
          <a:endParaRPr lang="en-US"/>
        </a:p>
      </dgm:t>
    </dgm:pt>
    <dgm:pt modelId="{8F9342A4-C847-4047-9F39-9ADEAF74330B}" type="sibTrans" cxnId="{FEB1E53B-AB37-4205-9D17-8187E346411A}">
      <dgm:prSet/>
      <dgm:spPr/>
      <dgm:t>
        <a:bodyPr/>
        <a:lstStyle/>
        <a:p>
          <a:endParaRPr lang="en-US"/>
        </a:p>
      </dgm:t>
    </dgm:pt>
    <dgm:pt modelId="{E9087DF4-7EE9-4BCF-AE80-56588ACC075A}">
      <dgm:prSet phldrT="[Text]"/>
      <dgm:spPr/>
      <dgm:t>
        <a:bodyPr/>
        <a:lstStyle/>
        <a:p>
          <a:r>
            <a:rPr lang="en-US" dirty="0" err="1"/>
            <a:t>cat_ranking</a:t>
          </a:r>
          <a:endParaRPr lang="en-US" dirty="0"/>
        </a:p>
      </dgm:t>
    </dgm:pt>
    <dgm:pt modelId="{E781B5D7-128E-4A1E-8A44-E79BF3948428}" type="parTrans" cxnId="{52C71440-B8A2-496A-B198-5ADF9BA13B87}">
      <dgm:prSet/>
      <dgm:spPr/>
      <dgm:t>
        <a:bodyPr/>
        <a:lstStyle/>
        <a:p>
          <a:endParaRPr lang="en-US"/>
        </a:p>
      </dgm:t>
    </dgm:pt>
    <dgm:pt modelId="{78D294B2-8FB6-494C-854B-08F117EDDC92}" type="sibTrans" cxnId="{52C71440-B8A2-496A-B198-5ADF9BA13B87}">
      <dgm:prSet/>
      <dgm:spPr/>
      <dgm:t>
        <a:bodyPr/>
        <a:lstStyle/>
        <a:p>
          <a:endParaRPr lang="en-US"/>
        </a:p>
      </dgm:t>
    </dgm:pt>
    <dgm:pt modelId="{535DC5D2-7A97-4EEA-928B-6923E637BB2B}">
      <dgm:prSet phldrT="[Text]"/>
      <dgm:spPr/>
      <dgm:t>
        <a:bodyPr/>
        <a:lstStyle/>
        <a:p>
          <a:r>
            <a:rPr lang="en-US" b="0" i="0" dirty="0" err="1"/>
            <a:t>prod_in_cat</a:t>
          </a:r>
          <a:endParaRPr lang="en-US" dirty="0"/>
        </a:p>
      </dgm:t>
    </dgm:pt>
    <dgm:pt modelId="{1EB21D61-18E5-49F5-9D4A-ABBC08510B62}" type="parTrans" cxnId="{30BA8B41-FD72-40BD-8718-0EE6DC9777FD}">
      <dgm:prSet/>
      <dgm:spPr/>
      <dgm:t>
        <a:bodyPr/>
        <a:lstStyle/>
        <a:p>
          <a:endParaRPr lang="en-US"/>
        </a:p>
      </dgm:t>
    </dgm:pt>
    <dgm:pt modelId="{F4E826DD-79B4-4F97-8620-19E6D9A7D3D6}" type="sibTrans" cxnId="{30BA8B41-FD72-40BD-8718-0EE6DC9777FD}">
      <dgm:prSet/>
      <dgm:spPr/>
      <dgm:t>
        <a:bodyPr/>
        <a:lstStyle/>
        <a:p>
          <a:endParaRPr lang="en-US"/>
        </a:p>
      </dgm:t>
    </dgm:pt>
    <dgm:pt modelId="{598CECFA-29FE-4FCC-A79F-DA27722FFC33}" type="pres">
      <dgm:prSet presAssocID="{3A63AD4C-CAFD-4E4C-B4F0-9E28D8C37C9E}" presName="Name0" presStyleCnt="0">
        <dgm:presLayoutVars>
          <dgm:dir/>
          <dgm:animLvl val="lvl"/>
          <dgm:resizeHandles val="exact"/>
        </dgm:presLayoutVars>
      </dgm:prSet>
      <dgm:spPr/>
    </dgm:pt>
    <dgm:pt modelId="{3CB2B475-7B67-40C8-BA2C-63CDE0BD4206}" type="pres">
      <dgm:prSet presAssocID="{3C69854C-90FD-4704-BE18-923B9FC7FC30}" presName="linNode" presStyleCnt="0"/>
      <dgm:spPr/>
    </dgm:pt>
    <dgm:pt modelId="{9E60436C-830C-492F-8072-0BA48E2B6F78}" type="pres">
      <dgm:prSet presAssocID="{3C69854C-90FD-4704-BE18-923B9FC7FC30}" presName="parentText" presStyleLbl="node1" presStyleIdx="0" presStyleCnt="6">
        <dgm:presLayoutVars>
          <dgm:chMax val="1"/>
          <dgm:bulletEnabled val="1"/>
        </dgm:presLayoutVars>
      </dgm:prSet>
      <dgm:spPr/>
    </dgm:pt>
    <dgm:pt modelId="{B1FE99E5-2CE7-4DBD-A06D-6B9E33A23C20}" type="pres">
      <dgm:prSet presAssocID="{3C69854C-90FD-4704-BE18-923B9FC7FC30}" presName="descendantText" presStyleLbl="alignAccFollowNode1" presStyleIdx="0" presStyleCnt="5">
        <dgm:presLayoutVars>
          <dgm:bulletEnabled val="1"/>
        </dgm:presLayoutVars>
      </dgm:prSet>
      <dgm:spPr/>
    </dgm:pt>
    <dgm:pt modelId="{06F48CA3-F8A6-4D24-A260-5AE3F0E53CA6}" type="pres">
      <dgm:prSet presAssocID="{6673CA7C-AB49-4D75-A271-F9CBA03DB4CD}" presName="sp" presStyleCnt="0"/>
      <dgm:spPr/>
    </dgm:pt>
    <dgm:pt modelId="{77321EDE-2244-47F9-A0FA-2AFF7CB64248}" type="pres">
      <dgm:prSet presAssocID="{E63BB8E3-7071-4AFF-9DAC-5CA1B98EFA48}" presName="linNode" presStyleCnt="0"/>
      <dgm:spPr/>
    </dgm:pt>
    <dgm:pt modelId="{FD4B7AA3-2E31-4B50-8A44-6F688A6C508F}" type="pres">
      <dgm:prSet presAssocID="{E63BB8E3-7071-4AFF-9DAC-5CA1B98EFA48}" presName="parentText" presStyleLbl="node1" presStyleIdx="1" presStyleCnt="6">
        <dgm:presLayoutVars>
          <dgm:chMax val="1"/>
          <dgm:bulletEnabled val="1"/>
        </dgm:presLayoutVars>
      </dgm:prSet>
      <dgm:spPr/>
    </dgm:pt>
    <dgm:pt modelId="{790E74E4-88AC-48B4-9D94-A8677CF38D3C}" type="pres">
      <dgm:prSet presAssocID="{E63BB8E3-7071-4AFF-9DAC-5CA1B98EFA48}" presName="descendantText" presStyleLbl="alignAccFollowNode1" presStyleIdx="1" presStyleCnt="5">
        <dgm:presLayoutVars>
          <dgm:bulletEnabled val="1"/>
        </dgm:presLayoutVars>
      </dgm:prSet>
      <dgm:spPr/>
    </dgm:pt>
    <dgm:pt modelId="{A7BEA2C9-CD05-4F14-B594-F1FEBE69EFB9}" type="pres">
      <dgm:prSet presAssocID="{95CF58BF-22A7-4778-BD76-2992EB2812FF}" presName="sp" presStyleCnt="0"/>
      <dgm:spPr/>
    </dgm:pt>
    <dgm:pt modelId="{685774BD-408E-4F31-88CB-131FC484CF0D}" type="pres">
      <dgm:prSet presAssocID="{0920D4FA-6B02-4608-8027-3879930C10AD}" presName="linNode" presStyleCnt="0"/>
      <dgm:spPr/>
    </dgm:pt>
    <dgm:pt modelId="{68F35978-F018-4BF1-80BD-9F0567519685}" type="pres">
      <dgm:prSet presAssocID="{0920D4FA-6B02-4608-8027-3879930C10AD}" presName="parentText" presStyleLbl="node1" presStyleIdx="2" presStyleCnt="6">
        <dgm:presLayoutVars>
          <dgm:chMax val="1"/>
          <dgm:bulletEnabled val="1"/>
        </dgm:presLayoutVars>
      </dgm:prSet>
      <dgm:spPr/>
    </dgm:pt>
    <dgm:pt modelId="{DE8C47E4-9294-4CBE-A1A1-0CB82F8DE20A}" type="pres">
      <dgm:prSet presAssocID="{0920D4FA-6B02-4608-8027-3879930C10AD}" presName="descendantText" presStyleLbl="alignAccFollowNode1" presStyleIdx="2" presStyleCnt="5">
        <dgm:presLayoutVars>
          <dgm:bulletEnabled val="1"/>
        </dgm:presLayoutVars>
      </dgm:prSet>
      <dgm:spPr/>
    </dgm:pt>
    <dgm:pt modelId="{B3D23135-A7BD-4561-B598-23FB4AE7A64F}" type="pres">
      <dgm:prSet presAssocID="{7F267B47-258C-48C4-B13B-EFECDCD6E242}" presName="sp" presStyleCnt="0"/>
      <dgm:spPr/>
    </dgm:pt>
    <dgm:pt modelId="{08D80C8E-D61E-4F7B-AD3C-99679A738D27}" type="pres">
      <dgm:prSet presAssocID="{F65C5E28-B9A4-4568-B197-024E89105426}" presName="linNode" presStyleCnt="0"/>
      <dgm:spPr/>
    </dgm:pt>
    <dgm:pt modelId="{24011F99-B8F0-453F-9B98-BDF511CD26A6}" type="pres">
      <dgm:prSet presAssocID="{F65C5E28-B9A4-4568-B197-024E89105426}" presName="parentText" presStyleLbl="node1" presStyleIdx="3" presStyleCnt="6">
        <dgm:presLayoutVars>
          <dgm:chMax val="1"/>
          <dgm:bulletEnabled val="1"/>
        </dgm:presLayoutVars>
      </dgm:prSet>
      <dgm:spPr/>
    </dgm:pt>
    <dgm:pt modelId="{A7E828CB-CB52-4879-BCDA-73DE8C3173F4}" type="pres">
      <dgm:prSet presAssocID="{F65C5E28-B9A4-4568-B197-024E89105426}" presName="descendantText" presStyleLbl="alignAccFollowNode1" presStyleIdx="3" presStyleCnt="5">
        <dgm:presLayoutVars>
          <dgm:bulletEnabled val="1"/>
        </dgm:presLayoutVars>
      </dgm:prSet>
      <dgm:spPr/>
    </dgm:pt>
    <dgm:pt modelId="{67A2CCCC-D1BA-4A93-8C75-9E0FFC62B245}" type="pres">
      <dgm:prSet presAssocID="{91F8C6C5-4DD7-4E6F-87F3-CD58935ACE17}" presName="sp" presStyleCnt="0"/>
      <dgm:spPr/>
    </dgm:pt>
    <dgm:pt modelId="{D4721A12-3D88-42CA-AFE4-49BB5AF9366E}" type="pres">
      <dgm:prSet presAssocID="{34914244-6C1D-4EEC-9DC7-B72DF9A5BE2F}" presName="linNode" presStyleCnt="0"/>
      <dgm:spPr/>
    </dgm:pt>
    <dgm:pt modelId="{39963BC0-97F7-4690-B013-28EC81DC3F45}" type="pres">
      <dgm:prSet presAssocID="{34914244-6C1D-4EEC-9DC7-B72DF9A5BE2F}" presName="parentText" presStyleLbl="node1" presStyleIdx="4" presStyleCnt="6">
        <dgm:presLayoutVars>
          <dgm:chMax val="1"/>
          <dgm:bulletEnabled val="1"/>
        </dgm:presLayoutVars>
      </dgm:prSet>
      <dgm:spPr/>
    </dgm:pt>
    <dgm:pt modelId="{8257950B-A677-4AE9-951E-1A8A3393AD1A}" type="pres">
      <dgm:prSet presAssocID="{34914244-6C1D-4EEC-9DC7-B72DF9A5BE2F}" presName="descendantText" presStyleLbl="alignAccFollowNode1" presStyleIdx="4" presStyleCnt="5">
        <dgm:presLayoutVars>
          <dgm:bulletEnabled val="1"/>
        </dgm:presLayoutVars>
      </dgm:prSet>
      <dgm:spPr/>
    </dgm:pt>
    <dgm:pt modelId="{C4FF08AD-48BD-4534-94D6-B328BE277EC0}" type="pres">
      <dgm:prSet presAssocID="{57E2E4B4-DAA5-4DEC-AA18-B9A03FE90C10}" presName="sp" presStyleCnt="0"/>
      <dgm:spPr/>
    </dgm:pt>
    <dgm:pt modelId="{DD38D82B-0327-4C8C-BC99-A1FA3F785D6B}" type="pres">
      <dgm:prSet presAssocID="{D859DCC8-09F5-45EC-B9B4-415535067ADF}" presName="linNode" presStyleCnt="0"/>
      <dgm:spPr/>
    </dgm:pt>
    <dgm:pt modelId="{D1E49064-A5A5-45F1-A94F-4F3941F88BF7}" type="pres">
      <dgm:prSet presAssocID="{D859DCC8-09F5-45EC-B9B4-415535067ADF}" presName="parentText" presStyleLbl="node1" presStyleIdx="5" presStyleCnt="6">
        <dgm:presLayoutVars>
          <dgm:chMax val="1"/>
          <dgm:bulletEnabled val="1"/>
        </dgm:presLayoutVars>
      </dgm:prSet>
      <dgm:spPr/>
    </dgm:pt>
  </dgm:ptLst>
  <dgm:cxnLst>
    <dgm:cxn modelId="{90AF020C-F3E2-4968-A54D-5ECCC2ED8D5A}" srcId="{E63BB8E3-7071-4AFF-9DAC-5CA1B98EFA48}" destId="{7C110C74-3E26-4B6B-AA09-AC95814D4F9D}" srcOrd="2" destOrd="0" parTransId="{780902C9-6E65-4042-B724-3139271F9399}" sibTransId="{FBB50450-1699-4DCD-A544-3603AC649288}"/>
    <dgm:cxn modelId="{B4C5F70D-1F57-403F-B083-02E540081D4C}" srcId="{3A63AD4C-CAFD-4E4C-B4F0-9E28D8C37C9E}" destId="{E63BB8E3-7071-4AFF-9DAC-5CA1B98EFA48}" srcOrd="1" destOrd="0" parTransId="{B114E3A2-01AB-4656-BBCE-AE68BA1A2880}" sibTransId="{95CF58BF-22A7-4778-BD76-2992EB2812FF}"/>
    <dgm:cxn modelId="{1DBEED27-4799-4B8E-800A-C690F7896F49}" srcId="{3A63AD4C-CAFD-4E4C-B4F0-9E28D8C37C9E}" destId="{0920D4FA-6B02-4608-8027-3879930C10AD}" srcOrd="2" destOrd="0" parTransId="{13F2A886-AE91-466D-B646-1ADAF87B7699}" sibTransId="{7F267B47-258C-48C4-B13B-EFECDCD6E242}"/>
    <dgm:cxn modelId="{D074122B-1705-44CB-B3F0-654895C45E5F}" type="presOf" srcId="{34914244-6C1D-4EEC-9DC7-B72DF9A5BE2F}" destId="{39963BC0-97F7-4690-B013-28EC81DC3F45}" srcOrd="0" destOrd="0" presId="urn:microsoft.com/office/officeart/2005/8/layout/vList5"/>
    <dgm:cxn modelId="{250F4D37-8447-4D9D-8C21-869015CF7F6D}" srcId="{3C69854C-90FD-4704-BE18-923B9FC7FC30}" destId="{55570C5F-2E84-4BC6-9EF7-2C52B412DAD1}" srcOrd="0" destOrd="0" parTransId="{00ED7DD5-8C3C-4CD9-A7F6-6B660CFA9BC9}" sibTransId="{F9D9ED84-145E-4639-8070-4213F4D4F6C1}"/>
    <dgm:cxn modelId="{FEB1E53B-AB37-4205-9D17-8187E346411A}" srcId="{F65C5E28-B9A4-4568-B197-024E89105426}" destId="{B98BD154-C2E1-4A36-8685-797AEB97B808}" srcOrd="0" destOrd="0" parTransId="{0887A1AE-DC32-4BBA-A1B2-1F30F7BE6C3A}" sibTransId="{8F9342A4-C847-4047-9F39-9ADEAF74330B}"/>
    <dgm:cxn modelId="{52C71440-B8A2-496A-B198-5ADF9BA13B87}" srcId="{F65C5E28-B9A4-4568-B197-024E89105426}" destId="{E9087DF4-7EE9-4BCF-AE80-56588ACC075A}" srcOrd="1" destOrd="0" parTransId="{E781B5D7-128E-4A1E-8A44-E79BF3948428}" sibTransId="{78D294B2-8FB6-494C-854B-08F117EDDC92}"/>
    <dgm:cxn modelId="{F4AA9A5C-8288-4A0D-80B6-45CF1A5A09D2}" srcId="{3A63AD4C-CAFD-4E4C-B4F0-9E28D8C37C9E}" destId="{D859DCC8-09F5-45EC-B9B4-415535067ADF}" srcOrd="5" destOrd="0" parTransId="{8EEDE149-4207-47FC-8B6A-EFDF3B7103A2}" sibTransId="{0F090D3A-1665-4621-9683-0B4BFB25BAB6}"/>
    <dgm:cxn modelId="{30BA8B41-FD72-40BD-8718-0EE6DC9777FD}" srcId="{34914244-6C1D-4EEC-9DC7-B72DF9A5BE2F}" destId="{535DC5D2-7A97-4EEA-928B-6923E637BB2B}" srcOrd="0" destOrd="0" parTransId="{1EB21D61-18E5-49F5-9D4A-ABBC08510B62}" sibTransId="{F4E826DD-79B4-4F97-8620-19E6D9A7D3D6}"/>
    <dgm:cxn modelId="{D790AC69-983F-4F24-884E-4BF72EE6EDEF}" type="presOf" srcId="{B98BD154-C2E1-4A36-8685-797AEB97B808}" destId="{A7E828CB-CB52-4879-BCDA-73DE8C3173F4}" srcOrd="0" destOrd="0" presId="urn:microsoft.com/office/officeart/2005/8/layout/vList5"/>
    <dgm:cxn modelId="{E11B9C4E-E478-4438-A13A-865BCAB86068}" type="presOf" srcId="{601E4B6E-0B33-44FB-8D99-F2D15CC79A74}" destId="{790E74E4-88AC-48B4-9D94-A8677CF38D3C}" srcOrd="0" destOrd="0" presId="urn:microsoft.com/office/officeart/2005/8/layout/vList5"/>
    <dgm:cxn modelId="{AD083354-A399-47E2-82A7-B83A5F88FA77}" type="presOf" srcId="{C05DB3A3-9B75-4DD1-AC28-11E3ECB6CBA7}" destId="{DE8C47E4-9294-4CBE-A1A1-0CB82F8DE20A}" srcOrd="0" destOrd="0" presId="urn:microsoft.com/office/officeart/2005/8/layout/vList5"/>
    <dgm:cxn modelId="{89EE1255-3277-431F-BE48-AA8531C5DFE0}" srcId="{3A63AD4C-CAFD-4E4C-B4F0-9E28D8C37C9E}" destId="{34914244-6C1D-4EEC-9DC7-B72DF9A5BE2F}" srcOrd="4" destOrd="0" parTransId="{3AD0A858-3888-421F-AA8D-6736C1E718EF}" sibTransId="{57E2E4B4-DAA5-4DEC-AA18-B9A03FE90C10}"/>
    <dgm:cxn modelId="{9B113058-D5C3-4CBC-A534-D88A1DF5D603}" srcId="{0920D4FA-6B02-4608-8027-3879930C10AD}" destId="{C05DB3A3-9B75-4DD1-AC28-11E3ECB6CBA7}" srcOrd="0" destOrd="0" parTransId="{8040DE24-84B4-4BCD-B8B7-08A14E08A673}" sibTransId="{6F9FF446-744E-42F5-87A1-F8F3D6D2A26D}"/>
    <dgm:cxn modelId="{204AAC7E-25EB-41AD-9E1F-4F4122078D13}" type="presOf" srcId="{3C69854C-90FD-4704-BE18-923B9FC7FC30}" destId="{9E60436C-830C-492F-8072-0BA48E2B6F78}" srcOrd="0" destOrd="0" presId="urn:microsoft.com/office/officeart/2005/8/layout/vList5"/>
    <dgm:cxn modelId="{F0C82089-A033-4647-A7CB-B93E7C0AB012}" type="presOf" srcId="{0920D4FA-6B02-4608-8027-3879930C10AD}" destId="{68F35978-F018-4BF1-80BD-9F0567519685}" srcOrd="0" destOrd="0" presId="urn:microsoft.com/office/officeart/2005/8/layout/vList5"/>
    <dgm:cxn modelId="{B2EB078F-DA7F-43A6-A882-0E954D3C001D}" srcId="{E63BB8E3-7071-4AFF-9DAC-5CA1B98EFA48}" destId="{601E4B6E-0B33-44FB-8D99-F2D15CC79A74}" srcOrd="0" destOrd="0" parTransId="{A4064005-1280-46FD-A533-4F8A334A1222}" sibTransId="{7C2ECD75-394D-4E76-9AED-49F34DA19000}"/>
    <dgm:cxn modelId="{98D49F94-97A2-481B-A429-E09E5786DDFE}" type="presOf" srcId="{E9087DF4-7EE9-4BCF-AE80-56588ACC075A}" destId="{A7E828CB-CB52-4879-BCDA-73DE8C3173F4}" srcOrd="0" destOrd="1" presId="urn:microsoft.com/office/officeart/2005/8/layout/vList5"/>
    <dgm:cxn modelId="{6940209A-2E9B-4113-B2AE-9849F26EA3A8}" srcId="{0920D4FA-6B02-4608-8027-3879930C10AD}" destId="{3C766F46-86F5-4F16-9A13-8D73ACC2202D}" srcOrd="1" destOrd="0" parTransId="{5923F008-6A1F-495C-BDDB-A653A0D13DE4}" sibTransId="{05FE3DFC-FB45-48D5-9340-D211E1337380}"/>
    <dgm:cxn modelId="{316A97A2-B94C-4DBD-A33F-DF7285F6A436}" srcId="{3A63AD4C-CAFD-4E4C-B4F0-9E28D8C37C9E}" destId="{F65C5E28-B9A4-4568-B197-024E89105426}" srcOrd="3" destOrd="0" parTransId="{53E89EAF-9887-44DD-90E2-13EFEB5543A7}" sibTransId="{91F8C6C5-4DD7-4E6F-87F3-CD58935ACE17}"/>
    <dgm:cxn modelId="{9E4ABBAE-2C69-4114-9840-BBADAF20A5A3}" type="presOf" srcId="{F65C5E28-B9A4-4568-B197-024E89105426}" destId="{24011F99-B8F0-453F-9B98-BDF511CD26A6}" srcOrd="0" destOrd="0" presId="urn:microsoft.com/office/officeart/2005/8/layout/vList5"/>
    <dgm:cxn modelId="{7DDE23C0-3CB4-46F8-86E5-1E3F2A8CCFF4}" type="presOf" srcId="{D859DCC8-09F5-45EC-B9B4-415535067ADF}" destId="{D1E49064-A5A5-45F1-A94F-4F3941F88BF7}" srcOrd="0" destOrd="0" presId="urn:microsoft.com/office/officeart/2005/8/layout/vList5"/>
    <dgm:cxn modelId="{645ABCC7-FD1D-4536-A59A-60E42187F4B7}" type="presOf" srcId="{E63BB8E3-7071-4AFF-9DAC-5CA1B98EFA48}" destId="{FD4B7AA3-2E31-4B50-8A44-6F688A6C508F}" srcOrd="0" destOrd="0" presId="urn:microsoft.com/office/officeart/2005/8/layout/vList5"/>
    <dgm:cxn modelId="{8C7EEAC8-C522-4DE2-A728-2080EDC6A732}" srcId="{3A63AD4C-CAFD-4E4C-B4F0-9E28D8C37C9E}" destId="{3C69854C-90FD-4704-BE18-923B9FC7FC30}" srcOrd="0" destOrd="0" parTransId="{19862748-FD1B-4FEC-A613-B41B309515DC}" sibTransId="{6673CA7C-AB49-4D75-A271-F9CBA03DB4CD}"/>
    <dgm:cxn modelId="{F44BBFE0-3C9D-4882-A37B-B32487971D75}" type="presOf" srcId="{3A63AD4C-CAFD-4E4C-B4F0-9E28D8C37C9E}" destId="{598CECFA-29FE-4FCC-A79F-DA27722FFC33}" srcOrd="0" destOrd="0" presId="urn:microsoft.com/office/officeart/2005/8/layout/vList5"/>
    <dgm:cxn modelId="{563362ED-0067-492A-A58C-F355D21F62F1}" srcId="{E63BB8E3-7071-4AFF-9DAC-5CA1B98EFA48}" destId="{0AD7A7F8-26C1-4480-9C58-14F85238F9CB}" srcOrd="1" destOrd="0" parTransId="{EA3BB386-031A-488D-83DA-0579A8F95952}" sibTransId="{A08B8ABF-FD3D-4912-9B71-0AABEE1F8366}"/>
    <dgm:cxn modelId="{1A6F29EF-A623-4F73-BF02-645DF2430664}" type="presOf" srcId="{3C766F46-86F5-4F16-9A13-8D73ACC2202D}" destId="{DE8C47E4-9294-4CBE-A1A1-0CB82F8DE20A}" srcOrd="0" destOrd="1" presId="urn:microsoft.com/office/officeart/2005/8/layout/vList5"/>
    <dgm:cxn modelId="{09367AEF-F3B8-4407-903F-D99EA9A59110}" type="presOf" srcId="{7C110C74-3E26-4B6B-AA09-AC95814D4F9D}" destId="{790E74E4-88AC-48B4-9D94-A8677CF38D3C}" srcOrd="0" destOrd="2" presId="urn:microsoft.com/office/officeart/2005/8/layout/vList5"/>
    <dgm:cxn modelId="{028FA1EF-1757-4CD8-8A61-664469D88E6E}" type="presOf" srcId="{55570C5F-2E84-4BC6-9EF7-2C52B412DAD1}" destId="{B1FE99E5-2CE7-4DBD-A06D-6B9E33A23C20}" srcOrd="0" destOrd="0" presId="urn:microsoft.com/office/officeart/2005/8/layout/vList5"/>
    <dgm:cxn modelId="{A4808BF9-9452-4D8C-AE3F-1E5BD4AF5A8D}" type="presOf" srcId="{0AD7A7F8-26C1-4480-9C58-14F85238F9CB}" destId="{790E74E4-88AC-48B4-9D94-A8677CF38D3C}" srcOrd="0" destOrd="1" presId="urn:microsoft.com/office/officeart/2005/8/layout/vList5"/>
    <dgm:cxn modelId="{BCF2E6F9-1B26-4C9A-B379-237051943873}" type="presOf" srcId="{535DC5D2-7A97-4EEA-928B-6923E637BB2B}" destId="{8257950B-A677-4AE9-951E-1A8A3393AD1A}" srcOrd="0" destOrd="0" presId="urn:microsoft.com/office/officeart/2005/8/layout/vList5"/>
    <dgm:cxn modelId="{8A34BA78-D998-432C-9941-33085EEB08FA}" type="presParOf" srcId="{598CECFA-29FE-4FCC-A79F-DA27722FFC33}" destId="{3CB2B475-7B67-40C8-BA2C-63CDE0BD4206}" srcOrd="0" destOrd="0" presId="urn:microsoft.com/office/officeart/2005/8/layout/vList5"/>
    <dgm:cxn modelId="{890F58DE-B645-4D9B-8F04-2ECD479EA418}" type="presParOf" srcId="{3CB2B475-7B67-40C8-BA2C-63CDE0BD4206}" destId="{9E60436C-830C-492F-8072-0BA48E2B6F78}" srcOrd="0" destOrd="0" presId="urn:microsoft.com/office/officeart/2005/8/layout/vList5"/>
    <dgm:cxn modelId="{619753F2-4A99-482C-933C-2C12A4B8F500}" type="presParOf" srcId="{3CB2B475-7B67-40C8-BA2C-63CDE0BD4206}" destId="{B1FE99E5-2CE7-4DBD-A06D-6B9E33A23C20}" srcOrd="1" destOrd="0" presId="urn:microsoft.com/office/officeart/2005/8/layout/vList5"/>
    <dgm:cxn modelId="{6AF1D130-1E91-4304-8FEF-B8E6EACF74BF}" type="presParOf" srcId="{598CECFA-29FE-4FCC-A79F-DA27722FFC33}" destId="{06F48CA3-F8A6-4D24-A260-5AE3F0E53CA6}" srcOrd="1" destOrd="0" presId="urn:microsoft.com/office/officeart/2005/8/layout/vList5"/>
    <dgm:cxn modelId="{98C14F99-C4C3-43E8-894A-3CD9E23A9B70}" type="presParOf" srcId="{598CECFA-29FE-4FCC-A79F-DA27722FFC33}" destId="{77321EDE-2244-47F9-A0FA-2AFF7CB64248}" srcOrd="2" destOrd="0" presId="urn:microsoft.com/office/officeart/2005/8/layout/vList5"/>
    <dgm:cxn modelId="{8CAD6694-86AA-443D-85FA-5C769BA51ABD}" type="presParOf" srcId="{77321EDE-2244-47F9-A0FA-2AFF7CB64248}" destId="{FD4B7AA3-2E31-4B50-8A44-6F688A6C508F}" srcOrd="0" destOrd="0" presId="urn:microsoft.com/office/officeart/2005/8/layout/vList5"/>
    <dgm:cxn modelId="{676AE60C-7FDE-4CAF-8372-A2C264A70BB1}" type="presParOf" srcId="{77321EDE-2244-47F9-A0FA-2AFF7CB64248}" destId="{790E74E4-88AC-48B4-9D94-A8677CF38D3C}" srcOrd="1" destOrd="0" presId="urn:microsoft.com/office/officeart/2005/8/layout/vList5"/>
    <dgm:cxn modelId="{B5E6B426-A146-4B4B-AF3B-022710D06CFE}" type="presParOf" srcId="{598CECFA-29FE-4FCC-A79F-DA27722FFC33}" destId="{A7BEA2C9-CD05-4F14-B594-F1FEBE69EFB9}" srcOrd="3" destOrd="0" presId="urn:microsoft.com/office/officeart/2005/8/layout/vList5"/>
    <dgm:cxn modelId="{CEC9EB19-98E6-47FA-B23E-F501363F7EA8}" type="presParOf" srcId="{598CECFA-29FE-4FCC-A79F-DA27722FFC33}" destId="{685774BD-408E-4F31-88CB-131FC484CF0D}" srcOrd="4" destOrd="0" presId="urn:microsoft.com/office/officeart/2005/8/layout/vList5"/>
    <dgm:cxn modelId="{3B843D64-6D25-493B-BF49-533C95449A31}" type="presParOf" srcId="{685774BD-408E-4F31-88CB-131FC484CF0D}" destId="{68F35978-F018-4BF1-80BD-9F0567519685}" srcOrd="0" destOrd="0" presId="urn:microsoft.com/office/officeart/2005/8/layout/vList5"/>
    <dgm:cxn modelId="{DB7B9960-92F6-48BD-8900-C5D0B8A561A5}" type="presParOf" srcId="{685774BD-408E-4F31-88CB-131FC484CF0D}" destId="{DE8C47E4-9294-4CBE-A1A1-0CB82F8DE20A}" srcOrd="1" destOrd="0" presId="urn:microsoft.com/office/officeart/2005/8/layout/vList5"/>
    <dgm:cxn modelId="{78181D5E-AA86-4E15-B087-24E073E7DDE1}" type="presParOf" srcId="{598CECFA-29FE-4FCC-A79F-DA27722FFC33}" destId="{B3D23135-A7BD-4561-B598-23FB4AE7A64F}" srcOrd="5" destOrd="0" presId="urn:microsoft.com/office/officeart/2005/8/layout/vList5"/>
    <dgm:cxn modelId="{2324998D-8D46-4860-8A8F-F74384156CC8}" type="presParOf" srcId="{598CECFA-29FE-4FCC-A79F-DA27722FFC33}" destId="{08D80C8E-D61E-4F7B-AD3C-99679A738D27}" srcOrd="6" destOrd="0" presId="urn:microsoft.com/office/officeart/2005/8/layout/vList5"/>
    <dgm:cxn modelId="{66D51095-D835-4257-9089-9257B6F2EF38}" type="presParOf" srcId="{08D80C8E-D61E-4F7B-AD3C-99679A738D27}" destId="{24011F99-B8F0-453F-9B98-BDF511CD26A6}" srcOrd="0" destOrd="0" presId="urn:microsoft.com/office/officeart/2005/8/layout/vList5"/>
    <dgm:cxn modelId="{252DD136-EE64-40F8-8C3D-A457F7D19D95}" type="presParOf" srcId="{08D80C8E-D61E-4F7B-AD3C-99679A738D27}" destId="{A7E828CB-CB52-4879-BCDA-73DE8C3173F4}" srcOrd="1" destOrd="0" presId="urn:microsoft.com/office/officeart/2005/8/layout/vList5"/>
    <dgm:cxn modelId="{F5DF5C4A-3891-4DE1-AFB9-B717B87521F5}" type="presParOf" srcId="{598CECFA-29FE-4FCC-A79F-DA27722FFC33}" destId="{67A2CCCC-D1BA-4A93-8C75-9E0FFC62B245}" srcOrd="7" destOrd="0" presId="urn:microsoft.com/office/officeart/2005/8/layout/vList5"/>
    <dgm:cxn modelId="{607FF6C5-C87D-46D4-9689-D1E5837D8290}" type="presParOf" srcId="{598CECFA-29FE-4FCC-A79F-DA27722FFC33}" destId="{D4721A12-3D88-42CA-AFE4-49BB5AF9366E}" srcOrd="8" destOrd="0" presId="urn:microsoft.com/office/officeart/2005/8/layout/vList5"/>
    <dgm:cxn modelId="{E9200E92-232D-4E2B-AB43-149EC55455FC}" type="presParOf" srcId="{D4721A12-3D88-42CA-AFE4-49BB5AF9366E}" destId="{39963BC0-97F7-4690-B013-28EC81DC3F45}" srcOrd="0" destOrd="0" presId="urn:microsoft.com/office/officeart/2005/8/layout/vList5"/>
    <dgm:cxn modelId="{6C22B0EC-FDE0-4C99-A0FF-6693C34ADA2E}" type="presParOf" srcId="{D4721A12-3D88-42CA-AFE4-49BB5AF9366E}" destId="{8257950B-A677-4AE9-951E-1A8A3393AD1A}" srcOrd="1" destOrd="0" presId="urn:microsoft.com/office/officeart/2005/8/layout/vList5"/>
    <dgm:cxn modelId="{6C4C759C-D24D-44D5-98E6-6A304F3CA195}" type="presParOf" srcId="{598CECFA-29FE-4FCC-A79F-DA27722FFC33}" destId="{C4FF08AD-48BD-4534-94D6-B328BE277EC0}" srcOrd="9" destOrd="0" presId="urn:microsoft.com/office/officeart/2005/8/layout/vList5"/>
    <dgm:cxn modelId="{5D74CB92-051A-4C84-ADC9-0CBF4BF41DBB}" type="presParOf" srcId="{598CECFA-29FE-4FCC-A79F-DA27722FFC33}" destId="{DD38D82B-0327-4C8C-BC99-A1FA3F785D6B}" srcOrd="10" destOrd="0" presId="urn:microsoft.com/office/officeart/2005/8/layout/vList5"/>
    <dgm:cxn modelId="{0B9A773F-7379-46B1-8FF3-990E4EA5F707}" type="presParOf" srcId="{DD38D82B-0327-4C8C-BC99-A1FA3F785D6B}" destId="{D1E49064-A5A5-45F1-A94F-4F3941F88BF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F2C51A-5B6B-43CF-889F-02939E097DC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346F7B0-1039-4ABB-9609-968FA3F208FC}">
      <dgm:prSet phldrT="[Text]"/>
      <dgm:spPr/>
      <dgm:t>
        <a:bodyPr/>
        <a:lstStyle/>
        <a:p>
          <a:r>
            <a:rPr lang="en-US" dirty="0">
              <a:solidFill>
                <a:schemeClr val="tx1">
                  <a:lumMod val="95000"/>
                  <a:lumOff val="5000"/>
                </a:schemeClr>
              </a:solidFill>
            </a:rPr>
            <a:t>Clothing, Shoes, and Jewelry </a:t>
          </a:r>
        </a:p>
      </dgm:t>
    </dgm:pt>
    <dgm:pt modelId="{C01CFDFD-B9C6-4383-B6A9-23135AA606C6}" type="parTrans" cxnId="{C8F71C92-C0F5-4436-844C-3AB671B76DC5}">
      <dgm:prSet/>
      <dgm:spPr/>
      <dgm:t>
        <a:bodyPr/>
        <a:lstStyle/>
        <a:p>
          <a:endParaRPr lang="en-US">
            <a:solidFill>
              <a:schemeClr val="tx1">
                <a:lumMod val="95000"/>
                <a:lumOff val="5000"/>
              </a:schemeClr>
            </a:solidFill>
          </a:endParaRPr>
        </a:p>
      </dgm:t>
    </dgm:pt>
    <dgm:pt modelId="{44047A10-6EA9-4EE3-8501-FC798C40123F}" type="sibTrans" cxnId="{C8F71C92-C0F5-4436-844C-3AB671B76DC5}">
      <dgm:prSet/>
      <dgm:spPr/>
      <dgm:t>
        <a:bodyPr/>
        <a:lstStyle/>
        <a:p>
          <a:endParaRPr lang="en-US">
            <a:solidFill>
              <a:schemeClr val="tx1">
                <a:lumMod val="95000"/>
                <a:lumOff val="5000"/>
              </a:schemeClr>
            </a:solidFill>
          </a:endParaRPr>
        </a:p>
      </dgm:t>
    </dgm:pt>
    <dgm:pt modelId="{2869B409-BCE3-4E5B-B2A7-9933B9FE7D9E}">
      <dgm:prSet phldrT="[Text]"/>
      <dgm:spPr/>
      <dgm:t>
        <a:bodyPr/>
        <a:lstStyle/>
        <a:p>
          <a:r>
            <a:rPr lang="en-US" dirty="0">
              <a:solidFill>
                <a:schemeClr val="tx1">
                  <a:lumMod val="95000"/>
                  <a:lumOff val="5000"/>
                </a:schemeClr>
              </a:solidFill>
            </a:rPr>
            <a:t>Jewelry</a:t>
          </a:r>
        </a:p>
      </dgm:t>
    </dgm:pt>
    <dgm:pt modelId="{2BF495B8-1E96-4E62-8B16-255AAB1386C1}" type="parTrans" cxnId="{0EB6CF02-9187-4156-982A-6FC53D894D00}">
      <dgm:prSet/>
      <dgm:spPr/>
      <dgm:t>
        <a:bodyPr/>
        <a:lstStyle/>
        <a:p>
          <a:endParaRPr lang="en-US">
            <a:solidFill>
              <a:schemeClr val="tx1">
                <a:lumMod val="95000"/>
                <a:lumOff val="5000"/>
              </a:schemeClr>
            </a:solidFill>
          </a:endParaRPr>
        </a:p>
      </dgm:t>
    </dgm:pt>
    <dgm:pt modelId="{859D003C-443D-4480-BADB-967A2F96249F}" type="sibTrans" cxnId="{0EB6CF02-9187-4156-982A-6FC53D894D00}">
      <dgm:prSet/>
      <dgm:spPr/>
      <dgm:t>
        <a:bodyPr/>
        <a:lstStyle/>
        <a:p>
          <a:endParaRPr lang="en-US">
            <a:solidFill>
              <a:schemeClr val="tx1">
                <a:lumMod val="95000"/>
                <a:lumOff val="5000"/>
              </a:schemeClr>
            </a:solidFill>
          </a:endParaRPr>
        </a:p>
      </dgm:t>
    </dgm:pt>
    <dgm:pt modelId="{6F389B70-7768-4771-B42F-40C433456D89}">
      <dgm:prSet phldrT="[Text]"/>
      <dgm:spPr/>
      <dgm:t>
        <a:bodyPr/>
        <a:lstStyle/>
        <a:p>
          <a:r>
            <a:rPr lang="en-US" dirty="0">
              <a:solidFill>
                <a:schemeClr val="tx1">
                  <a:lumMod val="95000"/>
                  <a:lumOff val="5000"/>
                </a:schemeClr>
              </a:solidFill>
            </a:rPr>
            <a:t>Earrings</a:t>
          </a:r>
        </a:p>
      </dgm:t>
    </dgm:pt>
    <dgm:pt modelId="{2D96D601-B56D-45AD-BDF8-311C9891F0C2}" type="parTrans" cxnId="{A0C26388-1003-4BF9-9B43-6BF843983413}">
      <dgm:prSet/>
      <dgm:spPr/>
      <dgm:t>
        <a:bodyPr/>
        <a:lstStyle/>
        <a:p>
          <a:endParaRPr lang="en-US">
            <a:solidFill>
              <a:schemeClr val="tx1">
                <a:lumMod val="95000"/>
                <a:lumOff val="5000"/>
              </a:schemeClr>
            </a:solidFill>
          </a:endParaRPr>
        </a:p>
      </dgm:t>
    </dgm:pt>
    <dgm:pt modelId="{B3506BBF-AC62-4347-8C93-1B065CF83DCE}" type="sibTrans" cxnId="{A0C26388-1003-4BF9-9B43-6BF843983413}">
      <dgm:prSet/>
      <dgm:spPr/>
      <dgm:t>
        <a:bodyPr/>
        <a:lstStyle/>
        <a:p>
          <a:endParaRPr lang="en-US">
            <a:solidFill>
              <a:schemeClr val="tx1">
                <a:lumMod val="95000"/>
                <a:lumOff val="5000"/>
              </a:schemeClr>
            </a:solidFill>
          </a:endParaRPr>
        </a:p>
      </dgm:t>
    </dgm:pt>
    <dgm:pt modelId="{DECACAC1-9193-4A69-B82F-3AF3DA82FB9F}">
      <dgm:prSet phldrT="[Text]"/>
      <dgm:spPr/>
      <dgm:t>
        <a:bodyPr/>
        <a:lstStyle/>
        <a:p>
          <a:r>
            <a:rPr lang="en-US" dirty="0">
              <a:solidFill>
                <a:schemeClr val="tx1">
                  <a:lumMod val="95000"/>
                  <a:lumOff val="5000"/>
                </a:schemeClr>
              </a:solidFill>
            </a:rPr>
            <a:t>Drop &amp; Dangle Earrings</a:t>
          </a:r>
        </a:p>
      </dgm:t>
    </dgm:pt>
    <dgm:pt modelId="{63CC8892-540C-4D25-9F89-B4B8B983EC51}" type="parTrans" cxnId="{CCC6449F-6E2F-4D36-95EF-C667B2A8C862}">
      <dgm:prSet/>
      <dgm:spPr/>
      <dgm:t>
        <a:bodyPr/>
        <a:lstStyle/>
        <a:p>
          <a:endParaRPr lang="en-US">
            <a:solidFill>
              <a:schemeClr val="tx1">
                <a:lumMod val="95000"/>
                <a:lumOff val="5000"/>
              </a:schemeClr>
            </a:solidFill>
          </a:endParaRPr>
        </a:p>
      </dgm:t>
    </dgm:pt>
    <dgm:pt modelId="{9C25873F-C28A-4C13-8C4A-5D145A79353F}" type="sibTrans" cxnId="{CCC6449F-6E2F-4D36-95EF-C667B2A8C862}">
      <dgm:prSet/>
      <dgm:spPr/>
      <dgm:t>
        <a:bodyPr/>
        <a:lstStyle/>
        <a:p>
          <a:endParaRPr lang="en-US">
            <a:solidFill>
              <a:schemeClr val="tx1">
                <a:lumMod val="95000"/>
                <a:lumOff val="5000"/>
              </a:schemeClr>
            </a:solidFill>
          </a:endParaRPr>
        </a:p>
      </dgm:t>
    </dgm:pt>
    <dgm:pt modelId="{A1FA7B8B-B231-4B67-B5F8-88D744BBA171}">
      <dgm:prSet phldrT="[Text]"/>
      <dgm:spPr/>
      <dgm:t>
        <a:bodyPr/>
        <a:lstStyle/>
        <a:p>
          <a:r>
            <a:rPr lang="en-US" dirty="0">
              <a:solidFill>
                <a:schemeClr val="tx1">
                  <a:lumMod val="95000"/>
                  <a:lumOff val="5000"/>
                </a:schemeClr>
              </a:solidFill>
            </a:rPr>
            <a:t>Keywords: </a:t>
          </a:r>
          <a:r>
            <a:rPr lang="en-US" dirty="0" err="1">
              <a:solidFill>
                <a:schemeClr val="tx1">
                  <a:lumMod val="95000"/>
                  <a:lumOff val="5000"/>
                </a:schemeClr>
              </a:solidFill>
            </a:rPr>
            <a:t>Asymetrical</a:t>
          </a:r>
          <a:r>
            <a:rPr lang="en-US" dirty="0">
              <a:solidFill>
                <a:schemeClr val="tx1">
                  <a:lumMod val="95000"/>
                  <a:lumOff val="5000"/>
                </a:schemeClr>
              </a:solidFill>
            </a:rPr>
            <a:t> Star Earrings</a:t>
          </a:r>
        </a:p>
      </dgm:t>
    </dgm:pt>
    <dgm:pt modelId="{C261174A-1C20-409B-9B6A-596051D0539D}" type="parTrans" cxnId="{A28D7CB4-851D-491A-97A8-7F92215F6E88}">
      <dgm:prSet/>
      <dgm:spPr/>
      <dgm:t>
        <a:bodyPr/>
        <a:lstStyle/>
        <a:p>
          <a:endParaRPr lang="en-US">
            <a:solidFill>
              <a:schemeClr val="tx1">
                <a:lumMod val="95000"/>
                <a:lumOff val="5000"/>
              </a:schemeClr>
            </a:solidFill>
          </a:endParaRPr>
        </a:p>
      </dgm:t>
    </dgm:pt>
    <dgm:pt modelId="{0D3CCA18-AB49-4D8F-A8F5-343912073630}" type="sibTrans" cxnId="{A28D7CB4-851D-491A-97A8-7F92215F6E88}">
      <dgm:prSet/>
      <dgm:spPr/>
      <dgm:t>
        <a:bodyPr/>
        <a:lstStyle/>
        <a:p>
          <a:endParaRPr lang="en-US">
            <a:solidFill>
              <a:schemeClr val="tx1">
                <a:lumMod val="95000"/>
                <a:lumOff val="5000"/>
              </a:schemeClr>
            </a:solidFill>
          </a:endParaRPr>
        </a:p>
      </dgm:t>
    </dgm:pt>
    <dgm:pt modelId="{9581309B-936B-49CD-9A1C-6F8E90949729}">
      <dgm:prSet phldrT="[Text]"/>
      <dgm:spPr/>
      <dgm:t>
        <a:bodyPr/>
        <a:lstStyle/>
        <a:p>
          <a:r>
            <a:rPr lang="en-US" dirty="0">
              <a:solidFill>
                <a:schemeClr val="tx1">
                  <a:lumMod val="95000"/>
                  <a:lumOff val="5000"/>
                </a:schemeClr>
              </a:solidFill>
            </a:rPr>
            <a:t>Keywords: Moon Star Earrings</a:t>
          </a:r>
        </a:p>
      </dgm:t>
    </dgm:pt>
    <dgm:pt modelId="{F98AA28E-4570-4953-B11D-6DFFC9842FC8}" type="parTrans" cxnId="{22D31A37-1F60-48EC-BEC0-6E0323759EDC}">
      <dgm:prSet/>
      <dgm:spPr/>
      <dgm:t>
        <a:bodyPr/>
        <a:lstStyle/>
        <a:p>
          <a:endParaRPr lang="en-US">
            <a:solidFill>
              <a:schemeClr val="tx1">
                <a:lumMod val="95000"/>
                <a:lumOff val="5000"/>
              </a:schemeClr>
            </a:solidFill>
          </a:endParaRPr>
        </a:p>
      </dgm:t>
    </dgm:pt>
    <dgm:pt modelId="{C2429896-A094-484B-B865-861A6E8A79A6}" type="sibTrans" cxnId="{22D31A37-1F60-48EC-BEC0-6E0323759EDC}">
      <dgm:prSet/>
      <dgm:spPr/>
      <dgm:t>
        <a:bodyPr/>
        <a:lstStyle/>
        <a:p>
          <a:endParaRPr lang="en-US">
            <a:solidFill>
              <a:schemeClr val="tx1">
                <a:lumMod val="95000"/>
                <a:lumOff val="5000"/>
              </a:schemeClr>
            </a:solidFill>
          </a:endParaRPr>
        </a:p>
      </dgm:t>
    </dgm:pt>
    <dgm:pt modelId="{DECF8333-06B6-4FF3-9D7E-9A3A026A9E59}" type="pres">
      <dgm:prSet presAssocID="{B2F2C51A-5B6B-43CF-889F-02939E097DCC}" presName="rootnode" presStyleCnt="0">
        <dgm:presLayoutVars>
          <dgm:chMax/>
          <dgm:chPref/>
          <dgm:dir/>
          <dgm:animLvl val="lvl"/>
        </dgm:presLayoutVars>
      </dgm:prSet>
      <dgm:spPr/>
    </dgm:pt>
    <dgm:pt modelId="{6B37EC0D-EDD2-4039-89A1-3FD97D7C120C}" type="pres">
      <dgm:prSet presAssocID="{F346F7B0-1039-4ABB-9609-968FA3F208FC}" presName="composite" presStyleCnt="0"/>
      <dgm:spPr/>
    </dgm:pt>
    <dgm:pt modelId="{D589C63A-2E62-419A-BE34-604A5BD417EF}" type="pres">
      <dgm:prSet presAssocID="{F346F7B0-1039-4ABB-9609-968FA3F208FC}" presName="bentUpArrow1" presStyleLbl="alignImgPlace1" presStyleIdx="0" presStyleCnt="3"/>
      <dgm:spPr/>
    </dgm:pt>
    <dgm:pt modelId="{DCA55780-59B4-4113-9B92-F460DB695C3C}" type="pres">
      <dgm:prSet presAssocID="{F346F7B0-1039-4ABB-9609-968FA3F208FC}" presName="ParentText" presStyleLbl="node1" presStyleIdx="0" presStyleCnt="4">
        <dgm:presLayoutVars>
          <dgm:chMax val="1"/>
          <dgm:chPref val="1"/>
          <dgm:bulletEnabled val="1"/>
        </dgm:presLayoutVars>
      </dgm:prSet>
      <dgm:spPr/>
    </dgm:pt>
    <dgm:pt modelId="{75C19D46-E329-48FE-9A0F-5E455D79B727}" type="pres">
      <dgm:prSet presAssocID="{F346F7B0-1039-4ABB-9609-968FA3F208FC}" presName="ChildText" presStyleLbl="revTx" presStyleIdx="0" presStyleCnt="4">
        <dgm:presLayoutVars>
          <dgm:chMax val="0"/>
          <dgm:chPref val="0"/>
          <dgm:bulletEnabled val="1"/>
        </dgm:presLayoutVars>
      </dgm:prSet>
      <dgm:spPr/>
    </dgm:pt>
    <dgm:pt modelId="{F6FCA0E0-FD15-4C2C-9F54-69579ECAA7D4}" type="pres">
      <dgm:prSet presAssocID="{44047A10-6EA9-4EE3-8501-FC798C40123F}" presName="sibTrans" presStyleCnt="0"/>
      <dgm:spPr/>
    </dgm:pt>
    <dgm:pt modelId="{8F8D57DC-548F-4F10-BA3B-7E79DB35D6B0}" type="pres">
      <dgm:prSet presAssocID="{2869B409-BCE3-4E5B-B2A7-9933B9FE7D9E}" presName="composite" presStyleCnt="0"/>
      <dgm:spPr/>
    </dgm:pt>
    <dgm:pt modelId="{8CCC2769-DAC6-4EA4-9AA9-999839702509}" type="pres">
      <dgm:prSet presAssocID="{2869B409-BCE3-4E5B-B2A7-9933B9FE7D9E}" presName="bentUpArrow1" presStyleLbl="alignImgPlace1" presStyleIdx="1" presStyleCnt="3"/>
      <dgm:spPr/>
    </dgm:pt>
    <dgm:pt modelId="{4DD1BE2C-8662-4504-B844-FF05945872FF}" type="pres">
      <dgm:prSet presAssocID="{2869B409-BCE3-4E5B-B2A7-9933B9FE7D9E}" presName="ParentText" presStyleLbl="node1" presStyleIdx="1" presStyleCnt="4">
        <dgm:presLayoutVars>
          <dgm:chMax val="1"/>
          <dgm:chPref val="1"/>
          <dgm:bulletEnabled val="1"/>
        </dgm:presLayoutVars>
      </dgm:prSet>
      <dgm:spPr/>
    </dgm:pt>
    <dgm:pt modelId="{38B5DE2D-99D3-4E5D-A0CD-855932AEDE7C}" type="pres">
      <dgm:prSet presAssocID="{2869B409-BCE3-4E5B-B2A7-9933B9FE7D9E}" presName="ChildText" presStyleLbl="revTx" presStyleIdx="1" presStyleCnt="4">
        <dgm:presLayoutVars>
          <dgm:chMax val="0"/>
          <dgm:chPref val="0"/>
          <dgm:bulletEnabled val="1"/>
        </dgm:presLayoutVars>
      </dgm:prSet>
      <dgm:spPr/>
    </dgm:pt>
    <dgm:pt modelId="{5082B6A0-7E12-4007-BA68-1D4F6A4802AF}" type="pres">
      <dgm:prSet presAssocID="{859D003C-443D-4480-BADB-967A2F96249F}" presName="sibTrans" presStyleCnt="0"/>
      <dgm:spPr/>
    </dgm:pt>
    <dgm:pt modelId="{E8D90568-C348-4367-B53E-B4124D67B27F}" type="pres">
      <dgm:prSet presAssocID="{6F389B70-7768-4771-B42F-40C433456D89}" presName="composite" presStyleCnt="0"/>
      <dgm:spPr/>
    </dgm:pt>
    <dgm:pt modelId="{DEFCD1C7-A399-4037-BF12-47B5136E5B5E}" type="pres">
      <dgm:prSet presAssocID="{6F389B70-7768-4771-B42F-40C433456D89}" presName="bentUpArrow1" presStyleLbl="alignImgPlace1" presStyleIdx="2" presStyleCnt="3"/>
      <dgm:spPr/>
    </dgm:pt>
    <dgm:pt modelId="{BD0831E2-A808-46FE-9684-1C86E925A0FF}" type="pres">
      <dgm:prSet presAssocID="{6F389B70-7768-4771-B42F-40C433456D89}" presName="ParentText" presStyleLbl="node1" presStyleIdx="2" presStyleCnt="4">
        <dgm:presLayoutVars>
          <dgm:chMax val="1"/>
          <dgm:chPref val="1"/>
          <dgm:bulletEnabled val="1"/>
        </dgm:presLayoutVars>
      </dgm:prSet>
      <dgm:spPr/>
    </dgm:pt>
    <dgm:pt modelId="{BB99B855-B413-46F5-AE2B-257012FDD07D}" type="pres">
      <dgm:prSet presAssocID="{6F389B70-7768-4771-B42F-40C433456D89}" presName="ChildText" presStyleLbl="revTx" presStyleIdx="2" presStyleCnt="4">
        <dgm:presLayoutVars>
          <dgm:chMax val="0"/>
          <dgm:chPref val="0"/>
          <dgm:bulletEnabled val="1"/>
        </dgm:presLayoutVars>
      </dgm:prSet>
      <dgm:spPr/>
    </dgm:pt>
    <dgm:pt modelId="{D3CF79E6-A7EB-45F1-9B62-8AAB3ED6CB55}" type="pres">
      <dgm:prSet presAssocID="{B3506BBF-AC62-4347-8C93-1B065CF83DCE}" presName="sibTrans" presStyleCnt="0"/>
      <dgm:spPr/>
    </dgm:pt>
    <dgm:pt modelId="{E31D8C50-A8D9-4EFF-A465-ECE9E62E0A6E}" type="pres">
      <dgm:prSet presAssocID="{DECACAC1-9193-4A69-B82F-3AF3DA82FB9F}" presName="composite" presStyleCnt="0"/>
      <dgm:spPr/>
    </dgm:pt>
    <dgm:pt modelId="{96826C91-7DD8-4691-A45B-69F98E78D147}" type="pres">
      <dgm:prSet presAssocID="{DECACAC1-9193-4A69-B82F-3AF3DA82FB9F}" presName="ParentText" presStyleLbl="node1" presStyleIdx="3" presStyleCnt="4">
        <dgm:presLayoutVars>
          <dgm:chMax val="1"/>
          <dgm:chPref val="1"/>
          <dgm:bulletEnabled val="1"/>
        </dgm:presLayoutVars>
      </dgm:prSet>
      <dgm:spPr/>
    </dgm:pt>
    <dgm:pt modelId="{7994FA36-8979-49B4-B079-EE31307D365D}" type="pres">
      <dgm:prSet presAssocID="{DECACAC1-9193-4A69-B82F-3AF3DA82FB9F}" presName="FinalChildText" presStyleLbl="revTx" presStyleIdx="3" presStyleCnt="4" custScaleX="271334" custScaleY="171988" custLinFactNeighborX="80155" custLinFactNeighborY="10007">
        <dgm:presLayoutVars>
          <dgm:chMax val="0"/>
          <dgm:chPref val="0"/>
          <dgm:bulletEnabled val="1"/>
        </dgm:presLayoutVars>
      </dgm:prSet>
      <dgm:spPr/>
    </dgm:pt>
  </dgm:ptLst>
  <dgm:cxnLst>
    <dgm:cxn modelId="{0EB6CF02-9187-4156-982A-6FC53D894D00}" srcId="{B2F2C51A-5B6B-43CF-889F-02939E097DCC}" destId="{2869B409-BCE3-4E5B-B2A7-9933B9FE7D9E}" srcOrd="1" destOrd="0" parTransId="{2BF495B8-1E96-4E62-8B16-255AAB1386C1}" sibTransId="{859D003C-443D-4480-BADB-967A2F96249F}"/>
    <dgm:cxn modelId="{AD5DF41B-1CDA-4CCA-9149-3A25C1ECCC0C}" type="presOf" srcId="{6F389B70-7768-4771-B42F-40C433456D89}" destId="{BD0831E2-A808-46FE-9684-1C86E925A0FF}" srcOrd="0" destOrd="0" presId="urn:microsoft.com/office/officeart/2005/8/layout/StepDownProcess"/>
    <dgm:cxn modelId="{22D31A37-1F60-48EC-BEC0-6E0323759EDC}" srcId="{DECACAC1-9193-4A69-B82F-3AF3DA82FB9F}" destId="{9581309B-936B-49CD-9A1C-6F8E90949729}" srcOrd="1" destOrd="0" parTransId="{F98AA28E-4570-4953-B11D-6DFFC9842FC8}" sibTransId="{C2429896-A094-484B-B865-861A6E8A79A6}"/>
    <dgm:cxn modelId="{D1329569-1757-4FC6-AD9F-3A24620B3050}" type="presOf" srcId="{9581309B-936B-49CD-9A1C-6F8E90949729}" destId="{7994FA36-8979-49B4-B079-EE31307D365D}" srcOrd="0" destOrd="1" presId="urn:microsoft.com/office/officeart/2005/8/layout/StepDownProcess"/>
    <dgm:cxn modelId="{A0C26388-1003-4BF9-9B43-6BF843983413}" srcId="{B2F2C51A-5B6B-43CF-889F-02939E097DCC}" destId="{6F389B70-7768-4771-B42F-40C433456D89}" srcOrd="2" destOrd="0" parTransId="{2D96D601-B56D-45AD-BDF8-311C9891F0C2}" sibTransId="{B3506BBF-AC62-4347-8C93-1B065CF83DCE}"/>
    <dgm:cxn modelId="{C8F71C92-C0F5-4436-844C-3AB671B76DC5}" srcId="{B2F2C51A-5B6B-43CF-889F-02939E097DCC}" destId="{F346F7B0-1039-4ABB-9609-968FA3F208FC}" srcOrd="0" destOrd="0" parTransId="{C01CFDFD-B9C6-4383-B6A9-23135AA606C6}" sibTransId="{44047A10-6EA9-4EE3-8501-FC798C40123F}"/>
    <dgm:cxn modelId="{CCC6449F-6E2F-4D36-95EF-C667B2A8C862}" srcId="{B2F2C51A-5B6B-43CF-889F-02939E097DCC}" destId="{DECACAC1-9193-4A69-B82F-3AF3DA82FB9F}" srcOrd="3" destOrd="0" parTransId="{63CC8892-540C-4D25-9F89-B4B8B983EC51}" sibTransId="{9C25873F-C28A-4C13-8C4A-5D145A79353F}"/>
    <dgm:cxn modelId="{A28D7CB4-851D-491A-97A8-7F92215F6E88}" srcId="{DECACAC1-9193-4A69-B82F-3AF3DA82FB9F}" destId="{A1FA7B8B-B231-4B67-B5F8-88D744BBA171}" srcOrd="0" destOrd="0" parTransId="{C261174A-1C20-409B-9B6A-596051D0539D}" sibTransId="{0D3CCA18-AB49-4D8F-A8F5-343912073630}"/>
    <dgm:cxn modelId="{70791AC9-AA65-4E7A-934A-97F10C217A4F}" type="presOf" srcId="{2869B409-BCE3-4E5B-B2A7-9933B9FE7D9E}" destId="{4DD1BE2C-8662-4504-B844-FF05945872FF}" srcOrd="0" destOrd="0" presId="urn:microsoft.com/office/officeart/2005/8/layout/StepDownProcess"/>
    <dgm:cxn modelId="{AB10DFCE-3BED-421F-B055-0F117E2B15F4}" type="presOf" srcId="{F346F7B0-1039-4ABB-9609-968FA3F208FC}" destId="{DCA55780-59B4-4113-9B92-F460DB695C3C}" srcOrd="0" destOrd="0" presId="urn:microsoft.com/office/officeart/2005/8/layout/StepDownProcess"/>
    <dgm:cxn modelId="{762F9DD1-55C8-4EFA-B68A-C45494F5FB3A}" type="presOf" srcId="{A1FA7B8B-B231-4B67-B5F8-88D744BBA171}" destId="{7994FA36-8979-49B4-B079-EE31307D365D}" srcOrd="0" destOrd="0" presId="urn:microsoft.com/office/officeart/2005/8/layout/StepDownProcess"/>
    <dgm:cxn modelId="{2D4D74D5-50CE-4B54-9466-FB13FF200144}" type="presOf" srcId="{B2F2C51A-5B6B-43CF-889F-02939E097DCC}" destId="{DECF8333-06B6-4FF3-9D7E-9A3A026A9E59}" srcOrd="0" destOrd="0" presId="urn:microsoft.com/office/officeart/2005/8/layout/StepDownProcess"/>
    <dgm:cxn modelId="{9FE14DDC-5BBD-4D93-AE87-75ECE89553E0}" type="presOf" srcId="{DECACAC1-9193-4A69-B82F-3AF3DA82FB9F}" destId="{96826C91-7DD8-4691-A45B-69F98E78D147}" srcOrd="0" destOrd="0" presId="urn:microsoft.com/office/officeart/2005/8/layout/StepDownProcess"/>
    <dgm:cxn modelId="{0A2FE1EC-1BC2-40D1-9AF3-808E514F9226}" type="presParOf" srcId="{DECF8333-06B6-4FF3-9D7E-9A3A026A9E59}" destId="{6B37EC0D-EDD2-4039-89A1-3FD97D7C120C}" srcOrd="0" destOrd="0" presId="urn:microsoft.com/office/officeart/2005/8/layout/StepDownProcess"/>
    <dgm:cxn modelId="{51855282-9C58-49A5-B5E7-E9DBE4546E9F}" type="presParOf" srcId="{6B37EC0D-EDD2-4039-89A1-3FD97D7C120C}" destId="{D589C63A-2E62-419A-BE34-604A5BD417EF}" srcOrd="0" destOrd="0" presId="urn:microsoft.com/office/officeart/2005/8/layout/StepDownProcess"/>
    <dgm:cxn modelId="{17174EA9-12D4-4032-98AD-E45CBD815C37}" type="presParOf" srcId="{6B37EC0D-EDD2-4039-89A1-3FD97D7C120C}" destId="{DCA55780-59B4-4113-9B92-F460DB695C3C}" srcOrd="1" destOrd="0" presId="urn:microsoft.com/office/officeart/2005/8/layout/StepDownProcess"/>
    <dgm:cxn modelId="{DA2E2553-FE58-4DAE-B213-E1F5964D32D0}" type="presParOf" srcId="{6B37EC0D-EDD2-4039-89A1-3FD97D7C120C}" destId="{75C19D46-E329-48FE-9A0F-5E455D79B727}" srcOrd="2" destOrd="0" presId="urn:microsoft.com/office/officeart/2005/8/layout/StepDownProcess"/>
    <dgm:cxn modelId="{0F79FA4E-992D-40E8-B59A-E36835A567DB}" type="presParOf" srcId="{DECF8333-06B6-4FF3-9D7E-9A3A026A9E59}" destId="{F6FCA0E0-FD15-4C2C-9F54-69579ECAA7D4}" srcOrd="1" destOrd="0" presId="urn:microsoft.com/office/officeart/2005/8/layout/StepDownProcess"/>
    <dgm:cxn modelId="{791C3516-A765-4616-8F1F-8D6273292AE9}" type="presParOf" srcId="{DECF8333-06B6-4FF3-9D7E-9A3A026A9E59}" destId="{8F8D57DC-548F-4F10-BA3B-7E79DB35D6B0}" srcOrd="2" destOrd="0" presId="urn:microsoft.com/office/officeart/2005/8/layout/StepDownProcess"/>
    <dgm:cxn modelId="{ABEDE655-0D94-4D7E-A0D0-5957FD7E39CF}" type="presParOf" srcId="{8F8D57DC-548F-4F10-BA3B-7E79DB35D6B0}" destId="{8CCC2769-DAC6-4EA4-9AA9-999839702509}" srcOrd="0" destOrd="0" presId="urn:microsoft.com/office/officeart/2005/8/layout/StepDownProcess"/>
    <dgm:cxn modelId="{6F965ADC-93A6-4AD3-9651-DABDC8E14457}" type="presParOf" srcId="{8F8D57DC-548F-4F10-BA3B-7E79DB35D6B0}" destId="{4DD1BE2C-8662-4504-B844-FF05945872FF}" srcOrd="1" destOrd="0" presId="urn:microsoft.com/office/officeart/2005/8/layout/StepDownProcess"/>
    <dgm:cxn modelId="{69FE21AE-16DE-4906-8C56-6D3BA7001253}" type="presParOf" srcId="{8F8D57DC-548F-4F10-BA3B-7E79DB35D6B0}" destId="{38B5DE2D-99D3-4E5D-A0CD-855932AEDE7C}" srcOrd="2" destOrd="0" presId="urn:microsoft.com/office/officeart/2005/8/layout/StepDownProcess"/>
    <dgm:cxn modelId="{179D8B92-3A2D-41B1-AE9A-738527D5BBA1}" type="presParOf" srcId="{DECF8333-06B6-4FF3-9D7E-9A3A026A9E59}" destId="{5082B6A0-7E12-4007-BA68-1D4F6A4802AF}" srcOrd="3" destOrd="0" presId="urn:microsoft.com/office/officeart/2005/8/layout/StepDownProcess"/>
    <dgm:cxn modelId="{B3C5AFFE-9B17-424E-9E06-BBE21B77A4F0}" type="presParOf" srcId="{DECF8333-06B6-4FF3-9D7E-9A3A026A9E59}" destId="{E8D90568-C348-4367-B53E-B4124D67B27F}" srcOrd="4" destOrd="0" presId="urn:microsoft.com/office/officeart/2005/8/layout/StepDownProcess"/>
    <dgm:cxn modelId="{2A024A5D-4311-4D47-89C0-D0ABCA5F60BD}" type="presParOf" srcId="{E8D90568-C348-4367-B53E-B4124D67B27F}" destId="{DEFCD1C7-A399-4037-BF12-47B5136E5B5E}" srcOrd="0" destOrd="0" presId="urn:microsoft.com/office/officeart/2005/8/layout/StepDownProcess"/>
    <dgm:cxn modelId="{12D0CFCF-FE99-4376-B122-675CA2989CEE}" type="presParOf" srcId="{E8D90568-C348-4367-B53E-B4124D67B27F}" destId="{BD0831E2-A808-46FE-9684-1C86E925A0FF}" srcOrd="1" destOrd="0" presId="urn:microsoft.com/office/officeart/2005/8/layout/StepDownProcess"/>
    <dgm:cxn modelId="{A5B28149-9AF3-4A70-AC0B-B12C5E13207A}" type="presParOf" srcId="{E8D90568-C348-4367-B53E-B4124D67B27F}" destId="{BB99B855-B413-46F5-AE2B-257012FDD07D}" srcOrd="2" destOrd="0" presId="urn:microsoft.com/office/officeart/2005/8/layout/StepDownProcess"/>
    <dgm:cxn modelId="{68FF82C1-9550-44F2-935B-EF0F4ABEDD28}" type="presParOf" srcId="{DECF8333-06B6-4FF3-9D7E-9A3A026A9E59}" destId="{D3CF79E6-A7EB-45F1-9B62-8AAB3ED6CB55}" srcOrd="5" destOrd="0" presId="urn:microsoft.com/office/officeart/2005/8/layout/StepDownProcess"/>
    <dgm:cxn modelId="{1A2C11D0-FBE3-45FB-A9CB-590E4C70A9D3}" type="presParOf" srcId="{DECF8333-06B6-4FF3-9D7E-9A3A026A9E59}" destId="{E31D8C50-A8D9-4EFF-A465-ECE9E62E0A6E}" srcOrd="6" destOrd="0" presId="urn:microsoft.com/office/officeart/2005/8/layout/StepDownProcess"/>
    <dgm:cxn modelId="{94165B4A-D136-46E3-B247-D65521AE0848}" type="presParOf" srcId="{E31D8C50-A8D9-4EFF-A465-ECE9E62E0A6E}" destId="{96826C91-7DD8-4691-A45B-69F98E78D147}" srcOrd="0" destOrd="0" presId="urn:microsoft.com/office/officeart/2005/8/layout/StepDownProcess"/>
    <dgm:cxn modelId="{1130AD02-E85E-44D1-9F3B-FBB4F9B4FDD9}" type="presParOf" srcId="{E31D8C50-A8D9-4EFF-A465-ECE9E62E0A6E}" destId="{7994FA36-8979-49B4-B079-EE31307D365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F11C7-1CAF-4B63-A07C-4FC32BB14569}">
      <dsp:nvSpPr>
        <dsp:cNvPr id="0" name=""/>
        <dsp:cNvSpPr/>
      </dsp:nvSpPr>
      <dsp:spPr>
        <a:xfrm rot="5400000">
          <a:off x="-182577" y="186118"/>
          <a:ext cx="1217185" cy="852029"/>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Define</a:t>
          </a:r>
        </a:p>
      </dsp:txBody>
      <dsp:txXfrm rot="-5400000">
        <a:off x="2" y="429555"/>
        <a:ext cx="852029" cy="365156"/>
      </dsp:txXfrm>
    </dsp:sp>
    <dsp:sp modelId="{80A273FA-3338-4738-85B1-950A5DF595D9}">
      <dsp:nvSpPr>
        <dsp:cNvPr id="0" name=""/>
        <dsp:cNvSpPr/>
      </dsp:nvSpPr>
      <dsp:spPr>
        <a:xfrm rot="5400000">
          <a:off x="5285788" y="-4432659"/>
          <a:ext cx="796051" cy="9663570"/>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The target of the project: to gain understanding of the relationship between different product parameters and between categories, so to understand the market and predict the market potential of a product. </a:t>
          </a:r>
        </a:p>
      </dsp:txBody>
      <dsp:txXfrm rot="-5400000">
        <a:off x="852029" y="39960"/>
        <a:ext cx="9624710" cy="718331"/>
      </dsp:txXfrm>
    </dsp:sp>
    <dsp:sp modelId="{19C4E9BA-420F-4331-9DDB-56CBC5BEB9BE}">
      <dsp:nvSpPr>
        <dsp:cNvPr id="0" name=""/>
        <dsp:cNvSpPr/>
      </dsp:nvSpPr>
      <dsp:spPr>
        <a:xfrm rot="5400000">
          <a:off x="-182577" y="1287431"/>
          <a:ext cx="1217185" cy="852029"/>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Measure</a:t>
          </a:r>
        </a:p>
      </dsp:txBody>
      <dsp:txXfrm rot="-5400000">
        <a:off x="2" y="1530868"/>
        <a:ext cx="852029" cy="365156"/>
      </dsp:txXfrm>
    </dsp:sp>
    <dsp:sp modelId="{552C2CB4-4D75-4B31-B6F5-361DEE40FE41}">
      <dsp:nvSpPr>
        <dsp:cNvPr id="0" name=""/>
        <dsp:cNvSpPr/>
      </dsp:nvSpPr>
      <dsp:spPr>
        <a:xfrm rot="5400000">
          <a:off x="5288229" y="-3317698"/>
          <a:ext cx="791170" cy="9663570"/>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Extract product data from the Amazon webpage</a:t>
          </a:r>
        </a:p>
        <a:p>
          <a:pPr marL="171450" lvl="1" indent="-171450" algn="l" defTabSz="711200">
            <a:lnSpc>
              <a:spcPct val="90000"/>
            </a:lnSpc>
            <a:spcBef>
              <a:spcPct val="0"/>
            </a:spcBef>
            <a:spcAft>
              <a:spcPct val="15000"/>
            </a:spcAft>
            <a:buChar char="•"/>
          </a:pPr>
          <a:r>
            <a:rPr lang="en-US" sz="1600" kern="1200" dirty="0"/>
            <a:t>Clean and transform the data</a:t>
          </a:r>
        </a:p>
        <a:p>
          <a:pPr marL="171450" lvl="1" indent="-171450" algn="l" defTabSz="711200">
            <a:lnSpc>
              <a:spcPct val="90000"/>
            </a:lnSpc>
            <a:spcBef>
              <a:spcPct val="0"/>
            </a:spcBef>
            <a:spcAft>
              <a:spcPct val="15000"/>
            </a:spcAft>
            <a:buChar char="•"/>
          </a:pPr>
          <a:r>
            <a:rPr lang="en-US" sz="1600" kern="1200" dirty="0"/>
            <a:t>Visualize and get descriptive statistical parameters</a:t>
          </a:r>
        </a:p>
      </dsp:txBody>
      <dsp:txXfrm rot="-5400000">
        <a:off x="852029" y="1157124"/>
        <a:ext cx="9624948" cy="713926"/>
      </dsp:txXfrm>
    </dsp:sp>
    <dsp:sp modelId="{73BB2E3A-11F6-44A4-B016-918A75B2D5C5}">
      <dsp:nvSpPr>
        <dsp:cNvPr id="0" name=""/>
        <dsp:cNvSpPr/>
      </dsp:nvSpPr>
      <dsp:spPr>
        <a:xfrm rot="5400000">
          <a:off x="-182577" y="2388744"/>
          <a:ext cx="1217185" cy="852029"/>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Analyze</a:t>
          </a:r>
        </a:p>
      </dsp:txBody>
      <dsp:txXfrm rot="-5400000">
        <a:off x="2" y="2632181"/>
        <a:ext cx="852029" cy="365156"/>
      </dsp:txXfrm>
    </dsp:sp>
    <dsp:sp modelId="{11791B5D-269E-416C-9CA6-EE4AE2915C4F}">
      <dsp:nvSpPr>
        <dsp:cNvPr id="0" name=""/>
        <dsp:cNvSpPr/>
      </dsp:nvSpPr>
      <dsp:spPr>
        <a:xfrm rot="5400000">
          <a:off x="5288229" y="-2230033"/>
          <a:ext cx="791170" cy="9663570"/>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Find the relationship of rankings in general category vs. rankings in sub-category</a:t>
          </a:r>
        </a:p>
        <a:p>
          <a:pPr marL="171450" lvl="1" indent="-171450" algn="l" defTabSz="711200">
            <a:lnSpc>
              <a:spcPct val="90000"/>
            </a:lnSpc>
            <a:spcBef>
              <a:spcPct val="0"/>
            </a:spcBef>
            <a:spcAft>
              <a:spcPct val="15000"/>
            </a:spcAft>
            <a:buChar char="•"/>
          </a:pPr>
          <a:r>
            <a:rPr lang="en-US" sz="1600" kern="1200" dirty="0"/>
            <a:t>Find the relationship of Sales vs. Ranking in a category</a:t>
          </a:r>
        </a:p>
        <a:p>
          <a:pPr marL="171450" lvl="1" indent="-171450" algn="l" defTabSz="711200">
            <a:lnSpc>
              <a:spcPct val="90000"/>
            </a:lnSpc>
            <a:spcBef>
              <a:spcPct val="0"/>
            </a:spcBef>
            <a:spcAft>
              <a:spcPct val="15000"/>
            </a:spcAft>
            <a:buChar char="•"/>
          </a:pPr>
          <a:r>
            <a:rPr lang="en-US" sz="1600" kern="1200" dirty="0"/>
            <a:t>Find the marketing potential of a product in a category</a:t>
          </a:r>
        </a:p>
      </dsp:txBody>
      <dsp:txXfrm rot="-5400000">
        <a:off x="852029" y="2244789"/>
        <a:ext cx="9624948" cy="713926"/>
      </dsp:txXfrm>
    </dsp:sp>
    <dsp:sp modelId="{4A0F9401-9FF1-4125-9996-074D1C76F7E2}">
      <dsp:nvSpPr>
        <dsp:cNvPr id="0" name=""/>
        <dsp:cNvSpPr/>
      </dsp:nvSpPr>
      <dsp:spPr>
        <a:xfrm rot="5400000">
          <a:off x="-182577" y="3490057"/>
          <a:ext cx="1217185" cy="852029"/>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Improve</a:t>
          </a:r>
        </a:p>
      </dsp:txBody>
      <dsp:txXfrm rot="-5400000">
        <a:off x="2" y="3733494"/>
        <a:ext cx="852029" cy="365156"/>
      </dsp:txXfrm>
    </dsp:sp>
    <dsp:sp modelId="{7384F68F-7DD1-4B51-9FFD-9B2D5319BDF9}">
      <dsp:nvSpPr>
        <dsp:cNvPr id="0" name=""/>
        <dsp:cNvSpPr/>
      </dsp:nvSpPr>
      <dsp:spPr>
        <a:xfrm rot="5400000">
          <a:off x="5288229" y="-1128720"/>
          <a:ext cx="791170" cy="9663570"/>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Find the most promising market for the product</a:t>
          </a:r>
        </a:p>
      </dsp:txBody>
      <dsp:txXfrm rot="-5400000">
        <a:off x="852029" y="3346102"/>
        <a:ext cx="9624948" cy="713926"/>
      </dsp:txXfrm>
    </dsp:sp>
    <dsp:sp modelId="{91D61BC4-C8EA-4A39-949A-71CAAEF8078B}">
      <dsp:nvSpPr>
        <dsp:cNvPr id="0" name=""/>
        <dsp:cNvSpPr/>
      </dsp:nvSpPr>
      <dsp:spPr>
        <a:xfrm rot="5400000">
          <a:off x="-182577" y="4591369"/>
          <a:ext cx="1217185" cy="852029"/>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Control</a:t>
          </a:r>
        </a:p>
      </dsp:txBody>
      <dsp:txXfrm rot="-5400000">
        <a:off x="2" y="4834806"/>
        <a:ext cx="852029" cy="365156"/>
      </dsp:txXfrm>
    </dsp:sp>
    <dsp:sp modelId="{8A0FDCB2-D3CD-4579-B56A-1A197B29A0F7}">
      <dsp:nvSpPr>
        <dsp:cNvPr id="0" name=""/>
        <dsp:cNvSpPr/>
      </dsp:nvSpPr>
      <dsp:spPr>
        <a:xfrm rot="5400000">
          <a:off x="5288229" y="-27407"/>
          <a:ext cx="791170" cy="9663570"/>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Keep on searching for a better market</a:t>
          </a:r>
        </a:p>
      </dsp:txBody>
      <dsp:txXfrm rot="-5400000">
        <a:off x="852029" y="4447415"/>
        <a:ext cx="9624948" cy="713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E99E5-2CE7-4DBD-A06D-6B9E33A23C20}">
      <dsp:nvSpPr>
        <dsp:cNvPr id="0" name=""/>
        <dsp:cNvSpPr/>
      </dsp:nvSpPr>
      <dsp:spPr>
        <a:xfrm rot="5400000">
          <a:off x="6795621" y="-2919735"/>
          <a:ext cx="709972" cy="6729984"/>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a:t>x_ray_clean</a:t>
          </a:r>
          <a:endParaRPr lang="en-US" sz="1300" kern="1200" dirty="0"/>
        </a:p>
      </dsp:txBody>
      <dsp:txXfrm rot="-5400000">
        <a:off x="3785615" y="124929"/>
        <a:ext cx="6695326" cy="640656"/>
      </dsp:txXfrm>
    </dsp:sp>
    <dsp:sp modelId="{9E60436C-830C-492F-8072-0BA48E2B6F78}">
      <dsp:nvSpPr>
        <dsp:cNvPr id="0" name=""/>
        <dsp:cNvSpPr/>
      </dsp:nvSpPr>
      <dsp:spPr>
        <a:xfrm>
          <a:off x="0" y="1524"/>
          <a:ext cx="3785616" cy="88746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Data Preparation </a:t>
          </a:r>
        </a:p>
      </dsp:txBody>
      <dsp:txXfrm>
        <a:off x="43322" y="44846"/>
        <a:ext cx="3698972" cy="800821"/>
      </dsp:txXfrm>
    </dsp:sp>
    <dsp:sp modelId="{790E74E4-88AC-48B4-9D94-A8677CF38D3C}">
      <dsp:nvSpPr>
        <dsp:cNvPr id="0" name=""/>
        <dsp:cNvSpPr/>
      </dsp:nvSpPr>
      <dsp:spPr>
        <a:xfrm rot="5400000">
          <a:off x="6795621" y="-1987896"/>
          <a:ext cx="709972" cy="6729984"/>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Data Analysis Pipeline</a:t>
          </a:r>
        </a:p>
        <a:p>
          <a:pPr marL="114300" lvl="1" indent="-114300" algn="l" defTabSz="577850">
            <a:lnSpc>
              <a:spcPct val="90000"/>
            </a:lnSpc>
            <a:spcBef>
              <a:spcPct val="0"/>
            </a:spcBef>
            <a:spcAft>
              <a:spcPct val="15000"/>
            </a:spcAft>
            <a:buChar char="•"/>
          </a:pPr>
          <a:r>
            <a:rPr lang="en-US" sz="1300" kern="1200" dirty="0"/>
            <a:t>Parameters include: Title, Fulfillment, Price, Sales, Revenue, BSR, Review Count,</a:t>
          </a:r>
        </a:p>
        <a:p>
          <a:pPr marL="114300" lvl="1" indent="-114300" algn="l" defTabSz="577850">
            <a:lnSpc>
              <a:spcPct val="90000"/>
            </a:lnSpc>
            <a:spcBef>
              <a:spcPct val="0"/>
            </a:spcBef>
            <a:spcAft>
              <a:spcPct val="15000"/>
            </a:spcAft>
            <a:buChar char="•"/>
          </a:pPr>
          <a:r>
            <a:rPr lang="en-US" sz="1300" kern="1200" dirty="0"/>
            <a:t> Review Velocity, Dimensions, Weight, Size Tier, Images Number and Date Created on Amazon</a:t>
          </a:r>
        </a:p>
      </dsp:txBody>
      <dsp:txXfrm rot="-5400000">
        <a:off x="3785615" y="1056768"/>
        <a:ext cx="6695326" cy="640656"/>
      </dsp:txXfrm>
    </dsp:sp>
    <dsp:sp modelId="{FD4B7AA3-2E31-4B50-8A44-6F688A6C508F}">
      <dsp:nvSpPr>
        <dsp:cNvPr id="0" name=""/>
        <dsp:cNvSpPr/>
      </dsp:nvSpPr>
      <dsp:spPr>
        <a:xfrm>
          <a:off x="0" y="933362"/>
          <a:ext cx="3785616" cy="88746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hlinkClick xmlns:r="http://schemas.openxmlformats.org/officeDocument/2006/relationships" r:id="" action="ppaction://hlinksldjump"/>
            </a:rPr>
            <a:t>Data Understanding</a:t>
          </a:r>
          <a:endParaRPr lang="en-US" sz="3200" kern="1200" dirty="0"/>
        </a:p>
      </dsp:txBody>
      <dsp:txXfrm>
        <a:off x="43322" y="976684"/>
        <a:ext cx="3698972" cy="800821"/>
      </dsp:txXfrm>
    </dsp:sp>
    <dsp:sp modelId="{DE8C47E4-9294-4CBE-A1A1-0CB82F8DE20A}">
      <dsp:nvSpPr>
        <dsp:cNvPr id="0" name=""/>
        <dsp:cNvSpPr/>
      </dsp:nvSpPr>
      <dsp:spPr>
        <a:xfrm rot="5400000">
          <a:off x="6795621" y="-1056058"/>
          <a:ext cx="709972" cy="6729984"/>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For ranking/ranking relationship: </a:t>
          </a:r>
          <a:r>
            <a:rPr lang="en-US" sz="1300" kern="1200" dirty="0" err="1"/>
            <a:t>one_ele_ploy</a:t>
          </a:r>
          <a:r>
            <a:rPr lang="en-US" sz="1300" kern="1200" dirty="0"/>
            <a:t>, exp</a:t>
          </a:r>
        </a:p>
        <a:p>
          <a:pPr marL="114300" lvl="1" indent="-114300" algn="l" defTabSz="577850">
            <a:lnSpc>
              <a:spcPct val="90000"/>
            </a:lnSpc>
            <a:spcBef>
              <a:spcPct val="0"/>
            </a:spcBef>
            <a:spcAft>
              <a:spcPct val="15000"/>
            </a:spcAft>
            <a:buChar char="•"/>
          </a:pPr>
          <a:r>
            <a:rPr lang="en-US" sz="1300" kern="1200" dirty="0"/>
            <a:t>For sales/ranking relationship: </a:t>
          </a:r>
          <a:r>
            <a:rPr lang="en-US" sz="1300" kern="1200" dirty="0" err="1"/>
            <a:t>inv_one_ele_poly</a:t>
          </a:r>
          <a:r>
            <a:rPr lang="en-US" sz="1300" kern="1200" dirty="0"/>
            <a:t>, normal distribution, Lorentz distribution, Voigt, Moffat, </a:t>
          </a:r>
          <a:r>
            <a:rPr lang="en-US" sz="1300" kern="1200" dirty="0" err="1"/>
            <a:t>Sersic</a:t>
          </a:r>
          <a:r>
            <a:rPr lang="en-US" sz="1300" kern="1200" dirty="0"/>
            <a:t> 1D model</a:t>
          </a:r>
        </a:p>
      </dsp:txBody>
      <dsp:txXfrm rot="-5400000">
        <a:off x="3785615" y="1988606"/>
        <a:ext cx="6695326" cy="640656"/>
      </dsp:txXfrm>
    </dsp:sp>
    <dsp:sp modelId="{68F35978-F018-4BF1-80BD-9F0567519685}">
      <dsp:nvSpPr>
        <dsp:cNvPr id="0" name=""/>
        <dsp:cNvSpPr/>
      </dsp:nvSpPr>
      <dsp:spPr>
        <a:xfrm>
          <a:off x="0" y="1865200"/>
          <a:ext cx="3785616" cy="88746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hlinkClick xmlns:r="http://schemas.openxmlformats.org/officeDocument/2006/relationships" r:id="" action="ppaction://hlinksldjump"/>
            </a:rPr>
            <a:t>Modeling</a:t>
          </a:r>
          <a:endParaRPr lang="en-US" sz="3200" kern="1200" dirty="0"/>
        </a:p>
      </dsp:txBody>
      <dsp:txXfrm>
        <a:off x="43322" y="1908522"/>
        <a:ext cx="3698972" cy="800821"/>
      </dsp:txXfrm>
    </dsp:sp>
    <dsp:sp modelId="{A7E828CB-CB52-4879-BCDA-73DE8C3173F4}">
      <dsp:nvSpPr>
        <dsp:cNvPr id="0" name=""/>
        <dsp:cNvSpPr/>
      </dsp:nvSpPr>
      <dsp:spPr>
        <a:xfrm rot="5400000">
          <a:off x="6795621" y="-124220"/>
          <a:ext cx="709972" cy="6729984"/>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a:t>cat_sales</a:t>
          </a:r>
          <a:endParaRPr lang="en-US" sz="1300" kern="1200" dirty="0"/>
        </a:p>
        <a:p>
          <a:pPr marL="114300" lvl="1" indent="-114300" algn="l" defTabSz="577850">
            <a:lnSpc>
              <a:spcPct val="90000"/>
            </a:lnSpc>
            <a:spcBef>
              <a:spcPct val="0"/>
            </a:spcBef>
            <a:spcAft>
              <a:spcPct val="15000"/>
            </a:spcAft>
            <a:buChar char="•"/>
          </a:pPr>
          <a:r>
            <a:rPr lang="en-US" sz="1300" kern="1200" dirty="0" err="1"/>
            <a:t>cat_ranking</a:t>
          </a:r>
          <a:endParaRPr lang="en-US" sz="1300" kern="1200" dirty="0"/>
        </a:p>
      </dsp:txBody>
      <dsp:txXfrm rot="-5400000">
        <a:off x="3785615" y="2920444"/>
        <a:ext cx="6695326" cy="640656"/>
      </dsp:txXfrm>
    </dsp:sp>
    <dsp:sp modelId="{24011F99-B8F0-453F-9B98-BDF511CD26A6}">
      <dsp:nvSpPr>
        <dsp:cNvPr id="0" name=""/>
        <dsp:cNvSpPr/>
      </dsp:nvSpPr>
      <dsp:spPr>
        <a:xfrm>
          <a:off x="0" y="2797039"/>
          <a:ext cx="3785616" cy="88746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hlinkClick xmlns:r="http://schemas.openxmlformats.org/officeDocument/2006/relationships" r:id="" action="ppaction://hlinksldjump"/>
            </a:rPr>
            <a:t>Evaluation</a:t>
          </a:r>
          <a:endParaRPr lang="en-US" sz="3200" kern="1200" dirty="0"/>
        </a:p>
      </dsp:txBody>
      <dsp:txXfrm>
        <a:off x="43322" y="2840361"/>
        <a:ext cx="3698972" cy="800821"/>
      </dsp:txXfrm>
    </dsp:sp>
    <dsp:sp modelId="{8257950B-A677-4AE9-951E-1A8A3393AD1A}">
      <dsp:nvSpPr>
        <dsp:cNvPr id="0" name=""/>
        <dsp:cNvSpPr/>
      </dsp:nvSpPr>
      <dsp:spPr>
        <a:xfrm rot="5400000">
          <a:off x="6795621" y="807617"/>
          <a:ext cx="709972" cy="6729984"/>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err="1"/>
            <a:t>prod_in_cat</a:t>
          </a:r>
          <a:endParaRPr lang="en-US" sz="1300" kern="1200" dirty="0"/>
        </a:p>
      </dsp:txBody>
      <dsp:txXfrm rot="-5400000">
        <a:off x="3785615" y="3852281"/>
        <a:ext cx="6695326" cy="640656"/>
      </dsp:txXfrm>
    </dsp:sp>
    <dsp:sp modelId="{39963BC0-97F7-4690-B013-28EC81DC3F45}">
      <dsp:nvSpPr>
        <dsp:cNvPr id="0" name=""/>
        <dsp:cNvSpPr/>
      </dsp:nvSpPr>
      <dsp:spPr>
        <a:xfrm>
          <a:off x="0" y="3728877"/>
          <a:ext cx="3785616" cy="88746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Deployment</a:t>
          </a:r>
        </a:p>
      </dsp:txBody>
      <dsp:txXfrm>
        <a:off x="43322" y="3772199"/>
        <a:ext cx="3698972" cy="800821"/>
      </dsp:txXfrm>
    </dsp:sp>
    <dsp:sp modelId="{D1E49064-A5A5-45F1-A94F-4F3941F88BF7}">
      <dsp:nvSpPr>
        <dsp:cNvPr id="0" name=""/>
        <dsp:cNvSpPr/>
      </dsp:nvSpPr>
      <dsp:spPr>
        <a:xfrm>
          <a:off x="0" y="4660715"/>
          <a:ext cx="3785616" cy="88746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Feedback</a:t>
          </a:r>
        </a:p>
      </dsp:txBody>
      <dsp:txXfrm>
        <a:off x="43322" y="4704037"/>
        <a:ext cx="3698972" cy="800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9C63A-2E62-419A-BE34-604A5BD417EF}">
      <dsp:nvSpPr>
        <dsp:cNvPr id="0" name=""/>
        <dsp:cNvSpPr/>
      </dsp:nvSpPr>
      <dsp:spPr>
        <a:xfrm rot="5400000">
          <a:off x="739683" y="871221"/>
          <a:ext cx="764874" cy="870782"/>
        </a:xfrm>
        <a:prstGeom prst="bentUpArrow">
          <a:avLst>
            <a:gd name="adj1" fmla="val 32840"/>
            <a:gd name="adj2" fmla="val 25000"/>
            <a:gd name="adj3" fmla="val 35780"/>
          </a:avLst>
        </a:prstGeom>
        <a:solidFill>
          <a:schemeClr val="accent1">
            <a:tint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55780-59B4-4113-9B92-F460DB695C3C}">
      <dsp:nvSpPr>
        <dsp:cNvPr id="0" name=""/>
        <dsp:cNvSpPr/>
      </dsp:nvSpPr>
      <dsp:spPr>
        <a:xfrm>
          <a:off x="537038" y="23342"/>
          <a:ext cx="1287598" cy="901276"/>
        </a:xfrm>
        <a:prstGeom prst="roundRect">
          <a:avLst>
            <a:gd name="adj" fmla="val 1667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95000"/>
                  <a:lumOff val="5000"/>
                </a:schemeClr>
              </a:solidFill>
            </a:rPr>
            <a:t>Clothing, Shoes, and Jewelry </a:t>
          </a:r>
        </a:p>
      </dsp:txBody>
      <dsp:txXfrm>
        <a:off x="581043" y="67347"/>
        <a:ext cx="1199588" cy="813266"/>
      </dsp:txXfrm>
    </dsp:sp>
    <dsp:sp modelId="{75C19D46-E329-48FE-9A0F-5E455D79B727}">
      <dsp:nvSpPr>
        <dsp:cNvPr id="0" name=""/>
        <dsp:cNvSpPr/>
      </dsp:nvSpPr>
      <dsp:spPr>
        <a:xfrm>
          <a:off x="1824636" y="109299"/>
          <a:ext cx="936476" cy="728451"/>
        </a:xfrm>
        <a:prstGeom prst="rect">
          <a:avLst/>
        </a:prstGeom>
        <a:noFill/>
        <a:ln>
          <a:noFill/>
        </a:ln>
        <a:effectLst/>
      </dsp:spPr>
      <dsp:style>
        <a:lnRef idx="0">
          <a:scrgbClr r="0" g="0" b="0"/>
        </a:lnRef>
        <a:fillRef idx="0">
          <a:scrgbClr r="0" g="0" b="0"/>
        </a:fillRef>
        <a:effectRef idx="0">
          <a:scrgbClr r="0" g="0" b="0"/>
        </a:effectRef>
        <a:fontRef idx="minor"/>
      </dsp:style>
    </dsp:sp>
    <dsp:sp modelId="{8CCC2769-DAC6-4EA4-9AA9-999839702509}">
      <dsp:nvSpPr>
        <dsp:cNvPr id="0" name=""/>
        <dsp:cNvSpPr/>
      </dsp:nvSpPr>
      <dsp:spPr>
        <a:xfrm rot="5400000">
          <a:off x="1807239" y="1883652"/>
          <a:ext cx="764874" cy="870782"/>
        </a:xfrm>
        <a:prstGeom prst="bentUpArrow">
          <a:avLst>
            <a:gd name="adj1" fmla="val 32840"/>
            <a:gd name="adj2" fmla="val 25000"/>
            <a:gd name="adj3" fmla="val 35780"/>
          </a:avLst>
        </a:prstGeom>
        <a:solidFill>
          <a:schemeClr val="accent1">
            <a:tint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1BE2C-8662-4504-B844-FF05945872FF}">
      <dsp:nvSpPr>
        <dsp:cNvPr id="0" name=""/>
        <dsp:cNvSpPr/>
      </dsp:nvSpPr>
      <dsp:spPr>
        <a:xfrm>
          <a:off x="1604593" y="1035774"/>
          <a:ext cx="1287598" cy="901276"/>
        </a:xfrm>
        <a:prstGeom prst="roundRect">
          <a:avLst>
            <a:gd name="adj" fmla="val 1667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95000"/>
                  <a:lumOff val="5000"/>
                </a:schemeClr>
              </a:solidFill>
            </a:rPr>
            <a:t>Jewelry</a:t>
          </a:r>
        </a:p>
      </dsp:txBody>
      <dsp:txXfrm>
        <a:off x="1648598" y="1079779"/>
        <a:ext cx="1199588" cy="813266"/>
      </dsp:txXfrm>
    </dsp:sp>
    <dsp:sp modelId="{38B5DE2D-99D3-4E5D-A0CD-855932AEDE7C}">
      <dsp:nvSpPr>
        <dsp:cNvPr id="0" name=""/>
        <dsp:cNvSpPr/>
      </dsp:nvSpPr>
      <dsp:spPr>
        <a:xfrm>
          <a:off x="2892192" y="1121731"/>
          <a:ext cx="936476" cy="728451"/>
        </a:xfrm>
        <a:prstGeom prst="rect">
          <a:avLst/>
        </a:prstGeom>
        <a:noFill/>
        <a:ln>
          <a:noFill/>
        </a:ln>
        <a:effectLst/>
      </dsp:spPr>
      <dsp:style>
        <a:lnRef idx="0">
          <a:scrgbClr r="0" g="0" b="0"/>
        </a:lnRef>
        <a:fillRef idx="0">
          <a:scrgbClr r="0" g="0" b="0"/>
        </a:fillRef>
        <a:effectRef idx="0">
          <a:scrgbClr r="0" g="0" b="0"/>
        </a:effectRef>
        <a:fontRef idx="minor"/>
      </dsp:style>
    </dsp:sp>
    <dsp:sp modelId="{DEFCD1C7-A399-4037-BF12-47B5136E5B5E}">
      <dsp:nvSpPr>
        <dsp:cNvPr id="0" name=""/>
        <dsp:cNvSpPr/>
      </dsp:nvSpPr>
      <dsp:spPr>
        <a:xfrm rot="5400000">
          <a:off x="2874794" y="2896083"/>
          <a:ext cx="764874" cy="870782"/>
        </a:xfrm>
        <a:prstGeom prst="bentUpArrow">
          <a:avLst>
            <a:gd name="adj1" fmla="val 32840"/>
            <a:gd name="adj2" fmla="val 25000"/>
            <a:gd name="adj3" fmla="val 35780"/>
          </a:avLst>
        </a:prstGeom>
        <a:solidFill>
          <a:schemeClr val="accent1">
            <a:tint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0831E2-A808-46FE-9684-1C86E925A0FF}">
      <dsp:nvSpPr>
        <dsp:cNvPr id="0" name=""/>
        <dsp:cNvSpPr/>
      </dsp:nvSpPr>
      <dsp:spPr>
        <a:xfrm>
          <a:off x="2672149" y="2048205"/>
          <a:ext cx="1287598" cy="901276"/>
        </a:xfrm>
        <a:prstGeom prst="roundRect">
          <a:avLst>
            <a:gd name="adj" fmla="val 1667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95000"/>
                  <a:lumOff val="5000"/>
                </a:schemeClr>
              </a:solidFill>
            </a:rPr>
            <a:t>Earrings</a:t>
          </a:r>
        </a:p>
      </dsp:txBody>
      <dsp:txXfrm>
        <a:off x="2716154" y="2092210"/>
        <a:ext cx="1199588" cy="813266"/>
      </dsp:txXfrm>
    </dsp:sp>
    <dsp:sp modelId="{BB99B855-B413-46F5-AE2B-257012FDD07D}">
      <dsp:nvSpPr>
        <dsp:cNvPr id="0" name=""/>
        <dsp:cNvSpPr/>
      </dsp:nvSpPr>
      <dsp:spPr>
        <a:xfrm>
          <a:off x="3959747" y="2134162"/>
          <a:ext cx="936476" cy="728451"/>
        </a:xfrm>
        <a:prstGeom prst="rect">
          <a:avLst/>
        </a:prstGeom>
        <a:noFill/>
        <a:ln>
          <a:noFill/>
        </a:ln>
        <a:effectLst/>
      </dsp:spPr>
      <dsp:style>
        <a:lnRef idx="0">
          <a:scrgbClr r="0" g="0" b="0"/>
        </a:lnRef>
        <a:fillRef idx="0">
          <a:scrgbClr r="0" g="0" b="0"/>
        </a:fillRef>
        <a:effectRef idx="0">
          <a:scrgbClr r="0" g="0" b="0"/>
        </a:effectRef>
        <a:fontRef idx="minor"/>
      </dsp:style>
    </dsp:sp>
    <dsp:sp modelId="{96826C91-7DD8-4691-A45B-69F98E78D147}">
      <dsp:nvSpPr>
        <dsp:cNvPr id="0" name=""/>
        <dsp:cNvSpPr/>
      </dsp:nvSpPr>
      <dsp:spPr>
        <a:xfrm>
          <a:off x="3739705" y="3236878"/>
          <a:ext cx="1287598" cy="901276"/>
        </a:xfrm>
        <a:prstGeom prst="roundRect">
          <a:avLst>
            <a:gd name="adj" fmla="val 1667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95000"/>
                  <a:lumOff val="5000"/>
                </a:schemeClr>
              </a:solidFill>
            </a:rPr>
            <a:t>Drop &amp; Dangle Earrings</a:t>
          </a:r>
        </a:p>
      </dsp:txBody>
      <dsp:txXfrm>
        <a:off x="3783710" y="3280883"/>
        <a:ext cx="1199588" cy="813266"/>
      </dsp:txXfrm>
    </dsp:sp>
    <dsp:sp modelId="{7994FA36-8979-49B4-B079-EE31307D365D}">
      <dsp:nvSpPr>
        <dsp:cNvPr id="0" name=""/>
        <dsp:cNvSpPr/>
      </dsp:nvSpPr>
      <dsp:spPr>
        <a:xfrm>
          <a:off x="4762090" y="3083979"/>
          <a:ext cx="2540978" cy="1252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chemeClr val="tx1">
                  <a:lumMod val="95000"/>
                  <a:lumOff val="5000"/>
                </a:schemeClr>
              </a:solidFill>
            </a:rPr>
            <a:t>Keywords: </a:t>
          </a:r>
          <a:r>
            <a:rPr lang="en-US" sz="1800" kern="1200" dirty="0" err="1">
              <a:solidFill>
                <a:schemeClr val="tx1">
                  <a:lumMod val="95000"/>
                  <a:lumOff val="5000"/>
                </a:schemeClr>
              </a:solidFill>
            </a:rPr>
            <a:t>Asymetrical</a:t>
          </a:r>
          <a:r>
            <a:rPr lang="en-US" sz="1800" kern="1200" dirty="0">
              <a:solidFill>
                <a:schemeClr val="tx1">
                  <a:lumMod val="95000"/>
                  <a:lumOff val="5000"/>
                </a:schemeClr>
              </a:solidFill>
            </a:rPr>
            <a:t> Star Earrings</a:t>
          </a:r>
        </a:p>
        <a:p>
          <a:pPr marL="171450" lvl="1" indent="-171450" algn="l" defTabSz="800100">
            <a:lnSpc>
              <a:spcPct val="90000"/>
            </a:lnSpc>
            <a:spcBef>
              <a:spcPct val="0"/>
            </a:spcBef>
            <a:spcAft>
              <a:spcPct val="15000"/>
            </a:spcAft>
            <a:buChar char="•"/>
          </a:pPr>
          <a:r>
            <a:rPr lang="en-US" sz="1800" kern="1200" dirty="0">
              <a:solidFill>
                <a:schemeClr val="tx1">
                  <a:lumMod val="95000"/>
                  <a:lumOff val="5000"/>
                </a:schemeClr>
              </a:solidFill>
            </a:rPr>
            <a:t>Keywords: Moon Star Earrings</a:t>
          </a:r>
        </a:p>
      </dsp:txBody>
      <dsp:txXfrm>
        <a:off x="4762090" y="3083979"/>
        <a:ext cx="2540978" cy="12528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124E3-B69A-4CF5-AE00-1574DBCD2667}" type="datetimeFigureOut">
              <a:rPr lang="en-US" smtClean="0"/>
              <a:t>7/22/2020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0DE52-2EF4-4DE7-B2C1-B846261E6087}" type="slidenum">
              <a:rPr lang="en-US" smtClean="0"/>
              <a:t>‹#›</a:t>
            </a:fld>
            <a:endParaRPr lang="en-US"/>
          </a:p>
        </p:txBody>
      </p:sp>
    </p:spTree>
    <p:extLst>
      <p:ext uri="{BB962C8B-B14F-4D97-AF65-F5344CB8AC3E}">
        <p14:creationId xmlns:p14="http://schemas.microsoft.com/office/powerpoint/2010/main" val="388491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DBD675F-25F2-46D5-94F1-C245D0E0E664}" type="datetime1">
              <a:rPr lang="en-US" smtClean="0"/>
              <a:t>7/22/2020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5EB225-978E-40E3-942D-B60B57BADAEC}"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7000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58E78-6C61-4220-877C-27A17AD855EE}"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EB225-978E-40E3-942D-B60B57BADAEC}" type="slidenum">
              <a:rPr lang="en-US" smtClean="0"/>
              <a:t>‹#›</a:t>
            </a:fld>
            <a:endParaRPr lang="en-US"/>
          </a:p>
        </p:txBody>
      </p:sp>
    </p:spTree>
    <p:extLst>
      <p:ext uri="{BB962C8B-B14F-4D97-AF65-F5344CB8AC3E}">
        <p14:creationId xmlns:p14="http://schemas.microsoft.com/office/powerpoint/2010/main" val="86473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F4A81-BDF9-4AED-830B-785C89120E6E}"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EB225-978E-40E3-942D-B60B57BADAEC}" type="slidenum">
              <a:rPr lang="en-US" smtClean="0"/>
              <a:t>‹#›</a:t>
            </a:fld>
            <a:endParaRPr lang="en-US"/>
          </a:p>
        </p:txBody>
      </p:sp>
    </p:spTree>
    <p:extLst>
      <p:ext uri="{BB962C8B-B14F-4D97-AF65-F5344CB8AC3E}">
        <p14:creationId xmlns:p14="http://schemas.microsoft.com/office/powerpoint/2010/main" val="402248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75407-18B8-4CB2-829C-2F56B24D6CBF}"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EB225-978E-40E3-942D-B60B57BADAEC}" type="slidenum">
              <a:rPr lang="en-US" smtClean="0"/>
              <a:t>‹#›</a:t>
            </a:fld>
            <a:endParaRPr lang="en-US"/>
          </a:p>
        </p:txBody>
      </p:sp>
    </p:spTree>
    <p:extLst>
      <p:ext uri="{BB962C8B-B14F-4D97-AF65-F5344CB8AC3E}">
        <p14:creationId xmlns:p14="http://schemas.microsoft.com/office/powerpoint/2010/main" val="63423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16569A4-DF02-4BF8-9E2B-BF68787F3105}" type="datetime1">
              <a:rPr lang="en-US" smtClean="0"/>
              <a:t>7/22/2020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5EB225-978E-40E3-942D-B60B57BADAE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5264551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6FFB50-E176-4ADB-BBF9-FD740DC7F0A1}" type="datetime1">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EB225-978E-40E3-942D-B60B57BADAEC}" type="slidenum">
              <a:rPr lang="en-US" smtClean="0"/>
              <a:t>‹#›</a:t>
            </a:fld>
            <a:endParaRPr lang="en-US"/>
          </a:p>
        </p:txBody>
      </p:sp>
    </p:spTree>
    <p:extLst>
      <p:ext uri="{BB962C8B-B14F-4D97-AF65-F5344CB8AC3E}">
        <p14:creationId xmlns:p14="http://schemas.microsoft.com/office/powerpoint/2010/main" val="11081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110B0-ECE5-4C86-A6AC-C95036AD0951}" type="datetime1">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EB225-978E-40E3-942D-B60B57BADAEC}" type="slidenum">
              <a:rPr lang="en-US" smtClean="0"/>
              <a:t>‹#›</a:t>
            </a:fld>
            <a:endParaRPr lang="en-US"/>
          </a:p>
        </p:txBody>
      </p:sp>
    </p:spTree>
    <p:extLst>
      <p:ext uri="{BB962C8B-B14F-4D97-AF65-F5344CB8AC3E}">
        <p14:creationId xmlns:p14="http://schemas.microsoft.com/office/powerpoint/2010/main" val="111404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B17C7E-8F77-4718-84EF-44E8BA1ED32B}" type="datetime1">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EB225-978E-40E3-942D-B60B57BADAEC}" type="slidenum">
              <a:rPr lang="en-US" smtClean="0"/>
              <a:t>‹#›</a:t>
            </a:fld>
            <a:endParaRPr lang="en-US"/>
          </a:p>
        </p:txBody>
      </p:sp>
    </p:spTree>
    <p:extLst>
      <p:ext uri="{BB962C8B-B14F-4D97-AF65-F5344CB8AC3E}">
        <p14:creationId xmlns:p14="http://schemas.microsoft.com/office/powerpoint/2010/main" val="67736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BFEF7-14A1-479F-B969-C7D945D4F0C1}" type="datetime1">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EB225-978E-40E3-942D-B60B57BADAEC}" type="slidenum">
              <a:rPr lang="en-US" smtClean="0"/>
              <a:t>‹#›</a:t>
            </a:fld>
            <a:endParaRPr lang="en-US"/>
          </a:p>
        </p:txBody>
      </p:sp>
    </p:spTree>
    <p:extLst>
      <p:ext uri="{BB962C8B-B14F-4D97-AF65-F5344CB8AC3E}">
        <p14:creationId xmlns:p14="http://schemas.microsoft.com/office/powerpoint/2010/main" val="202275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82BBCEC-ED50-4F5A-8300-5B40DEA4A5A1}" type="datetime1">
              <a:rPr lang="en-US" smtClean="0"/>
              <a:t>7/22/2020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5EB225-978E-40E3-942D-B60B57BADAE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947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BC531B9-DA79-4160-AC20-026027BD3C2A}" type="datetime1">
              <a:rPr lang="en-US" smtClean="0"/>
              <a:t>7/22/2020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5EB225-978E-40E3-942D-B60B57BADAE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383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F9CE5B5-EDE1-4D5A-9B3D-2F25F3F46819}" type="datetime1">
              <a:rPr lang="en-US" smtClean="0"/>
              <a:t>7/22/2020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5EB225-978E-40E3-942D-B60B57BADAE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57332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tmp"/><Relationship Id="rId1" Type="http://schemas.openxmlformats.org/officeDocument/2006/relationships/slideLayout" Target="../slideLayouts/slideLayout5.xml"/><Relationship Id="rId5" Type="http://schemas.openxmlformats.org/officeDocument/2006/relationships/image" Target="../media/image28.tmp"/><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5" Type="http://schemas.openxmlformats.org/officeDocument/2006/relationships/image" Target="../media/image38.tmp"/><Relationship Id="rId4" Type="http://schemas.openxmlformats.org/officeDocument/2006/relationships/image" Target="../media/image37.tmp"/></Relationships>
</file>

<file path=ppt/slides/_rels/slide28.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tmp"/><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1.emf"/><Relationship Id="rId4" Type="http://schemas.openxmlformats.org/officeDocument/2006/relationships/package" Target="../embeddings/Microsoft_Excel_Worksheet.xlsx"/></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55.emf"/><Relationship Id="rId5" Type="http://schemas.openxmlformats.org/officeDocument/2006/relationships/package" Target="../embeddings/Microsoft_Excel_Worksheet3.xlsx"/><Relationship Id="rId4" Type="http://schemas.openxmlformats.org/officeDocument/2006/relationships/image" Target="../media/image5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80F9E-4CD5-40AB-B28D-CCB57DB161AB}"/>
              </a:ext>
            </a:extLst>
          </p:cNvPr>
          <p:cNvSpPr>
            <a:spLocks noGrp="1"/>
          </p:cNvSpPr>
          <p:nvPr>
            <p:ph type="ctrTitle"/>
          </p:nvPr>
        </p:nvSpPr>
        <p:spPr>
          <a:xfrm>
            <a:off x="1915126" y="2286000"/>
            <a:ext cx="8361229" cy="2098226"/>
          </a:xfrm>
        </p:spPr>
        <p:txBody>
          <a:bodyPr/>
          <a:lstStyle/>
          <a:p>
            <a:r>
              <a:rPr lang="en-US" sz="5400" dirty="0"/>
              <a:t>Market understanding of Sales on Amazon by Category</a:t>
            </a:r>
          </a:p>
        </p:txBody>
      </p:sp>
      <p:sp>
        <p:nvSpPr>
          <p:cNvPr id="5" name="Subtitle 4">
            <a:extLst>
              <a:ext uri="{FF2B5EF4-FFF2-40B4-BE49-F238E27FC236}">
                <a16:creationId xmlns:a16="http://schemas.microsoft.com/office/drawing/2014/main" id="{29960679-886B-4ECB-9D56-73A349197307}"/>
              </a:ext>
            </a:extLst>
          </p:cNvPr>
          <p:cNvSpPr>
            <a:spLocks noGrp="1"/>
          </p:cNvSpPr>
          <p:nvPr>
            <p:ph type="subTitle" idx="1"/>
          </p:nvPr>
        </p:nvSpPr>
        <p:spPr>
          <a:xfrm>
            <a:off x="2680163" y="4722125"/>
            <a:ext cx="6831673" cy="748338"/>
          </a:xfrm>
        </p:spPr>
        <p:txBody>
          <a:bodyPr/>
          <a:lstStyle/>
          <a:p>
            <a:r>
              <a:rPr lang="en-US" dirty="0">
                <a:solidFill>
                  <a:schemeClr val="tx1"/>
                </a:solidFill>
              </a:rPr>
              <a:t>Zixing (Cecile) Wang</a:t>
            </a:r>
          </a:p>
        </p:txBody>
      </p:sp>
      <p:sp>
        <p:nvSpPr>
          <p:cNvPr id="6" name="Slide Number Placeholder 5">
            <a:extLst>
              <a:ext uri="{FF2B5EF4-FFF2-40B4-BE49-F238E27FC236}">
                <a16:creationId xmlns:a16="http://schemas.microsoft.com/office/drawing/2014/main" id="{D9842733-1759-4EE8-8290-DAE4279DC101}"/>
              </a:ext>
            </a:extLst>
          </p:cNvPr>
          <p:cNvSpPr>
            <a:spLocks noGrp="1"/>
          </p:cNvSpPr>
          <p:nvPr>
            <p:ph type="sldNum" sz="quarter" idx="12"/>
          </p:nvPr>
        </p:nvSpPr>
        <p:spPr/>
        <p:txBody>
          <a:bodyPr/>
          <a:lstStyle/>
          <a:p>
            <a:fld id="{B35EB225-978E-40E3-942D-B60B57BADAEC}" type="slidenum">
              <a:rPr lang="en-US" smtClean="0"/>
              <a:t>1</a:t>
            </a:fld>
            <a:endParaRPr lang="en-US"/>
          </a:p>
        </p:txBody>
      </p:sp>
    </p:spTree>
    <p:extLst>
      <p:ext uri="{BB962C8B-B14F-4D97-AF65-F5344CB8AC3E}">
        <p14:creationId xmlns:p14="http://schemas.microsoft.com/office/powerpoint/2010/main" val="139111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168E-E7B6-455B-A8C2-A65D5EC6DAB3}"/>
              </a:ext>
            </a:extLst>
          </p:cNvPr>
          <p:cNvSpPr>
            <a:spLocks noGrp="1"/>
          </p:cNvSpPr>
          <p:nvPr>
            <p:ph type="title"/>
          </p:nvPr>
        </p:nvSpPr>
        <p:spPr>
          <a:xfrm>
            <a:off x="1295400" y="344605"/>
            <a:ext cx="9601200" cy="747215"/>
          </a:xfrm>
        </p:spPr>
        <p:txBody>
          <a:bodyPr/>
          <a:lstStyle/>
          <a:p>
            <a:r>
              <a:rPr lang="en-US" dirty="0"/>
              <a:t>Earrings Sales</a:t>
            </a:r>
          </a:p>
        </p:txBody>
      </p:sp>
      <p:pic>
        <p:nvPicPr>
          <p:cNvPr id="15364" name="Picture 4">
            <a:extLst>
              <a:ext uri="{FF2B5EF4-FFF2-40B4-BE49-F238E27FC236}">
                <a16:creationId xmlns:a16="http://schemas.microsoft.com/office/drawing/2014/main" id="{6217F554-7F4D-4671-B500-7DF1FBA232E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431"/>
          <a:stretch/>
        </p:blipFill>
        <p:spPr bwMode="auto">
          <a:xfrm>
            <a:off x="926911" y="946323"/>
            <a:ext cx="6688540" cy="59116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7EFBC7-569D-4E5B-990B-573E5C0CE1E7}"/>
              </a:ext>
            </a:extLst>
          </p:cNvPr>
          <p:cNvSpPr txBox="1"/>
          <p:nvPr/>
        </p:nvSpPr>
        <p:spPr>
          <a:xfrm>
            <a:off x="7894092" y="3671247"/>
            <a:ext cx="33709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Only the top 3 sales more than 10000/month, making &gt;100,000 /month in revenue. </a:t>
            </a:r>
          </a:p>
          <a:p>
            <a:pPr marL="285750" indent="-285750">
              <a:buFont typeface="Arial" panose="020B0604020202020204" pitchFamily="34" charset="0"/>
              <a:buChar char="•"/>
            </a:pPr>
            <a:r>
              <a:rPr lang="en-US" dirty="0"/>
              <a:t>The log-log plot of sales vs. BSR looks like a straight line. </a:t>
            </a: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4C63C726-CD7B-402C-8031-CBD337F0F015}"/>
              </a:ext>
            </a:extLst>
          </p:cNvPr>
          <p:cNvSpPr>
            <a:spLocks noGrp="1"/>
          </p:cNvSpPr>
          <p:nvPr>
            <p:ph type="sldNum" sz="quarter" idx="12"/>
          </p:nvPr>
        </p:nvSpPr>
        <p:spPr/>
        <p:txBody>
          <a:bodyPr/>
          <a:lstStyle/>
          <a:p>
            <a:fld id="{B35EB225-978E-40E3-942D-B60B57BADAEC}" type="slidenum">
              <a:rPr lang="en-US" smtClean="0"/>
              <a:t>10</a:t>
            </a:fld>
            <a:endParaRPr lang="en-US"/>
          </a:p>
        </p:txBody>
      </p:sp>
    </p:spTree>
    <p:extLst>
      <p:ext uri="{BB962C8B-B14F-4D97-AF65-F5344CB8AC3E}">
        <p14:creationId xmlns:p14="http://schemas.microsoft.com/office/powerpoint/2010/main" val="40450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7360-89C8-4F29-89CA-69D870244EE5}"/>
              </a:ext>
            </a:extLst>
          </p:cNvPr>
          <p:cNvSpPr>
            <a:spLocks noGrp="1"/>
          </p:cNvSpPr>
          <p:nvPr>
            <p:ph type="title"/>
          </p:nvPr>
        </p:nvSpPr>
        <p:spPr>
          <a:xfrm>
            <a:off x="1295400" y="412845"/>
            <a:ext cx="9601200" cy="733567"/>
          </a:xfrm>
        </p:spPr>
        <p:txBody>
          <a:bodyPr/>
          <a:lstStyle/>
          <a:p>
            <a:r>
              <a:rPr lang="en-US" dirty="0"/>
              <a:t>Earrings Images and Length on Amazon</a:t>
            </a:r>
          </a:p>
        </p:txBody>
      </p:sp>
      <p:pic>
        <p:nvPicPr>
          <p:cNvPr id="16386" name="Picture 2">
            <a:extLst>
              <a:ext uri="{FF2B5EF4-FFF2-40B4-BE49-F238E27FC236}">
                <a16:creationId xmlns:a16="http://schemas.microsoft.com/office/drawing/2014/main" id="{E5427CA1-35AC-4335-859D-3CC570CA5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262419"/>
            <a:ext cx="3317613"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96A5BC32-DA04-4B1A-9998-92731000DF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64"/>
          <a:stretch/>
        </p:blipFill>
        <p:spPr bwMode="auto">
          <a:xfrm>
            <a:off x="5430245" y="1146412"/>
            <a:ext cx="6572250" cy="571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5E3587-7770-434B-BBDB-13C4B693B837}"/>
              </a:ext>
            </a:extLst>
          </p:cNvPr>
          <p:cNvSpPr txBox="1"/>
          <p:nvPr/>
        </p:nvSpPr>
        <p:spPr>
          <a:xfrm>
            <a:off x="1118335" y="4959826"/>
            <a:ext cx="421715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them have 6-8 images per item</a:t>
            </a:r>
          </a:p>
          <a:p>
            <a:pPr marL="285750" indent="-285750">
              <a:buFont typeface="Arial" panose="020B0604020202020204" pitchFamily="34" charset="0"/>
              <a:buChar char="•"/>
            </a:pPr>
            <a:r>
              <a:rPr lang="en-US" dirty="0"/>
              <a:t>There is not a obvious correlation between time on Amazon and sales</a:t>
            </a:r>
          </a:p>
          <a:p>
            <a:pPr marL="285750" indent="-285750">
              <a:buFont typeface="Arial" panose="020B0604020202020204" pitchFamily="34" charset="0"/>
              <a:buChar char="•"/>
            </a:pPr>
            <a:r>
              <a:rPr lang="en-US" dirty="0"/>
              <a:t>Most of them are 1-2 years on Amazon. </a:t>
            </a:r>
          </a:p>
        </p:txBody>
      </p:sp>
      <p:sp>
        <p:nvSpPr>
          <p:cNvPr id="5" name="Slide Number Placeholder 4">
            <a:extLst>
              <a:ext uri="{FF2B5EF4-FFF2-40B4-BE49-F238E27FC236}">
                <a16:creationId xmlns:a16="http://schemas.microsoft.com/office/drawing/2014/main" id="{C73B0736-B364-4420-8B27-C69EF6DD95BF}"/>
              </a:ext>
            </a:extLst>
          </p:cNvPr>
          <p:cNvSpPr>
            <a:spLocks noGrp="1"/>
          </p:cNvSpPr>
          <p:nvPr>
            <p:ph type="sldNum" sz="quarter" idx="12"/>
          </p:nvPr>
        </p:nvSpPr>
        <p:spPr/>
        <p:txBody>
          <a:bodyPr/>
          <a:lstStyle/>
          <a:p>
            <a:fld id="{B35EB225-978E-40E3-942D-B60B57BADAEC}" type="slidenum">
              <a:rPr lang="en-US" smtClean="0"/>
              <a:t>11</a:t>
            </a:fld>
            <a:endParaRPr lang="en-US"/>
          </a:p>
        </p:txBody>
      </p:sp>
    </p:spTree>
    <p:extLst>
      <p:ext uri="{BB962C8B-B14F-4D97-AF65-F5344CB8AC3E}">
        <p14:creationId xmlns:p14="http://schemas.microsoft.com/office/powerpoint/2010/main" val="406766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7E23-A85D-44D1-BBBB-B38B13DAF07F}"/>
              </a:ext>
            </a:extLst>
          </p:cNvPr>
          <p:cNvSpPr>
            <a:spLocks noGrp="1"/>
          </p:cNvSpPr>
          <p:nvPr>
            <p:ph type="title"/>
          </p:nvPr>
        </p:nvSpPr>
        <p:spPr/>
        <p:txBody>
          <a:bodyPr/>
          <a:lstStyle/>
          <a:p>
            <a:r>
              <a:rPr lang="en-US" dirty="0"/>
              <a:t>Sales Modelling</a:t>
            </a:r>
          </a:p>
        </p:txBody>
      </p:sp>
      <p:sp>
        <p:nvSpPr>
          <p:cNvPr id="3" name="Content Placeholder 2">
            <a:extLst>
              <a:ext uri="{FF2B5EF4-FFF2-40B4-BE49-F238E27FC236}">
                <a16:creationId xmlns:a16="http://schemas.microsoft.com/office/drawing/2014/main" id="{2B664B7B-C1EB-491A-9406-495E4C9C6756}"/>
              </a:ext>
            </a:extLst>
          </p:cNvPr>
          <p:cNvSpPr>
            <a:spLocks noGrp="1"/>
          </p:cNvSpPr>
          <p:nvPr>
            <p:ph idx="1"/>
          </p:nvPr>
        </p:nvSpPr>
        <p:spPr/>
        <p:txBody>
          <a:bodyPr/>
          <a:lstStyle/>
          <a:p>
            <a:r>
              <a:rPr lang="en-US" dirty="0"/>
              <a:t>Plot the relationship between Sales and categorial rankings.</a:t>
            </a:r>
          </a:p>
          <a:p>
            <a:r>
              <a:rPr lang="en-US" dirty="0"/>
              <a:t>Use models to fit the relationship</a:t>
            </a:r>
          </a:p>
          <a:p>
            <a:r>
              <a:rPr lang="en-US" dirty="0"/>
              <a:t>Find the best model </a:t>
            </a:r>
          </a:p>
        </p:txBody>
      </p:sp>
      <p:sp>
        <p:nvSpPr>
          <p:cNvPr id="4" name="Slide Number Placeholder 3">
            <a:extLst>
              <a:ext uri="{FF2B5EF4-FFF2-40B4-BE49-F238E27FC236}">
                <a16:creationId xmlns:a16="http://schemas.microsoft.com/office/drawing/2014/main" id="{4C6B7F57-B3F8-478C-95BA-D047BD230D4B}"/>
              </a:ext>
            </a:extLst>
          </p:cNvPr>
          <p:cNvSpPr>
            <a:spLocks noGrp="1"/>
          </p:cNvSpPr>
          <p:nvPr>
            <p:ph type="sldNum" sz="quarter" idx="12"/>
          </p:nvPr>
        </p:nvSpPr>
        <p:spPr/>
        <p:txBody>
          <a:bodyPr/>
          <a:lstStyle/>
          <a:p>
            <a:fld id="{B35EB225-978E-40E3-942D-B60B57BADAEC}" type="slidenum">
              <a:rPr lang="en-US" smtClean="0"/>
              <a:t>12</a:t>
            </a:fld>
            <a:endParaRPr lang="en-US"/>
          </a:p>
        </p:txBody>
      </p:sp>
    </p:spTree>
    <p:extLst>
      <p:ext uri="{BB962C8B-B14F-4D97-AF65-F5344CB8AC3E}">
        <p14:creationId xmlns:p14="http://schemas.microsoft.com/office/powerpoint/2010/main" val="227440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323C-827B-418F-9342-3CD5DBD155D8}"/>
              </a:ext>
            </a:extLst>
          </p:cNvPr>
          <p:cNvSpPr>
            <a:spLocks noGrp="1"/>
          </p:cNvSpPr>
          <p:nvPr>
            <p:ph type="title"/>
          </p:nvPr>
        </p:nvSpPr>
        <p:spPr>
          <a:xfrm>
            <a:off x="1371600" y="325272"/>
            <a:ext cx="9601200" cy="665328"/>
          </a:xfrm>
        </p:spPr>
        <p:txBody>
          <a:bodyPr>
            <a:normAutofit fontScale="90000"/>
          </a:bodyPr>
          <a:lstStyle/>
          <a:p>
            <a:r>
              <a:rPr lang="en-US" sz="3600" dirty="0"/>
              <a:t>The Sales vs. BSR from all general and sub-categories</a:t>
            </a:r>
          </a:p>
        </p:txBody>
      </p:sp>
      <p:pic>
        <p:nvPicPr>
          <p:cNvPr id="17410" name="Picture 2">
            <a:extLst>
              <a:ext uri="{FF2B5EF4-FFF2-40B4-BE49-F238E27FC236}">
                <a16:creationId xmlns:a16="http://schemas.microsoft.com/office/drawing/2014/main" id="{15E65335-AB2E-4E78-9E04-2B07B1803E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0212" y="787169"/>
            <a:ext cx="6431576" cy="607083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82CD3B1-E9AF-4406-AFDA-376B5BCB16AD}"/>
              </a:ext>
            </a:extLst>
          </p:cNvPr>
          <p:cNvSpPr>
            <a:spLocks noGrp="1"/>
          </p:cNvSpPr>
          <p:nvPr>
            <p:ph type="sldNum" sz="quarter" idx="12"/>
          </p:nvPr>
        </p:nvSpPr>
        <p:spPr/>
        <p:txBody>
          <a:bodyPr/>
          <a:lstStyle/>
          <a:p>
            <a:fld id="{B35EB225-978E-40E3-942D-B60B57BADAEC}" type="slidenum">
              <a:rPr lang="en-US" smtClean="0"/>
              <a:t>13</a:t>
            </a:fld>
            <a:endParaRPr lang="en-US"/>
          </a:p>
        </p:txBody>
      </p:sp>
    </p:spTree>
    <p:extLst>
      <p:ext uri="{BB962C8B-B14F-4D97-AF65-F5344CB8AC3E}">
        <p14:creationId xmlns:p14="http://schemas.microsoft.com/office/powerpoint/2010/main" val="14752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35460E-7ADB-4011-BEC0-28EADCBCCD73}"/>
              </a:ext>
            </a:extLst>
          </p:cNvPr>
          <p:cNvSpPr>
            <a:spLocks noGrp="1"/>
          </p:cNvSpPr>
          <p:nvPr>
            <p:ph type="title"/>
          </p:nvPr>
        </p:nvSpPr>
        <p:spPr>
          <a:xfrm>
            <a:off x="975815" y="0"/>
            <a:ext cx="9601200" cy="815454"/>
          </a:xfrm>
        </p:spPr>
        <p:txBody>
          <a:bodyPr/>
          <a:lstStyle/>
          <a:p>
            <a:r>
              <a:rPr lang="en-US" dirty="0"/>
              <a:t>Clothing, Shoes and Jewelry Sales Plots</a:t>
            </a:r>
          </a:p>
        </p:txBody>
      </p:sp>
      <p:pic>
        <p:nvPicPr>
          <p:cNvPr id="1028" name="Picture 4">
            <a:extLst>
              <a:ext uri="{FF2B5EF4-FFF2-40B4-BE49-F238E27FC236}">
                <a16:creationId xmlns:a16="http://schemas.microsoft.com/office/drawing/2014/main" id="{AF1CCA1F-72C1-48AF-A455-BA6BC12E7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15" y="0"/>
            <a:ext cx="72072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0EEFE8-8B6A-48C4-B446-D78E4AD30A41}"/>
              </a:ext>
            </a:extLst>
          </p:cNvPr>
          <p:cNvSpPr txBox="1"/>
          <p:nvPr/>
        </p:nvSpPr>
        <p:spPr>
          <a:xfrm>
            <a:off x="8660741" y="2692952"/>
            <a:ext cx="1343072" cy="307777"/>
          </a:xfrm>
          <a:prstGeom prst="rect">
            <a:avLst/>
          </a:prstGeom>
          <a:noFill/>
        </p:spPr>
        <p:txBody>
          <a:bodyPr wrap="square" rtlCol="0">
            <a:spAutoFit/>
          </a:bodyPr>
          <a:lstStyle/>
          <a:p>
            <a:r>
              <a:rPr lang="en-US" sz="1400" dirty="0"/>
              <a:t>Sales</a:t>
            </a:r>
          </a:p>
        </p:txBody>
      </p:sp>
      <p:sp>
        <p:nvSpPr>
          <p:cNvPr id="7" name="TextBox 6">
            <a:extLst>
              <a:ext uri="{FF2B5EF4-FFF2-40B4-BE49-F238E27FC236}">
                <a16:creationId xmlns:a16="http://schemas.microsoft.com/office/drawing/2014/main" id="{9BBC8C27-D7F2-4A53-A480-F772B589B578}"/>
              </a:ext>
            </a:extLst>
          </p:cNvPr>
          <p:cNvSpPr txBox="1"/>
          <p:nvPr/>
        </p:nvSpPr>
        <p:spPr>
          <a:xfrm>
            <a:off x="8401433" y="3416937"/>
            <a:ext cx="1343072" cy="307777"/>
          </a:xfrm>
          <a:prstGeom prst="rect">
            <a:avLst/>
          </a:prstGeom>
          <a:noFill/>
        </p:spPr>
        <p:txBody>
          <a:bodyPr wrap="square" rtlCol="0">
            <a:spAutoFit/>
          </a:bodyPr>
          <a:lstStyle/>
          <a:p>
            <a:r>
              <a:rPr lang="en-US" sz="1400" dirty="0"/>
              <a:t>Revenue</a:t>
            </a:r>
          </a:p>
        </p:txBody>
      </p:sp>
      <p:sp>
        <p:nvSpPr>
          <p:cNvPr id="8" name="TextBox 7">
            <a:extLst>
              <a:ext uri="{FF2B5EF4-FFF2-40B4-BE49-F238E27FC236}">
                <a16:creationId xmlns:a16="http://schemas.microsoft.com/office/drawing/2014/main" id="{04AE128C-9A20-4467-80B9-32B2B996B225}"/>
              </a:ext>
            </a:extLst>
          </p:cNvPr>
          <p:cNvSpPr txBox="1"/>
          <p:nvPr/>
        </p:nvSpPr>
        <p:spPr>
          <a:xfrm>
            <a:off x="8480537" y="4236308"/>
            <a:ext cx="1343072" cy="307777"/>
          </a:xfrm>
          <a:prstGeom prst="rect">
            <a:avLst/>
          </a:prstGeom>
          <a:noFill/>
        </p:spPr>
        <p:txBody>
          <a:bodyPr wrap="square" rtlCol="0">
            <a:spAutoFit/>
          </a:bodyPr>
          <a:lstStyle/>
          <a:p>
            <a:r>
              <a:rPr lang="en-US" sz="1400" dirty="0"/>
              <a:t>FBA fee</a:t>
            </a:r>
          </a:p>
        </p:txBody>
      </p:sp>
      <p:pic>
        <p:nvPicPr>
          <p:cNvPr id="6" name="Picture 5" descr="A screenshot of a cell phone&#10;&#10;Description automatically generated">
            <a:extLst>
              <a:ext uri="{FF2B5EF4-FFF2-40B4-BE49-F238E27FC236}">
                <a16:creationId xmlns:a16="http://schemas.microsoft.com/office/drawing/2014/main" id="{2151768F-B309-4AFF-83CB-07805BD72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013" y="2611064"/>
            <a:ext cx="2768003" cy="2451325"/>
          </a:xfrm>
          <a:prstGeom prst="rect">
            <a:avLst/>
          </a:prstGeom>
        </p:spPr>
      </p:pic>
      <p:sp>
        <p:nvSpPr>
          <p:cNvPr id="9" name="Slide Number Placeholder 8">
            <a:extLst>
              <a:ext uri="{FF2B5EF4-FFF2-40B4-BE49-F238E27FC236}">
                <a16:creationId xmlns:a16="http://schemas.microsoft.com/office/drawing/2014/main" id="{228DDC27-5141-4634-BA1C-ED4EA0E2EE85}"/>
              </a:ext>
            </a:extLst>
          </p:cNvPr>
          <p:cNvSpPr>
            <a:spLocks noGrp="1"/>
          </p:cNvSpPr>
          <p:nvPr>
            <p:ph type="sldNum" sz="quarter" idx="12"/>
          </p:nvPr>
        </p:nvSpPr>
        <p:spPr/>
        <p:txBody>
          <a:bodyPr/>
          <a:lstStyle/>
          <a:p>
            <a:fld id="{B35EB225-978E-40E3-942D-B60B57BADAEC}" type="slidenum">
              <a:rPr lang="en-US" smtClean="0"/>
              <a:t>14</a:t>
            </a:fld>
            <a:endParaRPr lang="en-US"/>
          </a:p>
        </p:txBody>
      </p:sp>
    </p:spTree>
    <p:extLst>
      <p:ext uri="{BB962C8B-B14F-4D97-AF65-F5344CB8AC3E}">
        <p14:creationId xmlns:p14="http://schemas.microsoft.com/office/powerpoint/2010/main" val="3692992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45B56AAF-6FBC-4A17-AD83-2EFF02E1B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15" y="0"/>
            <a:ext cx="71818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F5D6D0E3-4D6C-460D-89D6-6C667AE9B4A5}"/>
              </a:ext>
            </a:extLst>
          </p:cNvPr>
          <p:cNvSpPr txBox="1">
            <a:spLocks/>
          </p:cNvSpPr>
          <p:nvPr/>
        </p:nvSpPr>
        <p:spPr>
          <a:xfrm>
            <a:off x="975815" y="0"/>
            <a:ext cx="9601200" cy="815454"/>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Earrings Sales Plots</a:t>
            </a:r>
          </a:p>
        </p:txBody>
      </p:sp>
      <p:pic>
        <p:nvPicPr>
          <p:cNvPr id="6" name="Picture 5" descr="A screenshot of a cell phone&#10;&#10;Description automatically generated">
            <a:extLst>
              <a:ext uri="{FF2B5EF4-FFF2-40B4-BE49-F238E27FC236}">
                <a16:creationId xmlns:a16="http://schemas.microsoft.com/office/drawing/2014/main" id="{347FC169-F6AA-4F15-A623-80D7CC6DA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665" y="2567879"/>
            <a:ext cx="5306165" cy="1476581"/>
          </a:xfrm>
          <a:prstGeom prst="rect">
            <a:avLst/>
          </a:prstGeom>
        </p:spPr>
      </p:pic>
      <p:sp>
        <p:nvSpPr>
          <p:cNvPr id="7" name="Slide Number Placeholder 6">
            <a:extLst>
              <a:ext uri="{FF2B5EF4-FFF2-40B4-BE49-F238E27FC236}">
                <a16:creationId xmlns:a16="http://schemas.microsoft.com/office/drawing/2014/main" id="{0D9EB6B0-E750-4382-82B2-EBB8F3B69031}"/>
              </a:ext>
            </a:extLst>
          </p:cNvPr>
          <p:cNvSpPr>
            <a:spLocks noGrp="1"/>
          </p:cNvSpPr>
          <p:nvPr>
            <p:ph type="sldNum" sz="quarter" idx="12"/>
          </p:nvPr>
        </p:nvSpPr>
        <p:spPr/>
        <p:txBody>
          <a:bodyPr/>
          <a:lstStyle/>
          <a:p>
            <a:fld id="{B35EB225-978E-40E3-942D-B60B57BADAEC}" type="slidenum">
              <a:rPr lang="en-US" smtClean="0"/>
              <a:t>15</a:t>
            </a:fld>
            <a:endParaRPr lang="en-US"/>
          </a:p>
        </p:txBody>
      </p:sp>
    </p:spTree>
    <p:extLst>
      <p:ext uri="{BB962C8B-B14F-4D97-AF65-F5344CB8AC3E}">
        <p14:creationId xmlns:p14="http://schemas.microsoft.com/office/powerpoint/2010/main" val="3736557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C88E-809C-4B49-81DE-37FB0E73905B}"/>
              </a:ext>
            </a:extLst>
          </p:cNvPr>
          <p:cNvSpPr>
            <a:spLocks noGrp="1"/>
          </p:cNvSpPr>
          <p:nvPr>
            <p:ph type="title"/>
          </p:nvPr>
        </p:nvSpPr>
        <p:spPr>
          <a:xfrm>
            <a:off x="1084997" y="399197"/>
            <a:ext cx="10720316" cy="1485900"/>
          </a:xfrm>
        </p:spPr>
        <p:txBody>
          <a:bodyPr/>
          <a:lstStyle/>
          <a:p>
            <a:r>
              <a:rPr lang="en-US" dirty="0"/>
              <a:t>Earrings BSR vs. ranking within category</a:t>
            </a:r>
          </a:p>
        </p:txBody>
      </p:sp>
      <p:pic>
        <p:nvPicPr>
          <p:cNvPr id="19458" name="Picture 2">
            <a:extLst>
              <a:ext uri="{FF2B5EF4-FFF2-40B4-BE49-F238E27FC236}">
                <a16:creationId xmlns:a16="http://schemas.microsoft.com/office/drawing/2014/main" id="{A47C3FFE-0BE6-442D-8E89-FA698ED4C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254" y="1237681"/>
            <a:ext cx="7953492" cy="41395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4A4864-0B1B-45CA-BD6D-D7DE26446195}"/>
              </a:ext>
            </a:extLst>
          </p:cNvPr>
          <p:cNvSpPr txBox="1"/>
          <p:nvPr/>
        </p:nvSpPr>
        <p:spPr>
          <a:xfrm>
            <a:off x="1910686" y="5611503"/>
            <a:ext cx="4353636" cy="646331"/>
          </a:xfrm>
          <a:prstGeom prst="rect">
            <a:avLst/>
          </a:prstGeom>
          <a:noFill/>
        </p:spPr>
        <p:txBody>
          <a:bodyPr wrap="square" rtlCol="0">
            <a:spAutoFit/>
          </a:bodyPr>
          <a:lstStyle/>
          <a:p>
            <a:r>
              <a:rPr lang="en-US" dirty="0"/>
              <a:t>The relationship between log ranking vs. log BSR is very close to linear. </a:t>
            </a:r>
          </a:p>
        </p:txBody>
      </p:sp>
      <p:sp>
        <p:nvSpPr>
          <p:cNvPr id="5" name="TextBox 4">
            <a:extLst>
              <a:ext uri="{FF2B5EF4-FFF2-40B4-BE49-F238E27FC236}">
                <a16:creationId xmlns:a16="http://schemas.microsoft.com/office/drawing/2014/main" id="{F383B277-83DA-4D88-B8C2-019C03F29737}"/>
              </a:ext>
            </a:extLst>
          </p:cNvPr>
          <p:cNvSpPr txBox="1"/>
          <p:nvPr/>
        </p:nvSpPr>
        <p:spPr>
          <a:xfrm>
            <a:off x="6826155" y="5492422"/>
            <a:ext cx="4353636" cy="1200329"/>
          </a:xfrm>
          <a:prstGeom prst="rect">
            <a:avLst/>
          </a:prstGeom>
          <a:noFill/>
        </p:spPr>
        <p:txBody>
          <a:bodyPr wrap="square" rtlCol="0">
            <a:spAutoFit/>
          </a:bodyPr>
          <a:lstStyle/>
          <a:p>
            <a:r>
              <a:rPr lang="en-US" dirty="0"/>
              <a:t>For the distribution of rankings with BSR, they distribute more at higher BSR ranks, meaning </a:t>
            </a:r>
            <a:r>
              <a:rPr lang="en-US" b="1" dirty="0"/>
              <a:t>earring is the less popular category within the general category</a:t>
            </a:r>
            <a:r>
              <a:rPr lang="en-US" dirty="0"/>
              <a:t>.</a:t>
            </a:r>
          </a:p>
        </p:txBody>
      </p:sp>
      <p:sp>
        <p:nvSpPr>
          <p:cNvPr id="3" name="Slide Number Placeholder 2">
            <a:extLst>
              <a:ext uri="{FF2B5EF4-FFF2-40B4-BE49-F238E27FC236}">
                <a16:creationId xmlns:a16="http://schemas.microsoft.com/office/drawing/2014/main" id="{204BE98A-A6A7-44FA-8F71-396306E0E55E}"/>
              </a:ext>
            </a:extLst>
          </p:cNvPr>
          <p:cNvSpPr>
            <a:spLocks noGrp="1"/>
          </p:cNvSpPr>
          <p:nvPr>
            <p:ph type="sldNum" sz="quarter" idx="12"/>
          </p:nvPr>
        </p:nvSpPr>
        <p:spPr/>
        <p:txBody>
          <a:bodyPr/>
          <a:lstStyle/>
          <a:p>
            <a:fld id="{B35EB225-978E-40E3-942D-B60B57BADAEC}" type="slidenum">
              <a:rPr lang="en-US" smtClean="0"/>
              <a:t>16</a:t>
            </a:fld>
            <a:endParaRPr lang="en-US"/>
          </a:p>
        </p:txBody>
      </p:sp>
    </p:spTree>
    <p:extLst>
      <p:ext uri="{BB962C8B-B14F-4D97-AF65-F5344CB8AC3E}">
        <p14:creationId xmlns:p14="http://schemas.microsoft.com/office/powerpoint/2010/main" val="346521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D9EB621-8D6D-41B9-9E76-671F9A4A6196}"/>
              </a:ext>
            </a:extLst>
          </p:cNvPr>
          <p:cNvSpPr txBox="1">
            <a:spLocks/>
          </p:cNvSpPr>
          <p:nvPr/>
        </p:nvSpPr>
        <p:spPr>
          <a:xfrm>
            <a:off x="975815" y="0"/>
            <a:ext cx="9601200" cy="815454"/>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Drop &amp; Dangle Earrings Sales Plots</a:t>
            </a:r>
          </a:p>
        </p:txBody>
      </p:sp>
      <p:pic>
        <p:nvPicPr>
          <p:cNvPr id="4102" name="Picture 6">
            <a:extLst>
              <a:ext uri="{FF2B5EF4-FFF2-40B4-BE49-F238E27FC236}">
                <a16:creationId xmlns:a16="http://schemas.microsoft.com/office/drawing/2014/main" id="{EFA23183-F74F-43BC-B3B0-D7C29E677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14" y="0"/>
            <a:ext cx="71342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bird&#10;&#10;Description automatically generated">
            <a:extLst>
              <a:ext uri="{FF2B5EF4-FFF2-40B4-BE49-F238E27FC236}">
                <a16:creationId xmlns:a16="http://schemas.microsoft.com/office/drawing/2014/main" id="{341D51FB-1CD8-462D-B122-CAE9D789F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439" y="2836072"/>
            <a:ext cx="5249008" cy="1486107"/>
          </a:xfrm>
          <a:prstGeom prst="rect">
            <a:avLst/>
          </a:prstGeom>
        </p:spPr>
      </p:pic>
      <p:sp>
        <p:nvSpPr>
          <p:cNvPr id="5" name="Slide Number Placeholder 4">
            <a:extLst>
              <a:ext uri="{FF2B5EF4-FFF2-40B4-BE49-F238E27FC236}">
                <a16:creationId xmlns:a16="http://schemas.microsoft.com/office/drawing/2014/main" id="{D13A027C-3D4B-44E9-89AA-5AD722051C88}"/>
              </a:ext>
            </a:extLst>
          </p:cNvPr>
          <p:cNvSpPr>
            <a:spLocks noGrp="1"/>
          </p:cNvSpPr>
          <p:nvPr>
            <p:ph type="sldNum" sz="quarter" idx="12"/>
          </p:nvPr>
        </p:nvSpPr>
        <p:spPr/>
        <p:txBody>
          <a:bodyPr/>
          <a:lstStyle/>
          <a:p>
            <a:fld id="{B35EB225-978E-40E3-942D-B60B57BADAEC}" type="slidenum">
              <a:rPr lang="en-US" smtClean="0"/>
              <a:t>17</a:t>
            </a:fld>
            <a:endParaRPr lang="en-US"/>
          </a:p>
        </p:txBody>
      </p:sp>
    </p:spTree>
    <p:extLst>
      <p:ext uri="{BB962C8B-B14F-4D97-AF65-F5344CB8AC3E}">
        <p14:creationId xmlns:p14="http://schemas.microsoft.com/office/powerpoint/2010/main" val="275968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849A-3C03-47C4-B674-1F8FF682A7C3}"/>
              </a:ext>
            </a:extLst>
          </p:cNvPr>
          <p:cNvSpPr>
            <a:spLocks noGrp="1"/>
          </p:cNvSpPr>
          <p:nvPr>
            <p:ph type="title"/>
          </p:nvPr>
        </p:nvSpPr>
        <p:spPr>
          <a:xfrm>
            <a:off x="1180532" y="371901"/>
            <a:ext cx="9601200" cy="1485900"/>
          </a:xfrm>
        </p:spPr>
        <p:txBody>
          <a:bodyPr>
            <a:normAutofit/>
          </a:bodyPr>
          <a:lstStyle/>
          <a:p>
            <a:r>
              <a:rPr lang="en-US" sz="4000" dirty="0"/>
              <a:t>Drop &amp; Dangle Earrings BSR vs. ranking within category</a:t>
            </a:r>
          </a:p>
        </p:txBody>
      </p:sp>
      <p:pic>
        <p:nvPicPr>
          <p:cNvPr id="20482" name="Picture 2">
            <a:extLst>
              <a:ext uri="{FF2B5EF4-FFF2-40B4-BE49-F238E27FC236}">
                <a16:creationId xmlns:a16="http://schemas.microsoft.com/office/drawing/2014/main" id="{410DF14D-C2A3-40CA-8A8D-B20F754E6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424" y="1585416"/>
            <a:ext cx="8375886" cy="434667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E0D8879-5BA7-4122-9198-0D7799AE0159}"/>
              </a:ext>
            </a:extLst>
          </p:cNvPr>
          <p:cNvSpPr>
            <a:spLocks noGrp="1"/>
          </p:cNvSpPr>
          <p:nvPr>
            <p:ph type="sldNum" sz="quarter" idx="12"/>
          </p:nvPr>
        </p:nvSpPr>
        <p:spPr/>
        <p:txBody>
          <a:bodyPr/>
          <a:lstStyle/>
          <a:p>
            <a:fld id="{B35EB225-978E-40E3-942D-B60B57BADAEC}" type="slidenum">
              <a:rPr lang="en-US" smtClean="0"/>
              <a:t>18</a:t>
            </a:fld>
            <a:endParaRPr lang="en-US"/>
          </a:p>
        </p:txBody>
      </p:sp>
    </p:spTree>
    <p:extLst>
      <p:ext uri="{BB962C8B-B14F-4D97-AF65-F5344CB8AC3E}">
        <p14:creationId xmlns:p14="http://schemas.microsoft.com/office/powerpoint/2010/main" val="196846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C74-E19D-4BD4-8681-5F1A415E204A}"/>
              </a:ext>
            </a:extLst>
          </p:cNvPr>
          <p:cNvSpPr>
            <a:spLocks noGrp="1"/>
          </p:cNvSpPr>
          <p:nvPr>
            <p:ph type="title"/>
          </p:nvPr>
        </p:nvSpPr>
        <p:spPr>
          <a:xfrm>
            <a:off x="962168" y="126242"/>
            <a:ext cx="9601200" cy="1485900"/>
          </a:xfrm>
        </p:spPr>
        <p:txBody>
          <a:bodyPr/>
          <a:lstStyle/>
          <a:p>
            <a:r>
              <a:rPr lang="en-US" dirty="0"/>
              <a:t>Asymmetrical Star Earrings Sales Plots</a:t>
            </a:r>
          </a:p>
        </p:txBody>
      </p:sp>
      <p:pic>
        <p:nvPicPr>
          <p:cNvPr id="7172" name="Picture 4">
            <a:extLst>
              <a:ext uri="{FF2B5EF4-FFF2-40B4-BE49-F238E27FC236}">
                <a16:creationId xmlns:a16="http://schemas.microsoft.com/office/drawing/2014/main" id="{5F3969D4-0819-4F51-A167-36DBB175D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168" y="0"/>
            <a:ext cx="71342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AE318F4-4938-4D24-A657-776E8CD44A4B}"/>
              </a:ext>
            </a:extLst>
          </p:cNvPr>
          <p:cNvSpPr>
            <a:spLocks noGrp="1"/>
          </p:cNvSpPr>
          <p:nvPr>
            <p:ph type="sldNum" sz="quarter" idx="12"/>
          </p:nvPr>
        </p:nvSpPr>
        <p:spPr/>
        <p:txBody>
          <a:bodyPr/>
          <a:lstStyle/>
          <a:p>
            <a:fld id="{B35EB225-978E-40E3-942D-B60B57BADAEC}" type="slidenum">
              <a:rPr lang="en-US" smtClean="0"/>
              <a:t>19</a:t>
            </a:fld>
            <a:endParaRPr lang="en-US"/>
          </a:p>
        </p:txBody>
      </p:sp>
    </p:spTree>
    <p:extLst>
      <p:ext uri="{BB962C8B-B14F-4D97-AF65-F5344CB8AC3E}">
        <p14:creationId xmlns:p14="http://schemas.microsoft.com/office/powerpoint/2010/main" val="376513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99AC-B225-4761-AFF3-81053EA160BB}"/>
              </a:ext>
            </a:extLst>
          </p:cNvPr>
          <p:cNvSpPr>
            <a:spLocks noGrp="1"/>
          </p:cNvSpPr>
          <p:nvPr>
            <p:ph type="title"/>
          </p:nvPr>
        </p:nvSpPr>
        <p:spPr>
          <a:xfrm>
            <a:off x="1485900" y="242350"/>
            <a:ext cx="10515600" cy="886900"/>
          </a:xfrm>
        </p:spPr>
        <p:txBody>
          <a:bodyPr/>
          <a:lstStyle/>
          <a:p>
            <a:r>
              <a:rPr lang="en-US" dirty="0"/>
              <a:t>Project Blueprint</a:t>
            </a:r>
          </a:p>
        </p:txBody>
      </p:sp>
      <p:graphicFrame>
        <p:nvGraphicFramePr>
          <p:cNvPr id="4" name="Content Placeholder 3">
            <a:extLst>
              <a:ext uri="{FF2B5EF4-FFF2-40B4-BE49-F238E27FC236}">
                <a16:creationId xmlns:a16="http://schemas.microsoft.com/office/drawing/2014/main" id="{DD2CB9AB-5048-45B2-8370-83AD0F80CF0B}"/>
              </a:ext>
            </a:extLst>
          </p:cNvPr>
          <p:cNvGraphicFramePr>
            <a:graphicFrameLocks noGrp="1"/>
          </p:cNvGraphicFramePr>
          <p:nvPr>
            <p:ph idx="1"/>
            <p:extLst>
              <p:ext uri="{D42A27DB-BD31-4B8C-83A1-F6EECF244321}">
                <p14:modId xmlns:p14="http://schemas.microsoft.com/office/powerpoint/2010/main" val="3205169859"/>
              </p:ext>
            </p:extLst>
          </p:nvPr>
        </p:nvGraphicFramePr>
        <p:xfrm>
          <a:off x="838200" y="1055076"/>
          <a:ext cx="10515600" cy="5627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C85008F-E82F-4E99-BA24-D52B255BB33B}"/>
              </a:ext>
            </a:extLst>
          </p:cNvPr>
          <p:cNvSpPr>
            <a:spLocks noGrp="1"/>
          </p:cNvSpPr>
          <p:nvPr>
            <p:ph type="sldNum" sz="quarter" idx="12"/>
          </p:nvPr>
        </p:nvSpPr>
        <p:spPr/>
        <p:txBody>
          <a:bodyPr/>
          <a:lstStyle/>
          <a:p>
            <a:fld id="{B35EB225-978E-40E3-942D-B60B57BADAEC}" type="slidenum">
              <a:rPr lang="en-US" smtClean="0"/>
              <a:t>2</a:t>
            </a:fld>
            <a:endParaRPr lang="en-US"/>
          </a:p>
        </p:txBody>
      </p:sp>
    </p:spTree>
    <p:extLst>
      <p:ext uri="{BB962C8B-B14F-4D97-AF65-F5344CB8AC3E}">
        <p14:creationId xmlns:p14="http://schemas.microsoft.com/office/powerpoint/2010/main" val="316149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7DF0-49DA-4886-9A18-749B8A71008A}"/>
              </a:ext>
            </a:extLst>
          </p:cNvPr>
          <p:cNvSpPr>
            <a:spLocks noGrp="1"/>
          </p:cNvSpPr>
          <p:nvPr>
            <p:ph type="title"/>
          </p:nvPr>
        </p:nvSpPr>
        <p:spPr>
          <a:xfrm>
            <a:off x="1295400" y="303663"/>
            <a:ext cx="9601200" cy="1485900"/>
          </a:xfrm>
        </p:spPr>
        <p:txBody>
          <a:bodyPr/>
          <a:lstStyle/>
          <a:p>
            <a:r>
              <a:rPr lang="en-US" dirty="0"/>
              <a:t>‘Asymmetrical Star Earrings’ BSR vs. ranking within category</a:t>
            </a:r>
          </a:p>
        </p:txBody>
      </p:sp>
      <p:pic>
        <p:nvPicPr>
          <p:cNvPr id="21506" name="Picture 2">
            <a:extLst>
              <a:ext uri="{FF2B5EF4-FFF2-40B4-BE49-F238E27FC236}">
                <a16:creationId xmlns:a16="http://schemas.microsoft.com/office/drawing/2014/main" id="{B9473F61-4AE1-40D3-9144-4B522A7AC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615" y="1578536"/>
            <a:ext cx="7110769" cy="3700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C4AEE7-8525-484F-9961-9504808B9A4D}"/>
              </a:ext>
            </a:extLst>
          </p:cNvPr>
          <p:cNvSpPr txBox="1"/>
          <p:nvPr/>
        </p:nvSpPr>
        <p:spPr>
          <a:xfrm>
            <a:off x="1701420" y="5398544"/>
            <a:ext cx="4353636" cy="646331"/>
          </a:xfrm>
          <a:prstGeom prst="rect">
            <a:avLst/>
          </a:prstGeom>
          <a:noFill/>
        </p:spPr>
        <p:txBody>
          <a:bodyPr wrap="square" rtlCol="0">
            <a:spAutoFit/>
          </a:bodyPr>
          <a:lstStyle/>
          <a:p>
            <a:r>
              <a:rPr lang="en-US" dirty="0"/>
              <a:t>The relationship between log ranking vs. log BSR is very close to linear. </a:t>
            </a:r>
          </a:p>
        </p:txBody>
      </p:sp>
      <p:sp>
        <p:nvSpPr>
          <p:cNvPr id="5" name="TextBox 4">
            <a:extLst>
              <a:ext uri="{FF2B5EF4-FFF2-40B4-BE49-F238E27FC236}">
                <a16:creationId xmlns:a16="http://schemas.microsoft.com/office/drawing/2014/main" id="{6C79AA6C-89D6-4A82-B875-FC0243A79A3B}"/>
              </a:ext>
            </a:extLst>
          </p:cNvPr>
          <p:cNvSpPr txBox="1"/>
          <p:nvPr/>
        </p:nvSpPr>
        <p:spPr>
          <a:xfrm>
            <a:off x="6616889" y="5279463"/>
            <a:ext cx="4353636" cy="1477328"/>
          </a:xfrm>
          <a:prstGeom prst="rect">
            <a:avLst/>
          </a:prstGeom>
          <a:noFill/>
        </p:spPr>
        <p:txBody>
          <a:bodyPr wrap="square" rtlCol="0">
            <a:spAutoFit/>
          </a:bodyPr>
          <a:lstStyle/>
          <a:p>
            <a:r>
              <a:rPr lang="en-US" dirty="0"/>
              <a:t>For the distribution of rankings with BSR, they distribute more at lower BSR ranks, meaning the </a:t>
            </a:r>
            <a:r>
              <a:rPr lang="en-US" b="1" dirty="0"/>
              <a:t>‘asymmetrical star earring’ is the more popular category within the general category</a:t>
            </a:r>
            <a:r>
              <a:rPr lang="en-US" dirty="0"/>
              <a:t>.</a:t>
            </a:r>
          </a:p>
        </p:txBody>
      </p:sp>
      <p:sp>
        <p:nvSpPr>
          <p:cNvPr id="3" name="Slide Number Placeholder 2">
            <a:extLst>
              <a:ext uri="{FF2B5EF4-FFF2-40B4-BE49-F238E27FC236}">
                <a16:creationId xmlns:a16="http://schemas.microsoft.com/office/drawing/2014/main" id="{8A62F5BF-9EAB-4D0E-A149-41797BADC05B}"/>
              </a:ext>
            </a:extLst>
          </p:cNvPr>
          <p:cNvSpPr>
            <a:spLocks noGrp="1"/>
          </p:cNvSpPr>
          <p:nvPr>
            <p:ph type="sldNum" sz="quarter" idx="12"/>
          </p:nvPr>
        </p:nvSpPr>
        <p:spPr/>
        <p:txBody>
          <a:bodyPr/>
          <a:lstStyle/>
          <a:p>
            <a:fld id="{B35EB225-978E-40E3-942D-B60B57BADAEC}" type="slidenum">
              <a:rPr lang="en-US" smtClean="0"/>
              <a:t>20</a:t>
            </a:fld>
            <a:endParaRPr lang="en-US"/>
          </a:p>
        </p:txBody>
      </p:sp>
    </p:spTree>
    <p:extLst>
      <p:ext uri="{BB962C8B-B14F-4D97-AF65-F5344CB8AC3E}">
        <p14:creationId xmlns:p14="http://schemas.microsoft.com/office/powerpoint/2010/main" val="1479005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37852F9D-7639-44E6-8F01-B213F58F3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90" y="0"/>
            <a:ext cx="71913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7E24114-2815-4292-B90F-DCBAF9FCB7EA}"/>
              </a:ext>
            </a:extLst>
          </p:cNvPr>
          <p:cNvSpPr txBox="1">
            <a:spLocks/>
          </p:cNvSpPr>
          <p:nvPr/>
        </p:nvSpPr>
        <p:spPr>
          <a:xfrm>
            <a:off x="962168" y="126242"/>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‘Moon Star Earrings’ Sales Plots</a:t>
            </a:r>
          </a:p>
        </p:txBody>
      </p:sp>
      <p:pic>
        <p:nvPicPr>
          <p:cNvPr id="3" name="Picture 2" descr="A screenshot of a cell phone&#10;&#10;Description automatically generated">
            <a:extLst>
              <a:ext uri="{FF2B5EF4-FFF2-40B4-BE49-F238E27FC236}">
                <a16:creationId xmlns:a16="http://schemas.microsoft.com/office/drawing/2014/main" id="{9E351737-22DB-4827-9466-DD2FDA2DE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997" y="1850474"/>
            <a:ext cx="3187272" cy="2851771"/>
          </a:xfrm>
          <a:prstGeom prst="rect">
            <a:avLst/>
          </a:prstGeom>
        </p:spPr>
      </p:pic>
      <p:sp>
        <p:nvSpPr>
          <p:cNvPr id="7" name="TextBox 6">
            <a:extLst>
              <a:ext uri="{FF2B5EF4-FFF2-40B4-BE49-F238E27FC236}">
                <a16:creationId xmlns:a16="http://schemas.microsoft.com/office/drawing/2014/main" id="{63905CA5-436A-4C97-B0B2-7C11E4A18F12}"/>
              </a:ext>
            </a:extLst>
          </p:cNvPr>
          <p:cNvSpPr txBox="1"/>
          <p:nvPr/>
        </p:nvSpPr>
        <p:spPr>
          <a:xfrm>
            <a:off x="8292273" y="1983268"/>
            <a:ext cx="1343072" cy="307777"/>
          </a:xfrm>
          <a:prstGeom prst="rect">
            <a:avLst/>
          </a:prstGeom>
          <a:noFill/>
        </p:spPr>
        <p:txBody>
          <a:bodyPr wrap="square" rtlCol="0">
            <a:spAutoFit/>
          </a:bodyPr>
          <a:lstStyle/>
          <a:p>
            <a:r>
              <a:rPr lang="en-US" sz="1400" dirty="0"/>
              <a:t>Sales</a:t>
            </a:r>
          </a:p>
        </p:txBody>
      </p:sp>
      <p:sp>
        <p:nvSpPr>
          <p:cNvPr id="8" name="TextBox 7">
            <a:extLst>
              <a:ext uri="{FF2B5EF4-FFF2-40B4-BE49-F238E27FC236}">
                <a16:creationId xmlns:a16="http://schemas.microsoft.com/office/drawing/2014/main" id="{659F5386-8796-4BBB-8E51-A6DD79C2584A}"/>
              </a:ext>
            </a:extLst>
          </p:cNvPr>
          <p:cNvSpPr txBox="1"/>
          <p:nvPr/>
        </p:nvSpPr>
        <p:spPr>
          <a:xfrm>
            <a:off x="8032965" y="2707253"/>
            <a:ext cx="1343072" cy="307777"/>
          </a:xfrm>
          <a:prstGeom prst="rect">
            <a:avLst/>
          </a:prstGeom>
          <a:noFill/>
        </p:spPr>
        <p:txBody>
          <a:bodyPr wrap="square" rtlCol="0">
            <a:spAutoFit/>
          </a:bodyPr>
          <a:lstStyle/>
          <a:p>
            <a:r>
              <a:rPr lang="en-US" sz="1400" dirty="0"/>
              <a:t>Revenue</a:t>
            </a:r>
          </a:p>
        </p:txBody>
      </p:sp>
      <p:sp>
        <p:nvSpPr>
          <p:cNvPr id="9" name="TextBox 8">
            <a:extLst>
              <a:ext uri="{FF2B5EF4-FFF2-40B4-BE49-F238E27FC236}">
                <a16:creationId xmlns:a16="http://schemas.microsoft.com/office/drawing/2014/main" id="{42BA3DC7-0135-4D8C-B94F-8C9BCD0A9156}"/>
              </a:ext>
            </a:extLst>
          </p:cNvPr>
          <p:cNvSpPr txBox="1"/>
          <p:nvPr/>
        </p:nvSpPr>
        <p:spPr>
          <a:xfrm>
            <a:off x="8112069" y="3526624"/>
            <a:ext cx="1343072" cy="307777"/>
          </a:xfrm>
          <a:prstGeom prst="rect">
            <a:avLst/>
          </a:prstGeom>
          <a:noFill/>
        </p:spPr>
        <p:txBody>
          <a:bodyPr wrap="square" rtlCol="0">
            <a:spAutoFit/>
          </a:bodyPr>
          <a:lstStyle/>
          <a:p>
            <a:r>
              <a:rPr lang="en-US" sz="1400" dirty="0"/>
              <a:t>FBA fee</a:t>
            </a:r>
          </a:p>
        </p:txBody>
      </p:sp>
      <p:sp>
        <p:nvSpPr>
          <p:cNvPr id="5" name="TextBox 4">
            <a:extLst>
              <a:ext uri="{FF2B5EF4-FFF2-40B4-BE49-F238E27FC236}">
                <a16:creationId xmlns:a16="http://schemas.microsoft.com/office/drawing/2014/main" id="{8B65B5AA-C61D-4833-ACB1-AD102C2237B7}"/>
              </a:ext>
            </a:extLst>
          </p:cNvPr>
          <p:cNvSpPr txBox="1"/>
          <p:nvPr/>
        </p:nvSpPr>
        <p:spPr>
          <a:xfrm>
            <a:off x="8292273" y="4781693"/>
            <a:ext cx="3606819" cy="1815882"/>
          </a:xfrm>
          <a:prstGeom prst="rect">
            <a:avLst/>
          </a:prstGeom>
          <a:noFill/>
        </p:spPr>
        <p:txBody>
          <a:bodyPr wrap="square" rtlCol="0">
            <a:spAutoFit/>
          </a:bodyPr>
          <a:lstStyle/>
          <a:p>
            <a:r>
              <a:rPr lang="en-US" sz="1600" dirty="0"/>
              <a:t>The 100</a:t>
            </a:r>
            <a:r>
              <a:rPr lang="en-US" sz="1600" baseline="30000" dirty="0"/>
              <a:t>th</a:t>
            </a:r>
            <a:r>
              <a:rPr lang="en-US" sz="1600" dirty="0"/>
              <a:t> item in this category only makes 7.6 sales/month, which should be a red flag.</a:t>
            </a:r>
          </a:p>
          <a:p>
            <a:r>
              <a:rPr lang="en-US" sz="1600" dirty="0"/>
              <a:t>The best seller in this category makes $2596 in revenue, which makes making a considerable profit in this category challenging.</a:t>
            </a:r>
          </a:p>
        </p:txBody>
      </p:sp>
      <p:sp>
        <p:nvSpPr>
          <p:cNvPr id="6" name="Slide Number Placeholder 5">
            <a:extLst>
              <a:ext uri="{FF2B5EF4-FFF2-40B4-BE49-F238E27FC236}">
                <a16:creationId xmlns:a16="http://schemas.microsoft.com/office/drawing/2014/main" id="{FD98B744-4D39-4193-9499-075BD5139AA1}"/>
              </a:ext>
            </a:extLst>
          </p:cNvPr>
          <p:cNvSpPr>
            <a:spLocks noGrp="1"/>
          </p:cNvSpPr>
          <p:nvPr>
            <p:ph type="sldNum" sz="quarter" idx="12"/>
          </p:nvPr>
        </p:nvSpPr>
        <p:spPr/>
        <p:txBody>
          <a:bodyPr/>
          <a:lstStyle/>
          <a:p>
            <a:fld id="{B35EB225-978E-40E3-942D-B60B57BADAEC}" type="slidenum">
              <a:rPr lang="en-US" smtClean="0"/>
              <a:t>21</a:t>
            </a:fld>
            <a:endParaRPr lang="en-US"/>
          </a:p>
        </p:txBody>
      </p:sp>
    </p:spTree>
    <p:extLst>
      <p:ext uri="{BB962C8B-B14F-4D97-AF65-F5344CB8AC3E}">
        <p14:creationId xmlns:p14="http://schemas.microsoft.com/office/powerpoint/2010/main" val="374017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FAAF-C434-4F13-9945-5D31145140CC}"/>
              </a:ext>
            </a:extLst>
          </p:cNvPr>
          <p:cNvSpPr>
            <a:spLocks noGrp="1"/>
          </p:cNvSpPr>
          <p:nvPr>
            <p:ph type="title"/>
          </p:nvPr>
        </p:nvSpPr>
        <p:spPr>
          <a:xfrm>
            <a:off x="1295399" y="262719"/>
            <a:ext cx="10388441" cy="624385"/>
          </a:xfrm>
        </p:spPr>
        <p:txBody>
          <a:bodyPr>
            <a:normAutofit fontScale="90000"/>
          </a:bodyPr>
          <a:lstStyle/>
          <a:p>
            <a:r>
              <a:rPr lang="en-US" dirty="0"/>
              <a:t>Model Fitting of Sales vs. BSR – one </a:t>
            </a:r>
            <a:r>
              <a:rPr lang="en-US" dirty="0" err="1"/>
              <a:t>ele</a:t>
            </a:r>
            <a:r>
              <a:rPr lang="en-US" dirty="0"/>
              <a:t> poly</a:t>
            </a:r>
          </a:p>
        </p:txBody>
      </p:sp>
      <p:sp>
        <p:nvSpPr>
          <p:cNvPr id="3" name="Content Placeholder 2">
            <a:extLst>
              <a:ext uri="{FF2B5EF4-FFF2-40B4-BE49-F238E27FC236}">
                <a16:creationId xmlns:a16="http://schemas.microsoft.com/office/drawing/2014/main" id="{3DBBD4A6-DD87-4E64-84A5-FF8D57E758CE}"/>
              </a:ext>
            </a:extLst>
          </p:cNvPr>
          <p:cNvSpPr>
            <a:spLocks noGrp="1"/>
          </p:cNvSpPr>
          <p:nvPr>
            <p:ph idx="1"/>
          </p:nvPr>
        </p:nvSpPr>
        <p:spPr>
          <a:xfrm>
            <a:off x="1180532" y="1003111"/>
            <a:ext cx="6271146" cy="423319"/>
          </a:xfrm>
        </p:spPr>
        <p:txBody>
          <a:bodyPr/>
          <a:lstStyle/>
          <a:p>
            <a:r>
              <a:rPr lang="en-US" dirty="0"/>
              <a:t>Model 1: one element polynomial</a:t>
            </a:r>
          </a:p>
        </p:txBody>
      </p:sp>
      <p:pic>
        <p:nvPicPr>
          <p:cNvPr id="5" name="Picture 4" descr="A picture containing table&#10;&#10;Description automatically generated">
            <a:extLst>
              <a:ext uri="{FF2B5EF4-FFF2-40B4-BE49-F238E27FC236}">
                <a16:creationId xmlns:a16="http://schemas.microsoft.com/office/drawing/2014/main" id="{0FDBFF23-5005-461F-AB3D-760D64882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630" y="1426430"/>
            <a:ext cx="667160" cy="907337"/>
          </a:xfrm>
          <a:prstGeom prst="rect">
            <a:avLst/>
          </a:prstGeom>
        </p:spPr>
      </p:pic>
      <p:pic>
        <p:nvPicPr>
          <p:cNvPr id="22530" name="Picture 2">
            <a:extLst>
              <a:ext uri="{FF2B5EF4-FFF2-40B4-BE49-F238E27FC236}">
                <a16:creationId xmlns:a16="http://schemas.microsoft.com/office/drawing/2014/main" id="{DA7285A3-2949-4F5C-AD49-8D2E640DF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532" y="2918590"/>
            <a:ext cx="4685732" cy="32112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A877CB-7F3B-4A2C-9F4E-554BA25E61CF}"/>
              </a:ext>
            </a:extLst>
          </p:cNvPr>
          <p:cNvSpPr txBox="1"/>
          <p:nvPr/>
        </p:nvSpPr>
        <p:spPr>
          <a:xfrm>
            <a:off x="1410268" y="2477463"/>
            <a:ext cx="4685732" cy="369332"/>
          </a:xfrm>
          <a:prstGeom prst="rect">
            <a:avLst/>
          </a:prstGeom>
          <a:noFill/>
        </p:spPr>
        <p:txBody>
          <a:bodyPr wrap="square" rtlCol="0">
            <a:spAutoFit/>
          </a:bodyPr>
          <a:lstStyle/>
          <a:p>
            <a:r>
              <a:rPr lang="en-US" dirty="0"/>
              <a:t>Loglog plot of Sales vs. BSR. (manually fitted) </a:t>
            </a:r>
          </a:p>
        </p:txBody>
      </p:sp>
      <p:sp>
        <p:nvSpPr>
          <p:cNvPr id="7" name="Rectangle 6">
            <a:extLst>
              <a:ext uri="{FF2B5EF4-FFF2-40B4-BE49-F238E27FC236}">
                <a16:creationId xmlns:a16="http://schemas.microsoft.com/office/drawing/2014/main" id="{CD2623B7-4B4F-4084-BAFC-1B77A4A4165B}"/>
              </a:ext>
            </a:extLst>
          </p:cNvPr>
          <p:cNvSpPr/>
          <p:nvPr/>
        </p:nvSpPr>
        <p:spPr>
          <a:xfrm>
            <a:off x="1436425" y="2757086"/>
            <a:ext cx="4633417" cy="338554"/>
          </a:xfrm>
          <a:prstGeom prst="rect">
            <a:avLst/>
          </a:prstGeom>
        </p:spPr>
        <p:txBody>
          <a:bodyPr wrap="square">
            <a:spAutoFit/>
          </a:bodyPr>
          <a:lstStyle/>
          <a:p>
            <a:r>
              <a:rPr lang="en-US" sz="1600" dirty="0"/>
              <a:t>beta_1 = 10000000, beta_2 = 1.00</a:t>
            </a:r>
          </a:p>
        </p:txBody>
      </p:sp>
      <p:sp>
        <p:nvSpPr>
          <p:cNvPr id="8" name="TextBox 7">
            <a:extLst>
              <a:ext uri="{FF2B5EF4-FFF2-40B4-BE49-F238E27FC236}">
                <a16:creationId xmlns:a16="http://schemas.microsoft.com/office/drawing/2014/main" id="{0DE35945-AAB7-4D7F-A3A8-032079BDBB9B}"/>
              </a:ext>
            </a:extLst>
          </p:cNvPr>
          <p:cNvSpPr txBox="1"/>
          <p:nvPr/>
        </p:nvSpPr>
        <p:spPr>
          <a:xfrm>
            <a:off x="6557750" y="5380273"/>
            <a:ext cx="530897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One element polynomial models gives a straight line at the log </a:t>
            </a:r>
            <a:r>
              <a:rPr lang="en-US" dirty="0" err="1"/>
              <a:t>log</a:t>
            </a:r>
            <a:r>
              <a:rPr lang="en-US" dirty="0"/>
              <a:t> scale. However, for a big category with large data set, the log </a:t>
            </a:r>
            <a:r>
              <a:rPr lang="en-US" dirty="0" err="1"/>
              <a:t>log</a:t>
            </a:r>
            <a:r>
              <a:rPr lang="en-US" dirty="0"/>
              <a:t> plot does not look straight. </a:t>
            </a:r>
          </a:p>
          <a:p>
            <a:pPr marL="285750" indent="-285750">
              <a:buFont typeface="Arial" panose="020B0604020202020204" pitchFamily="34" charset="0"/>
              <a:buChar char="•"/>
            </a:pPr>
            <a:r>
              <a:rPr lang="en-US" dirty="0"/>
              <a:t>A better model is needed.</a:t>
            </a:r>
          </a:p>
        </p:txBody>
      </p:sp>
      <p:sp>
        <p:nvSpPr>
          <p:cNvPr id="11" name="TextBox 10">
            <a:extLst>
              <a:ext uri="{FF2B5EF4-FFF2-40B4-BE49-F238E27FC236}">
                <a16:creationId xmlns:a16="http://schemas.microsoft.com/office/drawing/2014/main" id="{327A4395-2335-4CAE-A6F2-6B8D43511C73}"/>
              </a:ext>
            </a:extLst>
          </p:cNvPr>
          <p:cNvSpPr txBox="1"/>
          <p:nvPr/>
        </p:nvSpPr>
        <p:spPr>
          <a:xfrm>
            <a:off x="6721354" y="860888"/>
            <a:ext cx="4962487" cy="369332"/>
          </a:xfrm>
          <a:prstGeom prst="rect">
            <a:avLst/>
          </a:prstGeom>
          <a:noFill/>
        </p:spPr>
        <p:txBody>
          <a:bodyPr wrap="square" rtlCol="0">
            <a:spAutoFit/>
          </a:bodyPr>
          <a:lstStyle/>
          <a:p>
            <a:r>
              <a:rPr lang="en-US" dirty="0"/>
              <a:t>Loglog plot of Sales vs. BSR. (machine fitted) </a:t>
            </a:r>
          </a:p>
        </p:txBody>
      </p:sp>
      <p:sp>
        <p:nvSpPr>
          <p:cNvPr id="12" name="Rectangle 11">
            <a:extLst>
              <a:ext uri="{FF2B5EF4-FFF2-40B4-BE49-F238E27FC236}">
                <a16:creationId xmlns:a16="http://schemas.microsoft.com/office/drawing/2014/main" id="{4A193A08-6219-417F-A296-E135458802A4}"/>
              </a:ext>
            </a:extLst>
          </p:cNvPr>
          <p:cNvSpPr/>
          <p:nvPr/>
        </p:nvSpPr>
        <p:spPr>
          <a:xfrm>
            <a:off x="7060670" y="1161686"/>
            <a:ext cx="4186211" cy="338554"/>
          </a:xfrm>
          <a:prstGeom prst="rect">
            <a:avLst/>
          </a:prstGeom>
        </p:spPr>
        <p:txBody>
          <a:bodyPr wrap="none">
            <a:spAutoFit/>
          </a:bodyPr>
          <a:lstStyle/>
          <a:p>
            <a:r>
              <a:rPr lang="sv-SE" sz="1600" dirty="0"/>
              <a:t>beta_1 = 87515.008397, beta_2 = 0.309465</a:t>
            </a:r>
            <a:endParaRPr lang="en-US" sz="1600" dirty="0"/>
          </a:p>
        </p:txBody>
      </p:sp>
      <p:pic>
        <p:nvPicPr>
          <p:cNvPr id="22533" name="Picture 5">
            <a:extLst>
              <a:ext uri="{FF2B5EF4-FFF2-40B4-BE49-F238E27FC236}">
                <a16:creationId xmlns:a16="http://schemas.microsoft.com/office/drawing/2014/main" id="{58889C61-144D-452D-A373-905A4250C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340" y="1388795"/>
            <a:ext cx="4864844" cy="32691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DB9C8116-9727-4CB8-85F4-8BABF85F1062}"/>
              </a:ext>
            </a:extLst>
          </p:cNvPr>
          <p:cNvSpPr/>
          <p:nvPr/>
        </p:nvSpPr>
        <p:spPr>
          <a:xfrm>
            <a:off x="6721354" y="4612946"/>
            <a:ext cx="6096000" cy="738664"/>
          </a:xfrm>
          <a:prstGeom prst="rect">
            <a:avLst/>
          </a:prstGeom>
        </p:spPr>
        <p:txBody>
          <a:bodyPr>
            <a:spAutoFit/>
          </a:bodyPr>
          <a:lstStyle/>
          <a:p>
            <a:r>
              <a:rPr lang="en-US" sz="1400" i="1" dirty="0"/>
              <a:t>Mean absolute error</a:t>
            </a:r>
            <a:r>
              <a:rPr lang="en-US" sz="1400" dirty="0"/>
              <a:t>: 1724833.23</a:t>
            </a:r>
          </a:p>
          <a:p>
            <a:r>
              <a:rPr lang="en-US" sz="1400" i="1" dirty="0"/>
              <a:t>Residual sum of squares (MSE): </a:t>
            </a:r>
            <a:r>
              <a:rPr lang="en-US" sz="1400" dirty="0"/>
              <a:t>5148258185534.31</a:t>
            </a:r>
          </a:p>
          <a:p>
            <a:r>
              <a:rPr lang="en-US" sz="1400" i="1" dirty="0"/>
              <a:t>R2-score</a:t>
            </a:r>
            <a:r>
              <a:rPr lang="en-US" sz="1400" dirty="0"/>
              <a:t>: -25871.49</a:t>
            </a:r>
          </a:p>
        </p:txBody>
      </p:sp>
      <p:sp>
        <p:nvSpPr>
          <p:cNvPr id="16" name="Rectangle 15">
            <a:extLst>
              <a:ext uri="{FF2B5EF4-FFF2-40B4-BE49-F238E27FC236}">
                <a16:creationId xmlns:a16="http://schemas.microsoft.com/office/drawing/2014/main" id="{C62758FE-EBA2-44C5-A099-CB78EEF3F642}"/>
              </a:ext>
            </a:extLst>
          </p:cNvPr>
          <p:cNvSpPr/>
          <p:nvPr/>
        </p:nvSpPr>
        <p:spPr>
          <a:xfrm>
            <a:off x="1533099" y="6064348"/>
            <a:ext cx="6096000" cy="738664"/>
          </a:xfrm>
          <a:prstGeom prst="rect">
            <a:avLst/>
          </a:prstGeom>
        </p:spPr>
        <p:txBody>
          <a:bodyPr>
            <a:spAutoFit/>
          </a:bodyPr>
          <a:lstStyle/>
          <a:p>
            <a:r>
              <a:rPr lang="en-US" sz="1400" i="1" dirty="0"/>
              <a:t>Mean absolute error</a:t>
            </a:r>
            <a:r>
              <a:rPr lang="en-US" sz="1400" dirty="0"/>
              <a:t>: 91866.54</a:t>
            </a:r>
          </a:p>
          <a:p>
            <a:r>
              <a:rPr lang="en-US" sz="1400" i="1" dirty="0"/>
              <a:t>Residual sum of squares (MSE</a:t>
            </a:r>
            <a:r>
              <a:rPr lang="en-US" sz="1400" dirty="0"/>
              <a:t>): 175197682053.89</a:t>
            </a:r>
          </a:p>
          <a:p>
            <a:r>
              <a:rPr lang="en-US" sz="1400" i="1" dirty="0"/>
              <a:t>R2-score</a:t>
            </a:r>
            <a:r>
              <a:rPr lang="en-US" sz="1400" dirty="0"/>
              <a:t>: -879.45</a:t>
            </a:r>
          </a:p>
        </p:txBody>
      </p:sp>
      <p:sp>
        <p:nvSpPr>
          <p:cNvPr id="17" name="Slide Number Placeholder 16">
            <a:extLst>
              <a:ext uri="{FF2B5EF4-FFF2-40B4-BE49-F238E27FC236}">
                <a16:creationId xmlns:a16="http://schemas.microsoft.com/office/drawing/2014/main" id="{25FC64D5-4019-4E36-BE29-7D6EDFFF9E0C}"/>
              </a:ext>
            </a:extLst>
          </p:cNvPr>
          <p:cNvSpPr>
            <a:spLocks noGrp="1"/>
          </p:cNvSpPr>
          <p:nvPr>
            <p:ph type="sldNum" sz="quarter" idx="12"/>
          </p:nvPr>
        </p:nvSpPr>
        <p:spPr/>
        <p:txBody>
          <a:bodyPr/>
          <a:lstStyle/>
          <a:p>
            <a:fld id="{B35EB225-978E-40E3-942D-B60B57BADAEC}" type="slidenum">
              <a:rPr lang="en-US" smtClean="0"/>
              <a:t>22</a:t>
            </a:fld>
            <a:endParaRPr lang="en-US"/>
          </a:p>
        </p:txBody>
      </p:sp>
    </p:spTree>
    <p:extLst>
      <p:ext uri="{BB962C8B-B14F-4D97-AF65-F5344CB8AC3E}">
        <p14:creationId xmlns:p14="http://schemas.microsoft.com/office/powerpoint/2010/main" val="2366087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2C8D-5A8E-46C7-84D9-A97F5E18F539}"/>
              </a:ext>
            </a:extLst>
          </p:cNvPr>
          <p:cNvSpPr>
            <a:spLocks noGrp="1"/>
          </p:cNvSpPr>
          <p:nvPr>
            <p:ph type="title"/>
          </p:nvPr>
        </p:nvSpPr>
        <p:spPr>
          <a:xfrm>
            <a:off x="1166884" y="247650"/>
            <a:ext cx="9601200" cy="1485900"/>
          </a:xfrm>
        </p:spPr>
        <p:txBody>
          <a:bodyPr>
            <a:normAutofit/>
          </a:bodyPr>
          <a:lstStyle/>
          <a:p>
            <a:r>
              <a:rPr lang="en-US" sz="4000" dirty="0"/>
              <a:t>Model Fitting of Sales vs. BSR – one </a:t>
            </a:r>
            <a:r>
              <a:rPr lang="en-US" sz="4000" dirty="0" err="1"/>
              <a:t>ele</a:t>
            </a:r>
            <a:r>
              <a:rPr lang="en-US" sz="4000" dirty="0"/>
              <a:t> poly – sub-category</a:t>
            </a:r>
          </a:p>
        </p:txBody>
      </p:sp>
      <p:sp>
        <p:nvSpPr>
          <p:cNvPr id="4" name="Text Placeholder 3">
            <a:extLst>
              <a:ext uri="{FF2B5EF4-FFF2-40B4-BE49-F238E27FC236}">
                <a16:creationId xmlns:a16="http://schemas.microsoft.com/office/drawing/2014/main" id="{1E62C7BE-3249-4946-B6B0-D5A7329ECB72}"/>
              </a:ext>
            </a:extLst>
          </p:cNvPr>
          <p:cNvSpPr>
            <a:spLocks noGrp="1"/>
          </p:cNvSpPr>
          <p:nvPr>
            <p:ph type="body" idx="1"/>
          </p:nvPr>
        </p:nvSpPr>
        <p:spPr>
          <a:xfrm>
            <a:off x="1330657" y="1656705"/>
            <a:ext cx="4443984" cy="447420"/>
          </a:xfrm>
        </p:spPr>
        <p:txBody>
          <a:bodyPr/>
          <a:lstStyle/>
          <a:p>
            <a:r>
              <a:rPr lang="en-US" sz="2400" dirty="0"/>
              <a:t>Sales vs. BSR</a:t>
            </a:r>
          </a:p>
        </p:txBody>
      </p:sp>
      <p:sp>
        <p:nvSpPr>
          <p:cNvPr id="6" name="Text Placeholder 5">
            <a:extLst>
              <a:ext uri="{FF2B5EF4-FFF2-40B4-BE49-F238E27FC236}">
                <a16:creationId xmlns:a16="http://schemas.microsoft.com/office/drawing/2014/main" id="{3F3908DF-7FEA-4DEF-A976-5E57CFAFFBA4}"/>
              </a:ext>
            </a:extLst>
          </p:cNvPr>
          <p:cNvSpPr>
            <a:spLocks noGrp="1"/>
          </p:cNvSpPr>
          <p:nvPr>
            <p:ph type="body" sz="quarter" idx="3"/>
          </p:nvPr>
        </p:nvSpPr>
        <p:spPr>
          <a:xfrm>
            <a:off x="6661491" y="1656706"/>
            <a:ext cx="4443984" cy="447420"/>
          </a:xfrm>
        </p:spPr>
        <p:txBody>
          <a:bodyPr/>
          <a:lstStyle/>
          <a:p>
            <a:r>
              <a:rPr lang="en-US" sz="2400" dirty="0"/>
              <a:t>Sales vs. Categorial ranking</a:t>
            </a:r>
          </a:p>
        </p:txBody>
      </p:sp>
      <p:pic>
        <p:nvPicPr>
          <p:cNvPr id="10" name="Content Placeholder 9" descr="A screen shot of a computer&#10;&#10;Description automatically generated">
            <a:extLst>
              <a:ext uri="{FF2B5EF4-FFF2-40B4-BE49-F238E27FC236}">
                <a16:creationId xmlns:a16="http://schemas.microsoft.com/office/drawing/2014/main" id="{107EC67C-E7B6-4947-ACC0-C8E7B351FE66}"/>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62168" y="2104125"/>
            <a:ext cx="5356746" cy="1729132"/>
          </a:xfrm>
        </p:spPr>
      </p:pic>
      <p:pic>
        <p:nvPicPr>
          <p:cNvPr id="23554" name="Picture 2">
            <a:extLst>
              <a:ext uri="{FF2B5EF4-FFF2-40B4-BE49-F238E27FC236}">
                <a16:creationId xmlns:a16="http://schemas.microsoft.com/office/drawing/2014/main" id="{E8B3038F-3E5E-4742-8320-AE0323C0D12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30657" y="3868299"/>
            <a:ext cx="399831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CDB5DFF1-9368-411B-8762-B0916C97C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305" y="4020194"/>
            <a:ext cx="36861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screen shot of a smart phone&#10;&#10;Description automatically generated">
            <a:extLst>
              <a:ext uri="{FF2B5EF4-FFF2-40B4-BE49-F238E27FC236}">
                <a16:creationId xmlns:a16="http://schemas.microsoft.com/office/drawing/2014/main" id="{21543ACA-B5F1-4209-87C1-AC9AA4DCE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6432" y="2083511"/>
            <a:ext cx="5474541" cy="1705185"/>
          </a:xfrm>
          <a:prstGeom prst="rect">
            <a:avLst/>
          </a:prstGeom>
        </p:spPr>
      </p:pic>
      <p:sp>
        <p:nvSpPr>
          <p:cNvPr id="13" name="TextBox 12">
            <a:extLst>
              <a:ext uri="{FF2B5EF4-FFF2-40B4-BE49-F238E27FC236}">
                <a16:creationId xmlns:a16="http://schemas.microsoft.com/office/drawing/2014/main" id="{32C71A1A-9D1A-4EA0-8078-E650F4C62CED}"/>
              </a:ext>
            </a:extLst>
          </p:cNvPr>
          <p:cNvSpPr txBox="1"/>
          <p:nvPr/>
        </p:nvSpPr>
        <p:spPr>
          <a:xfrm>
            <a:off x="1624084" y="6430524"/>
            <a:ext cx="6414447" cy="369332"/>
          </a:xfrm>
          <a:prstGeom prst="rect">
            <a:avLst/>
          </a:prstGeom>
          <a:noFill/>
        </p:spPr>
        <p:txBody>
          <a:bodyPr wrap="square" rtlCol="0">
            <a:spAutoFit/>
          </a:bodyPr>
          <a:lstStyle/>
          <a:p>
            <a:r>
              <a:rPr lang="en-US" dirty="0"/>
              <a:t>One </a:t>
            </a:r>
            <a:r>
              <a:rPr lang="en-US" dirty="0" err="1"/>
              <a:t>ele</a:t>
            </a:r>
            <a:r>
              <a:rPr lang="en-US" dirty="0"/>
              <a:t> poly model fitting seems to be pretty good. </a:t>
            </a:r>
          </a:p>
        </p:txBody>
      </p:sp>
      <p:sp>
        <p:nvSpPr>
          <p:cNvPr id="14" name="Slide Number Placeholder 13">
            <a:extLst>
              <a:ext uri="{FF2B5EF4-FFF2-40B4-BE49-F238E27FC236}">
                <a16:creationId xmlns:a16="http://schemas.microsoft.com/office/drawing/2014/main" id="{2A31FF42-C138-4999-BF17-6E7096C898EF}"/>
              </a:ext>
            </a:extLst>
          </p:cNvPr>
          <p:cNvSpPr>
            <a:spLocks noGrp="1"/>
          </p:cNvSpPr>
          <p:nvPr>
            <p:ph type="sldNum" sz="quarter" idx="12"/>
          </p:nvPr>
        </p:nvSpPr>
        <p:spPr/>
        <p:txBody>
          <a:bodyPr/>
          <a:lstStyle/>
          <a:p>
            <a:fld id="{B35EB225-978E-40E3-942D-B60B57BADAEC}" type="slidenum">
              <a:rPr lang="en-US" smtClean="0"/>
              <a:t>23</a:t>
            </a:fld>
            <a:endParaRPr lang="en-US"/>
          </a:p>
        </p:txBody>
      </p:sp>
    </p:spTree>
    <p:extLst>
      <p:ext uri="{BB962C8B-B14F-4D97-AF65-F5344CB8AC3E}">
        <p14:creationId xmlns:p14="http://schemas.microsoft.com/office/powerpoint/2010/main" val="2973986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B3A7-A166-4293-BA3A-9C6C4E2A0E74}"/>
              </a:ext>
            </a:extLst>
          </p:cNvPr>
          <p:cNvSpPr>
            <a:spLocks noGrp="1"/>
          </p:cNvSpPr>
          <p:nvPr>
            <p:ph type="title"/>
          </p:nvPr>
        </p:nvSpPr>
        <p:spPr>
          <a:xfrm>
            <a:off x="1295400" y="247650"/>
            <a:ext cx="9601200" cy="1485900"/>
          </a:xfrm>
        </p:spPr>
        <p:txBody>
          <a:bodyPr/>
          <a:lstStyle/>
          <a:p>
            <a:r>
              <a:rPr lang="en-US" dirty="0"/>
              <a:t>Model Fitting of Sales vs. BSR – statistical distributions</a:t>
            </a:r>
          </a:p>
        </p:txBody>
      </p:sp>
      <p:sp>
        <p:nvSpPr>
          <p:cNvPr id="4" name="Text Placeholder 3">
            <a:extLst>
              <a:ext uri="{FF2B5EF4-FFF2-40B4-BE49-F238E27FC236}">
                <a16:creationId xmlns:a16="http://schemas.microsoft.com/office/drawing/2014/main" id="{AF52E8C3-60E1-4E1D-A9D2-F66F86F4849E}"/>
              </a:ext>
            </a:extLst>
          </p:cNvPr>
          <p:cNvSpPr>
            <a:spLocks noGrp="1"/>
          </p:cNvSpPr>
          <p:nvPr>
            <p:ph type="body" idx="1"/>
          </p:nvPr>
        </p:nvSpPr>
        <p:spPr>
          <a:xfrm>
            <a:off x="1371600" y="1516952"/>
            <a:ext cx="4443984" cy="543860"/>
          </a:xfrm>
        </p:spPr>
        <p:txBody>
          <a:bodyPr/>
          <a:lstStyle/>
          <a:p>
            <a:r>
              <a:rPr lang="en-US" dirty="0"/>
              <a:t>Gaussian </a:t>
            </a:r>
          </a:p>
        </p:txBody>
      </p:sp>
      <p:sp>
        <p:nvSpPr>
          <p:cNvPr id="6" name="Text Placeholder 5">
            <a:extLst>
              <a:ext uri="{FF2B5EF4-FFF2-40B4-BE49-F238E27FC236}">
                <a16:creationId xmlns:a16="http://schemas.microsoft.com/office/drawing/2014/main" id="{ACA0F988-DF4A-4A0E-A8A9-866D4D80894D}"/>
              </a:ext>
            </a:extLst>
          </p:cNvPr>
          <p:cNvSpPr>
            <a:spLocks noGrp="1"/>
          </p:cNvSpPr>
          <p:nvPr>
            <p:ph type="body" sz="quarter" idx="3"/>
          </p:nvPr>
        </p:nvSpPr>
        <p:spPr>
          <a:xfrm>
            <a:off x="6525014" y="1516952"/>
            <a:ext cx="4443984" cy="543860"/>
          </a:xfrm>
        </p:spPr>
        <p:txBody>
          <a:bodyPr/>
          <a:lstStyle/>
          <a:p>
            <a:r>
              <a:rPr lang="en-US" dirty="0"/>
              <a:t>Lorentz</a:t>
            </a:r>
          </a:p>
        </p:txBody>
      </p:sp>
      <p:sp>
        <p:nvSpPr>
          <p:cNvPr id="7" name="Content Placeholder 6">
            <a:extLst>
              <a:ext uri="{FF2B5EF4-FFF2-40B4-BE49-F238E27FC236}">
                <a16:creationId xmlns:a16="http://schemas.microsoft.com/office/drawing/2014/main" id="{FCF5EAC3-55A9-4C13-BC01-78252B6BE988}"/>
              </a:ext>
            </a:extLst>
          </p:cNvPr>
          <p:cNvSpPr>
            <a:spLocks noGrp="1"/>
          </p:cNvSpPr>
          <p:nvPr>
            <p:ph sz="quarter" idx="4"/>
          </p:nvPr>
        </p:nvSpPr>
        <p:spPr>
          <a:xfrm>
            <a:off x="6452616" y="2060812"/>
            <a:ext cx="4443984" cy="1782525"/>
          </a:xfrm>
        </p:spPr>
        <p:txBody>
          <a:bodyPr>
            <a:normAutofit/>
          </a:bodyPr>
          <a:lstStyle/>
          <a:p>
            <a:pPr marL="0" indent="0" defTabSz="457200">
              <a:spcBef>
                <a:spcPts val="0"/>
              </a:spcBef>
              <a:buNone/>
            </a:pPr>
            <a:r>
              <a:rPr lang="en-US" sz="1600" i="1" dirty="0">
                <a:solidFill>
                  <a:schemeClr val="tx1"/>
                </a:solidFill>
              </a:rPr>
              <a:t>amplitude=34824.51441145, </a:t>
            </a:r>
          </a:p>
          <a:p>
            <a:pPr marL="0" indent="0" defTabSz="457200">
              <a:spcBef>
                <a:spcPts val="0"/>
              </a:spcBef>
              <a:buNone/>
            </a:pPr>
            <a:r>
              <a:rPr lang="en-US" sz="1600" i="1" dirty="0">
                <a:solidFill>
                  <a:schemeClr val="tx1"/>
                </a:solidFill>
              </a:rPr>
              <a:t>x_0=0., </a:t>
            </a:r>
          </a:p>
          <a:p>
            <a:pPr marL="0" indent="0" defTabSz="457200">
              <a:spcBef>
                <a:spcPts val="0"/>
              </a:spcBef>
              <a:buNone/>
            </a:pPr>
            <a:r>
              <a:rPr lang="en-US" sz="1600" i="1" dirty="0" err="1">
                <a:solidFill>
                  <a:schemeClr val="tx1"/>
                </a:solidFill>
              </a:rPr>
              <a:t>fwhm</a:t>
            </a:r>
            <a:r>
              <a:rPr lang="en-US" sz="1600" i="1" dirty="0">
                <a:solidFill>
                  <a:schemeClr val="tx1"/>
                </a:solidFill>
              </a:rPr>
              <a:t>=1307.45048268</a:t>
            </a:r>
          </a:p>
          <a:p>
            <a:pPr marL="0" indent="0" defTabSz="457200">
              <a:spcBef>
                <a:spcPts val="0"/>
              </a:spcBef>
              <a:buNone/>
            </a:pPr>
            <a:r>
              <a:rPr lang="en-US" sz="1600" i="1" dirty="0">
                <a:solidFill>
                  <a:schemeClr val="tx1"/>
                </a:solidFill>
              </a:rPr>
              <a:t>Mean absolute error:  2341.799182415065 MSE:  21382126.716892444</a:t>
            </a:r>
          </a:p>
          <a:p>
            <a:pPr marL="0" indent="0" defTabSz="457200">
              <a:lnSpc>
                <a:spcPct val="100000"/>
              </a:lnSpc>
              <a:spcBef>
                <a:spcPts val="0"/>
              </a:spcBef>
              <a:buNone/>
            </a:pPr>
            <a:r>
              <a:rPr lang="en-US" sz="1600" i="1" dirty="0">
                <a:solidFill>
                  <a:schemeClr val="tx1"/>
                </a:solidFill>
              </a:rPr>
              <a:t>R2-score:  0.8925444593240879</a:t>
            </a:r>
          </a:p>
          <a:p>
            <a:pPr marL="0" indent="0" defTabSz="457200">
              <a:lnSpc>
                <a:spcPct val="100000"/>
              </a:lnSpc>
              <a:spcBef>
                <a:spcPts val="0"/>
              </a:spcBef>
              <a:buNone/>
            </a:pPr>
            <a:endParaRPr lang="en-US" sz="1600" i="1" dirty="0">
              <a:solidFill>
                <a:schemeClr val="tx1"/>
              </a:solidFill>
            </a:endParaRPr>
          </a:p>
        </p:txBody>
      </p:sp>
      <p:sp>
        <p:nvSpPr>
          <p:cNvPr id="9" name="Rectangle 8">
            <a:extLst>
              <a:ext uri="{FF2B5EF4-FFF2-40B4-BE49-F238E27FC236}">
                <a16:creationId xmlns:a16="http://schemas.microsoft.com/office/drawing/2014/main" id="{9404993E-F4FC-47F4-B900-4E7DA48C19CC}"/>
              </a:ext>
            </a:extLst>
          </p:cNvPr>
          <p:cNvSpPr/>
          <p:nvPr/>
        </p:nvSpPr>
        <p:spPr>
          <a:xfrm>
            <a:off x="1371600" y="2027456"/>
            <a:ext cx="3998310" cy="1815882"/>
          </a:xfrm>
          <a:prstGeom prst="rect">
            <a:avLst/>
          </a:prstGeom>
        </p:spPr>
        <p:txBody>
          <a:bodyPr wrap="square">
            <a:spAutoFit/>
          </a:bodyPr>
          <a:lstStyle/>
          <a:p>
            <a:r>
              <a:rPr lang="en-US" sz="1600" i="1" dirty="0"/>
              <a:t>amplitude</a:t>
            </a:r>
            <a:r>
              <a:rPr lang="en-US" sz="1600" dirty="0"/>
              <a:t>=34608.13726131, </a:t>
            </a:r>
          </a:p>
          <a:p>
            <a:r>
              <a:rPr lang="en-US" sz="1600" i="1" dirty="0"/>
              <a:t>mean</a:t>
            </a:r>
            <a:r>
              <a:rPr lang="en-US" sz="1600" dirty="0"/>
              <a:t>=0., </a:t>
            </a:r>
          </a:p>
          <a:p>
            <a:r>
              <a:rPr lang="en-US" sz="1600" i="1" dirty="0" err="1"/>
              <a:t>stddev</a:t>
            </a:r>
            <a:r>
              <a:rPr lang="en-US" sz="1600" dirty="0"/>
              <a:t>=570.60401115</a:t>
            </a:r>
          </a:p>
          <a:p>
            <a:r>
              <a:rPr lang="en-US" sz="1600" i="1" dirty="0"/>
              <a:t>Mean absolute error:</a:t>
            </a:r>
            <a:r>
              <a:rPr lang="en-US" sz="1600" dirty="0"/>
              <a:t>  2789.9680423836126 </a:t>
            </a:r>
          </a:p>
          <a:p>
            <a:r>
              <a:rPr lang="en-US" sz="1600" i="1" dirty="0"/>
              <a:t>MSE</a:t>
            </a:r>
            <a:r>
              <a:rPr lang="en-US" sz="1600" dirty="0"/>
              <a:t>:  24421280.83887043 </a:t>
            </a:r>
          </a:p>
          <a:p>
            <a:r>
              <a:rPr lang="en-US" sz="1600" i="1" dirty="0"/>
              <a:t>R2-score</a:t>
            </a:r>
            <a:r>
              <a:rPr lang="en-US" sz="1600" dirty="0"/>
              <a:t>:  0.8772712382035448</a:t>
            </a:r>
          </a:p>
        </p:txBody>
      </p:sp>
      <p:pic>
        <p:nvPicPr>
          <p:cNvPr id="24583" name="Picture 7">
            <a:extLst>
              <a:ext uri="{FF2B5EF4-FFF2-40B4-BE49-F238E27FC236}">
                <a16:creationId xmlns:a16="http://schemas.microsoft.com/office/drawing/2014/main" id="{130F5186-7D5A-429A-B0DD-64EAADBF7F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23002" y="3843338"/>
            <a:ext cx="3955181" cy="2562225"/>
          </a:xfrm>
          <a:prstGeom prst="rect">
            <a:avLst/>
          </a:prstGeom>
          <a:noFill/>
          <a:extLst>
            <a:ext uri="{909E8E84-426E-40DD-AFC4-6F175D3DCCD1}">
              <a14:hiddenFill xmlns:a14="http://schemas.microsoft.com/office/drawing/2010/main">
                <a:solidFill>
                  <a:srgbClr val="FFFFFF"/>
                </a:solidFill>
              </a14:hiddenFill>
            </a:ext>
          </a:extLst>
        </p:spPr>
      </p:pic>
      <p:pic>
        <p:nvPicPr>
          <p:cNvPr id="24585" name="Picture 9">
            <a:extLst>
              <a:ext uri="{FF2B5EF4-FFF2-40B4-BE49-F238E27FC236}">
                <a16:creationId xmlns:a16="http://schemas.microsoft.com/office/drawing/2014/main" id="{3907AD47-F1D3-450D-A0F7-E51EB7262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014" y="3719014"/>
            <a:ext cx="3788504" cy="2562225"/>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12">
            <a:extLst>
              <a:ext uri="{FF2B5EF4-FFF2-40B4-BE49-F238E27FC236}">
                <a16:creationId xmlns:a16="http://schemas.microsoft.com/office/drawing/2014/main" id="{A8A4D2D6-9A30-411A-8770-233A66678E3C}"/>
              </a:ext>
            </a:extLst>
          </p:cNvPr>
          <p:cNvSpPr>
            <a:spLocks noGrp="1"/>
          </p:cNvSpPr>
          <p:nvPr>
            <p:ph type="sldNum" sz="quarter" idx="12"/>
          </p:nvPr>
        </p:nvSpPr>
        <p:spPr/>
        <p:txBody>
          <a:bodyPr/>
          <a:lstStyle/>
          <a:p>
            <a:fld id="{B35EB225-978E-40E3-942D-B60B57BADAEC}" type="slidenum">
              <a:rPr lang="en-US" smtClean="0"/>
              <a:t>24</a:t>
            </a:fld>
            <a:endParaRPr lang="en-US"/>
          </a:p>
        </p:txBody>
      </p:sp>
    </p:spTree>
    <p:extLst>
      <p:ext uri="{BB962C8B-B14F-4D97-AF65-F5344CB8AC3E}">
        <p14:creationId xmlns:p14="http://schemas.microsoft.com/office/powerpoint/2010/main" val="441444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CF27-9BC1-4CCD-ACD2-6CE4C360240B}"/>
              </a:ext>
            </a:extLst>
          </p:cNvPr>
          <p:cNvSpPr>
            <a:spLocks noGrp="1"/>
          </p:cNvSpPr>
          <p:nvPr>
            <p:ph type="title"/>
          </p:nvPr>
        </p:nvSpPr>
        <p:spPr>
          <a:xfrm>
            <a:off x="1367798" y="247650"/>
            <a:ext cx="9601200" cy="1485900"/>
          </a:xfrm>
        </p:spPr>
        <p:txBody>
          <a:bodyPr>
            <a:normAutofit/>
          </a:bodyPr>
          <a:lstStyle/>
          <a:p>
            <a:r>
              <a:rPr lang="en-US" sz="4000" dirty="0"/>
              <a:t>Model Fitting of Sales vs. BSR – statistical distributions</a:t>
            </a:r>
          </a:p>
        </p:txBody>
      </p:sp>
      <p:sp>
        <p:nvSpPr>
          <p:cNvPr id="3" name="Text Placeholder 2">
            <a:extLst>
              <a:ext uri="{FF2B5EF4-FFF2-40B4-BE49-F238E27FC236}">
                <a16:creationId xmlns:a16="http://schemas.microsoft.com/office/drawing/2014/main" id="{A356C729-453B-47B3-BB5A-4FDCED786815}"/>
              </a:ext>
            </a:extLst>
          </p:cNvPr>
          <p:cNvSpPr>
            <a:spLocks noGrp="1"/>
          </p:cNvSpPr>
          <p:nvPr>
            <p:ph type="body" idx="1"/>
          </p:nvPr>
        </p:nvSpPr>
        <p:spPr>
          <a:xfrm>
            <a:off x="1371600" y="1516952"/>
            <a:ext cx="4443984" cy="475621"/>
          </a:xfrm>
        </p:spPr>
        <p:txBody>
          <a:bodyPr/>
          <a:lstStyle/>
          <a:p>
            <a:r>
              <a:rPr lang="en-US" dirty="0"/>
              <a:t>Voigt</a:t>
            </a:r>
          </a:p>
        </p:txBody>
      </p:sp>
      <p:sp>
        <p:nvSpPr>
          <p:cNvPr id="4" name="Content Placeholder 3">
            <a:extLst>
              <a:ext uri="{FF2B5EF4-FFF2-40B4-BE49-F238E27FC236}">
                <a16:creationId xmlns:a16="http://schemas.microsoft.com/office/drawing/2014/main" id="{712D62C7-5DD5-4B13-8A42-FA06AD6DD977}"/>
              </a:ext>
            </a:extLst>
          </p:cNvPr>
          <p:cNvSpPr>
            <a:spLocks noGrp="1"/>
          </p:cNvSpPr>
          <p:nvPr>
            <p:ph sz="half" idx="2"/>
          </p:nvPr>
        </p:nvSpPr>
        <p:spPr>
          <a:xfrm>
            <a:off x="1467134" y="2147903"/>
            <a:ext cx="4443984" cy="1864539"/>
          </a:xfrm>
        </p:spPr>
        <p:txBody>
          <a:bodyPr>
            <a:normAutofit/>
          </a:bodyPr>
          <a:lstStyle/>
          <a:p>
            <a:pPr marL="0" indent="0">
              <a:spcBef>
                <a:spcPts val="0"/>
              </a:spcBef>
              <a:spcAft>
                <a:spcPts val="0"/>
              </a:spcAft>
              <a:buNone/>
            </a:pPr>
            <a:r>
              <a:rPr lang="en-US" sz="1600" dirty="0">
                <a:solidFill>
                  <a:schemeClr val="tx1"/>
                </a:solidFill>
              </a:rPr>
              <a:t>x_0=0., </a:t>
            </a:r>
          </a:p>
          <a:p>
            <a:pPr marL="0" indent="0">
              <a:spcBef>
                <a:spcPts val="0"/>
              </a:spcBef>
              <a:spcAft>
                <a:spcPts val="0"/>
              </a:spcAft>
              <a:buNone/>
            </a:pPr>
            <a:r>
              <a:rPr lang="en-US" sz="1600" dirty="0" err="1">
                <a:solidFill>
                  <a:schemeClr val="tx1"/>
                </a:solidFill>
              </a:rPr>
              <a:t>amplitude_L</a:t>
            </a:r>
            <a:r>
              <a:rPr lang="en-US" sz="1600" dirty="0">
                <a:solidFill>
                  <a:schemeClr val="tx1"/>
                </a:solidFill>
              </a:rPr>
              <a:t>=34809.68161519, </a:t>
            </a:r>
            <a:r>
              <a:rPr lang="en-US" sz="1600" dirty="0" err="1">
                <a:solidFill>
                  <a:schemeClr val="tx1"/>
                </a:solidFill>
              </a:rPr>
              <a:t>fwhm_L</a:t>
            </a:r>
            <a:r>
              <a:rPr lang="en-US" sz="1600" dirty="0">
                <a:solidFill>
                  <a:schemeClr val="tx1"/>
                </a:solidFill>
              </a:rPr>
              <a:t>=1288.59262157, </a:t>
            </a:r>
            <a:r>
              <a:rPr lang="en-US" sz="1600" dirty="0" err="1">
                <a:solidFill>
                  <a:schemeClr val="tx1"/>
                </a:solidFill>
              </a:rPr>
              <a:t>fwhm_G</a:t>
            </a:r>
            <a:r>
              <a:rPr lang="en-US" sz="1600" dirty="0">
                <a:solidFill>
                  <a:schemeClr val="tx1"/>
                </a:solidFill>
              </a:rPr>
              <a:t>=0.04494345</a:t>
            </a:r>
          </a:p>
          <a:p>
            <a:pPr marL="0" indent="0">
              <a:spcBef>
                <a:spcPts val="0"/>
              </a:spcBef>
              <a:spcAft>
                <a:spcPts val="0"/>
              </a:spcAft>
              <a:buNone/>
            </a:pPr>
            <a:r>
              <a:rPr lang="en-US" sz="1600" dirty="0">
                <a:solidFill>
                  <a:schemeClr val="tx1"/>
                </a:solidFill>
              </a:rPr>
              <a:t>Mean absolute error:  2350.5026250298265 MSE:  21379780.778911937 </a:t>
            </a:r>
          </a:p>
          <a:p>
            <a:pPr marL="0" indent="0">
              <a:spcBef>
                <a:spcPts val="0"/>
              </a:spcBef>
              <a:spcAft>
                <a:spcPts val="0"/>
              </a:spcAft>
              <a:buNone/>
            </a:pPr>
            <a:r>
              <a:rPr lang="en-US" sz="1600" dirty="0">
                <a:solidFill>
                  <a:schemeClr val="tx1"/>
                </a:solidFill>
              </a:rPr>
              <a:t>R2-score:  0.8925562487984197</a:t>
            </a:r>
          </a:p>
        </p:txBody>
      </p:sp>
      <p:sp>
        <p:nvSpPr>
          <p:cNvPr id="5" name="Text Placeholder 4">
            <a:extLst>
              <a:ext uri="{FF2B5EF4-FFF2-40B4-BE49-F238E27FC236}">
                <a16:creationId xmlns:a16="http://schemas.microsoft.com/office/drawing/2014/main" id="{72ACDE46-80D2-4B07-BA51-6F585406FDB4}"/>
              </a:ext>
            </a:extLst>
          </p:cNvPr>
          <p:cNvSpPr>
            <a:spLocks noGrp="1"/>
          </p:cNvSpPr>
          <p:nvPr>
            <p:ph type="body" sz="quarter" idx="3"/>
          </p:nvPr>
        </p:nvSpPr>
        <p:spPr>
          <a:xfrm>
            <a:off x="6525014" y="1522277"/>
            <a:ext cx="4443984" cy="475621"/>
          </a:xfrm>
        </p:spPr>
        <p:txBody>
          <a:bodyPr/>
          <a:lstStyle/>
          <a:p>
            <a:r>
              <a:rPr lang="en-US" dirty="0"/>
              <a:t>Moffat</a:t>
            </a:r>
          </a:p>
        </p:txBody>
      </p:sp>
      <p:sp>
        <p:nvSpPr>
          <p:cNvPr id="6" name="Content Placeholder 5">
            <a:extLst>
              <a:ext uri="{FF2B5EF4-FFF2-40B4-BE49-F238E27FC236}">
                <a16:creationId xmlns:a16="http://schemas.microsoft.com/office/drawing/2014/main" id="{3937E86C-E9A3-4BC7-B541-E074575EA665}"/>
              </a:ext>
            </a:extLst>
          </p:cNvPr>
          <p:cNvSpPr>
            <a:spLocks noGrp="1"/>
          </p:cNvSpPr>
          <p:nvPr>
            <p:ph sz="quarter" idx="4"/>
          </p:nvPr>
        </p:nvSpPr>
        <p:spPr>
          <a:xfrm>
            <a:off x="6525014" y="1935045"/>
            <a:ext cx="4443984" cy="821804"/>
          </a:xfrm>
        </p:spPr>
        <p:txBody>
          <a:bodyPr vert="horz" lIns="91440" tIns="45720" rIns="91440" bIns="45720" rtlCol="0">
            <a:normAutofit/>
          </a:bodyPr>
          <a:lstStyle/>
          <a:p>
            <a:pPr marL="0" indent="0">
              <a:spcBef>
                <a:spcPts val="0"/>
              </a:spcBef>
              <a:spcAft>
                <a:spcPts val="0"/>
              </a:spcAft>
              <a:buNone/>
            </a:pPr>
            <a:r>
              <a:rPr lang="en-US" sz="1600" dirty="0">
                <a:solidFill>
                  <a:schemeClr val="tx1"/>
                </a:solidFill>
              </a:rPr>
              <a:t>Mean absolute error:  10607.58333525486 </a:t>
            </a:r>
          </a:p>
          <a:p>
            <a:pPr marL="0" indent="0">
              <a:spcBef>
                <a:spcPts val="0"/>
              </a:spcBef>
              <a:spcAft>
                <a:spcPts val="0"/>
              </a:spcAft>
              <a:buNone/>
            </a:pPr>
            <a:r>
              <a:rPr lang="en-US" sz="1600" dirty="0">
                <a:solidFill>
                  <a:schemeClr val="tx1"/>
                </a:solidFill>
              </a:rPr>
              <a:t>MSE:  214057883.21738735 </a:t>
            </a:r>
          </a:p>
          <a:p>
            <a:pPr marL="0" indent="0">
              <a:spcBef>
                <a:spcPts val="0"/>
              </a:spcBef>
              <a:spcAft>
                <a:spcPts val="0"/>
              </a:spcAft>
              <a:buNone/>
            </a:pPr>
            <a:r>
              <a:rPr lang="en-US" sz="1600" dirty="0">
                <a:solidFill>
                  <a:schemeClr val="tx1"/>
                </a:solidFill>
              </a:rPr>
              <a:t>R2-score:  -0.0757445169798594</a:t>
            </a:r>
          </a:p>
        </p:txBody>
      </p:sp>
      <p:pic>
        <p:nvPicPr>
          <p:cNvPr id="25603" name="Picture 3">
            <a:extLst>
              <a:ext uri="{FF2B5EF4-FFF2-40B4-BE49-F238E27FC236}">
                <a16:creationId xmlns:a16="http://schemas.microsoft.com/office/drawing/2014/main" id="{E502591D-CB98-466B-87B6-4609B3AE8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797" y="3760883"/>
            <a:ext cx="4299189" cy="290760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Close">
            <a:extLst>
              <a:ext uri="{FF2B5EF4-FFF2-40B4-BE49-F238E27FC236}">
                <a16:creationId xmlns:a16="http://schemas.microsoft.com/office/drawing/2014/main" id="{81D2E998-1C4F-4920-9DF7-C703DC831A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9982" y="1407508"/>
            <a:ext cx="606484" cy="606484"/>
          </a:xfrm>
          <a:prstGeom prst="rect">
            <a:avLst/>
          </a:prstGeom>
        </p:spPr>
      </p:pic>
      <p:sp>
        <p:nvSpPr>
          <p:cNvPr id="12" name="Text Placeholder 4">
            <a:extLst>
              <a:ext uri="{FF2B5EF4-FFF2-40B4-BE49-F238E27FC236}">
                <a16:creationId xmlns:a16="http://schemas.microsoft.com/office/drawing/2014/main" id="{97AD2844-3B1F-4959-9B4C-9756C12CE623}"/>
              </a:ext>
            </a:extLst>
          </p:cNvPr>
          <p:cNvSpPr txBox="1">
            <a:spLocks/>
          </p:cNvSpPr>
          <p:nvPr/>
        </p:nvSpPr>
        <p:spPr>
          <a:xfrm>
            <a:off x="6525014" y="3875652"/>
            <a:ext cx="4443984" cy="475621"/>
          </a:xfrm>
          <a:prstGeom prst="rect">
            <a:avLst/>
          </a:prstGeom>
        </p:spPr>
        <p:txBody>
          <a:bodyPr vert="horz" lIns="91440" tIns="45720" rIns="91440" bIns="45720" rtlCol="0" anchor="b">
            <a:noAutofit/>
          </a:bodyPr>
          <a:lstStyle>
            <a:lvl1pPr marL="0" indent="0" algn="l" defTabSz="914400" rtl="0" eaLnBrk="1" latinLnBrk="0" hangingPunct="1">
              <a:lnSpc>
                <a:spcPct val="84000"/>
              </a:lnSpc>
              <a:spcBef>
                <a:spcPts val="0"/>
              </a:spcBef>
              <a:spcAft>
                <a:spcPts val="0"/>
              </a:spcAft>
              <a:buFont typeface="Franklin Gothic Book" panose="020B0503020102020204" pitchFamily="34" charset="0"/>
              <a:buNone/>
              <a:defRPr sz="3000" b="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b="1"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b="1"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9pPr>
          </a:lstStyle>
          <a:p>
            <a:r>
              <a:rPr lang="en-US" dirty="0" err="1"/>
              <a:t>Sersic</a:t>
            </a:r>
            <a:r>
              <a:rPr lang="en-US" dirty="0"/>
              <a:t> 1D</a:t>
            </a:r>
          </a:p>
        </p:txBody>
      </p:sp>
      <p:sp>
        <p:nvSpPr>
          <p:cNvPr id="13" name="Content Placeholder 5">
            <a:extLst>
              <a:ext uri="{FF2B5EF4-FFF2-40B4-BE49-F238E27FC236}">
                <a16:creationId xmlns:a16="http://schemas.microsoft.com/office/drawing/2014/main" id="{D07953C7-67F8-4CB5-893B-CB054DB324E3}"/>
              </a:ext>
            </a:extLst>
          </p:cNvPr>
          <p:cNvSpPr txBox="1">
            <a:spLocks/>
          </p:cNvSpPr>
          <p:nvPr/>
        </p:nvSpPr>
        <p:spPr>
          <a:xfrm>
            <a:off x="6525014" y="4288420"/>
            <a:ext cx="4443984" cy="82180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spcBef>
                <a:spcPts val="0"/>
              </a:spcBef>
              <a:spcAft>
                <a:spcPts val="0"/>
              </a:spcAft>
              <a:buNone/>
            </a:pPr>
            <a:r>
              <a:rPr lang="en-US" sz="1600" dirty="0">
                <a:solidFill>
                  <a:schemeClr val="tx1"/>
                </a:solidFill>
              </a:rPr>
              <a:t>Mean absolute error:  2077.721154045638 MSE:  19690695.205216885 </a:t>
            </a:r>
          </a:p>
          <a:p>
            <a:pPr marL="0" indent="0">
              <a:spcBef>
                <a:spcPts val="0"/>
              </a:spcBef>
              <a:spcAft>
                <a:spcPts val="0"/>
              </a:spcAft>
              <a:buNone/>
            </a:pPr>
            <a:r>
              <a:rPr lang="en-US" sz="1600" dirty="0">
                <a:solidFill>
                  <a:schemeClr val="tx1"/>
                </a:solidFill>
              </a:rPr>
              <a:t>R2-score:  0.9010447217165927</a:t>
            </a:r>
          </a:p>
        </p:txBody>
      </p:sp>
      <p:pic>
        <p:nvPicPr>
          <p:cNvPr id="14" name="Graphic 13" descr="Close">
            <a:extLst>
              <a:ext uri="{FF2B5EF4-FFF2-40B4-BE49-F238E27FC236}">
                <a16:creationId xmlns:a16="http://schemas.microsoft.com/office/drawing/2014/main" id="{34A94272-AF34-4A8F-B2DA-0CB99B6575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71302" y="3778794"/>
            <a:ext cx="606484" cy="606484"/>
          </a:xfrm>
          <a:prstGeom prst="rect">
            <a:avLst/>
          </a:prstGeom>
        </p:spPr>
      </p:pic>
      <p:sp>
        <p:nvSpPr>
          <p:cNvPr id="11" name="Slide Number Placeholder 10">
            <a:extLst>
              <a:ext uri="{FF2B5EF4-FFF2-40B4-BE49-F238E27FC236}">
                <a16:creationId xmlns:a16="http://schemas.microsoft.com/office/drawing/2014/main" id="{95BA9BFD-5333-4659-99CE-AE16AC85AD19}"/>
              </a:ext>
            </a:extLst>
          </p:cNvPr>
          <p:cNvSpPr>
            <a:spLocks noGrp="1"/>
          </p:cNvSpPr>
          <p:nvPr>
            <p:ph type="sldNum" sz="quarter" idx="12"/>
          </p:nvPr>
        </p:nvSpPr>
        <p:spPr/>
        <p:txBody>
          <a:bodyPr/>
          <a:lstStyle/>
          <a:p>
            <a:fld id="{B35EB225-978E-40E3-942D-B60B57BADAEC}" type="slidenum">
              <a:rPr lang="en-US" smtClean="0"/>
              <a:t>25</a:t>
            </a:fld>
            <a:endParaRPr lang="en-US"/>
          </a:p>
        </p:txBody>
      </p:sp>
    </p:spTree>
    <p:extLst>
      <p:ext uri="{BB962C8B-B14F-4D97-AF65-F5344CB8AC3E}">
        <p14:creationId xmlns:p14="http://schemas.microsoft.com/office/powerpoint/2010/main" val="81086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8B6EF2-1A1A-4334-BFF8-559FE2C313F6}"/>
              </a:ext>
            </a:extLst>
          </p:cNvPr>
          <p:cNvSpPr>
            <a:spLocks noGrp="1"/>
          </p:cNvSpPr>
          <p:nvPr>
            <p:ph type="title"/>
          </p:nvPr>
        </p:nvSpPr>
        <p:spPr/>
        <p:txBody>
          <a:bodyPr/>
          <a:lstStyle/>
          <a:p>
            <a:r>
              <a:rPr lang="en-US" dirty="0"/>
              <a:t>Model Fitting of Sales vs. BSR – statistical distributions - Summary</a:t>
            </a:r>
          </a:p>
        </p:txBody>
      </p:sp>
      <p:graphicFrame>
        <p:nvGraphicFramePr>
          <p:cNvPr id="9" name="Table 4">
            <a:extLst>
              <a:ext uri="{FF2B5EF4-FFF2-40B4-BE49-F238E27FC236}">
                <a16:creationId xmlns:a16="http://schemas.microsoft.com/office/drawing/2014/main" id="{239F7593-146F-4634-9713-ABB4375FF8DD}"/>
              </a:ext>
            </a:extLst>
          </p:cNvPr>
          <p:cNvGraphicFramePr>
            <a:graphicFrameLocks noGrp="1"/>
          </p:cNvGraphicFramePr>
          <p:nvPr>
            <p:extLst>
              <p:ext uri="{D42A27DB-BD31-4B8C-83A1-F6EECF244321}">
                <p14:modId xmlns:p14="http://schemas.microsoft.com/office/powerpoint/2010/main" val="1131773451"/>
              </p:ext>
            </p:extLst>
          </p:nvPr>
        </p:nvGraphicFramePr>
        <p:xfrm>
          <a:off x="1178256" y="2916148"/>
          <a:ext cx="5225010" cy="2296160"/>
        </p:xfrm>
        <a:graphic>
          <a:graphicData uri="http://schemas.openxmlformats.org/drawingml/2006/table">
            <a:tbl>
              <a:tblPr firstRow="1" bandRow="1">
                <a:tableStyleId>{5940675A-B579-460E-94D1-54222C63F5DA}</a:tableStyleId>
              </a:tblPr>
              <a:tblGrid>
                <a:gridCol w="1741670">
                  <a:extLst>
                    <a:ext uri="{9D8B030D-6E8A-4147-A177-3AD203B41FA5}">
                      <a16:colId xmlns:a16="http://schemas.microsoft.com/office/drawing/2014/main" val="2506372862"/>
                    </a:ext>
                  </a:extLst>
                </a:gridCol>
                <a:gridCol w="1741670">
                  <a:extLst>
                    <a:ext uri="{9D8B030D-6E8A-4147-A177-3AD203B41FA5}">
                      <a16:colId xmlns:a16="http://schemas.microsoft.com/office/drawing/2014/main" val="1923890784"/>
                    </a:ext>
                  </a:extLst>
                </a:gridCol>
                <a:gridCol w="1741670">
                  <a:extLst>
                    <a:ext uri="{9D8B030D-6E8A-4147-A177-3AD203B41FA5}">
                      <a16:colId xmlns:a16="http://schemas.microsoft.com/office/drawing/2014/main" val="148181436"/>
                    </a:ext>
                  </a:extLst>
                </a:gridCol>
              </a:tblGrid>
              <a:tr h="370840">
                <a:tc>
                  <a:txBody>
                    <a:bodyPr/>
                    <a:lstStyle/>
                    <a:p>
                      <a:r>
                        <a:rPr lang="en-US" dirty="0"/>
                        <a:t>Model</a:t>
                      </a:r>
                    </a:p>
                  </a:txBody>
                  <a:tcPr/>
                </a:tc>
                <a:tc>
                  <a:txBody>
                    <a:bodyPr/>
                    <a:lstStyle/>
                    <a:p>
                      <a:r>
                        <a:rPr lang="en-US" dirty="0"/>
                        <a:t>Avg. R2 score</a:t>
                      </a:r>
                    </a:p>
                  </a:txBody>
                  <a:tcPr/>
                </a:tc>
                <a:tc>
                  <a:txBody>
                    <a:bodyPr/>
                    <a:lstStyle/>
                    <a:p>
                      <a:r>
                        <a:rPr lang="en-US" dirty="0"/>
                        <a:t>clothing, shoes, jewelry BSR R2 score</a:t>
                      </a:r>
                    </a:p>
                  </a:txBody>
                  <a:tcPr/>
                </a:tc>
                <a:extLst>
                  <a:ext uri="{0D108BD9-81ED-4DB2-BD59-A6C34878D82A}">
                    <a16:rowId xmlns:a16="http://schemas.microsoft.com/office/drawing/2014/main" val="2604821500"/>
                  </a:ext>
                </a:extLst>
              </a:tr>
              <a:tr h="370840">
                <a:tc>
                  <a:txBody>
                    <a:bodyPr/>
                    <a:lstStyle/>
                    <a:p>
                      <a:r>
                        <a:rPr lang="en-US" dirty="0"/>
                        <a:t>Lorentz</a:t>
                      </a:r>
                    </a:p>
                  </a:txBody>
                  <a:tcPr/>
                </a:tc>
                <a:tc>
                  <a:txBody>
                    <a:bodyPr/>
                    <a:lstStyle/>
                    <a:p>
                      <a:r>
                        <a:rPr lang="en-US" dirty="0"/>
                        <a:t>0.568</a:t>
                      </a:r>
                    </a:p>
                  </a:txBody>
                  <a:tcPr/>
                </a:tc>
                <a:tc>
                  <a:txBody>
                    <a:bodyPr/>
                    <a:lstStyle/>
                    <a:p>
                      <a:r>
                        <a:rPr lang="en-US" dirty="0"/>
                        <a:t>0.893</a:t>
                      </a:r>
                    </a:p>
                  </a:txBody>
                  <a:tcPr/>
                </a:tc>
                <a:extLst>
                  <a:ext uri="{0D108BD9-81ED-4DB2-BD59-A6C34878D82A}">
                    <a16:rowId xmlns:a16="http://schemas.microsoft.com/office/drawing/2014/main" val="3000116230"/>
                  </a:ext>
                </a:extLst>
              </a:tr>
              <a:tr h="370840">
                <a:tc>
                  <a:txBody>
                    <a:bodyPr/>
                    <a:lstStyle/>
                    <a:p>
                      <a:r>
                        <a:rPr lang="en-US" dirty="0"/>
                        <a:t>Gaussian</a:t>
                      </a:r>
                    </a:p>
                  </a:txBody>
                  <a:tcPr/>
                </a:tc>
                <a:tc>
                  <a:txBody>
                    <a:bodyPr/>
                    <a:lstStyle/>
                    <a:p>
                      <a:r>
                        <a:rPr lang="en-US" dirty="0"/>
                        <a:t>0.500</a:t>
                      </a:r>
                    </a:p>
                  </a:txBody>
                  <a:tcPr/>
                </a:tc>
                <a:tc>
                  <a:txBody>
                    <a:bodyPr/>
                    <a:lstStyle/>
                    <a:p>
                      <a:r>
                        <a:rPr lang="en-US" dirty="0"/>
                        <a:t>0.877</a:t>
                      </a:r>
                    </a:p>
                  </a:txBody>
                  <a:tcPr/>
                </a:tc>
                <a:extLst>
                  <a:ext uri="{0D108BD9-81ED-4DB2-BD59-A6C34878D82A}">
                    <a16:rowId xmlns:a16="http://schemas.microsoft.com/office/drawing/2014/main" val="2755828053"/>
                  </a:ext>
                </a:extLst>
              </a:tr>
              <a:tr h="370840">
                <a:tc>
                  <a:txBody>
                    <a:bodyPr/>
                    <a:lstStyle/>
                    <a:p>
                      <a:r>
                        <a:rPr lang="en-US" dirty="0"/>
                        <a:t>Inverse polynomial</a:t>
                      </a:r>
                    </a:p>
                  </a:txBody>
                  <a:tcPr/>
                </a:tc>
                <a:tc>
                  <a:txBody>
                    <a:bodyPr/>
                    <a:lstStyle/>
                    <a:p>
                      <a:r>
                        <a:rPr lang="en-US" dirty="0"/>
                        <a:t>0.688</a:t>
                      </a:r>
                    </a:p>
                  </a:txBody>
                  <a:tcPr/>
                </a:tc>
                <a:tc>
                  <a:txBody>
                    <a:bodyPr/>
                    <a:lstStyle/>
                    <a:p>
                      <a:r>
                        <a:rPr lang="en-US" dirty="0"/>
                        <a:t>-25871.49</a:t>
                      </a:r>
                    </a:p>
                  </a:txBody>
                  <a:tcPr/>
                </a:tc>
                <a:extLst>
                  <a:ext uri="{0D108BD9-81ED-4DB2-BD59-A6C34878D82A}">
                    <a16:rowId xmlns:a16="http://schemas.microsoft.com/office/drawing/2014/main" val="3830289321"/>
                  </a:ext>
                </a:extLst>
              </a:tr>
            </a:tbl>
          </a:graphicData>
        </a:graphic>
      </p:graphicFrame>
      <p:pic>
        <p:nvPicPr>
          <p:cNvPr id="26626" name="Picture 2">
            <a:extLst>
              <a:ext uri="{FF2B5EF4-FFF2-40B4-BE49-F238E27FC236}">
                <a16:creationId xmlns:a16="http://schemas.microsoft.com/office/drawing/2014/main" id="{02C03E76-1142-471C-BB1E-883D2E7290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5748" y="2590053"/>
            <a:ext cx="4827100" cy="3277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EEB8922F-47CB-488D-B5EF-396759979A13}"/>
              </a:ext>
            </a:extLst>
          </p:cNvPr>
          <p:cNvSpPr>
            <a:spLocks noGrp="1"/>
          </p:cNvSpPr>
          <p:nvPr>
            <p:ph type="sldNum" sz="quarter" idx="12"/>
          </p:nvPr>
        </p:nvSpPr>
        <p:spPr/>
        <p:txBody>
          <a:bodyPr/>
          <a:lstStyle/>
          <a:p>
            <a:fld id="{B35EB225-978E-40E3-942D-B60B57BADAEC}" type="slidenum">
              <a:rPr lang="en-US" smtClean="0"/>
              <a:t>26</a:t>
            </a:fld>
            <a:endParaRPr lang="en-US"/>
          </a:p>
        </p:txBody>
      </p:sp>
    </p:spTree>
    <p:extLst>
      <p:ext uri="{BB962C8B-B14F-4D97-AF65-F5344CB8AC3E}">
        <p14:creationId xmlns:p14="http://schemas.microsoft.com/office/powerpoint/2010/main" val="1125980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2E15-A869-456F-8943-B9E6A3F78F0E}"/>
              </a:ext>
            </a:extLst>
          </p:cNvPr>
          <p:cNvSpPr>
            <a:spLocks noGrp="1"/>
          </p:cNvSpPr>
          <p:nvPr>
            <p:ph type="title"/>
          </p:nvPr>
        </p:nvSpPr>
        <p:spPr>
          <a:xfrm>
            <a:off x="1295400" y="247650"/>
            <a:ext cx="9601200" cy="1485900"/>
          </a:xfrm>
        </p:spPr>
        <p:txBody>
          <a:bodyPr/>
          <a:lstStyle/>
          <a:p>
            <a:r>
              <a:rPr lang="en-US" dirty="0"/>
              <a:t>Model Fitting of Sales vs. BSR – statistical distributions – sub-category</a:t>
            </a:r>
          </a:p>
        </p:txBody>
      </p:sp>
      <p:sp>
        <p:nvSpPr>
          <p:cNvPr id="4" name="Text Placeholder 3">
            <a:extLst>
              <a:ext uri="{FF2B5EF4-FFF2-40B4-BE49-F238E27FC236}">
                <a16:creationId xmlns:a16="http://schemas.microsoft.com/office/drawing/2014/main" id="{1779C042-22F9-4DCD-BD89-3F2609FF91D6}"/>
              </a:ext>
            </a:extLst>
          </p:cNvPr>
          <p:cNvSpPr>
            <a:spLocks noGrp="1"/>
          </p:cNvSpPr>
          <p:nvPr>
            <p:ph type="body" idx="1"/>
          </p:nvPr>
        </p:nvSpPr>
        <p:spPr>
          <a:xfrm>
            <a:off x="1299202" y="1954498"/>
            <a:ext cx="4443984" cy="538814"/>
          </a:xfrm>
        </p:spPr>
        <p:txBody>
          <a:bodyPr/>
          <a:lstStyle/>
          <a:p>
            <a:r>
              <a:rPr lang="en-US" sz="2800" dirty="0"/>
              <a:t>Sales vs. BSR</a:t>
            </a:r>
          </a:p>
        </p:txBody>
      </p:sp>
      <p:sp>
        <p:nvSpPr>
          <p:cNvPr id="6" name="Text Placeholder 5">
            <a:extLst>
              <a:ext uri="{FF2B5EF4-FFF2-40B4-BE49-F238E27FC236}">
                <a16:creationId xmlns:a16="http://schemas.microsoft.com/office/drawing/2014/main" id="{6C344DBD-7DFB-4984-B5EF-A3BF844474E8}"/>
              </a:ext>
            </a:extLst>
          </p:cNvPr>
          <p:cNvSpPr>
            <a:spLocks noGrp="1"/>
          </p:cNvSpPr>
          <p:nvPr>
            <p:ph type="body" sz="quarter" idx="3"/>
          </p:nvPr>
        </p:nvSpPr>
        <p:spPr>
          <a:xfrm>
            <a:off x="7277705" y="1733550"/>
            <a:ext cx="4443984" cy="673889"/>
          </a:xfrm>
        </p:spPr>
        <p:txBody>
          <a:bodyPr/>
          <a:lstStyle/>
          <a:p>
            <a:r>
              <a:rPr lang="en-US" sz="2800" dirty="0"/>
              <a:t>Sales vs. categorial ranking</a:t>
            </a:r>
          </a:p>
        </p:txBody>
      </p:sp>
      <p:pic>
        <p:nvPicPr>
          <p:cNvPr id="27650" name="Picture 2">
            <a:extLst>
              <a:ext uri="{FF2B5EF4-FFF2-40B4-BE49-F238E27FC236}">
                <a16:creationId xmlns:a16="http://schemas.microsoft.com/office/drawing/2014/main" id="{E8CD7617-E24C-44CA-927C-D53E44DB42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95400" y="4210535"/>
            <a:ext cx="3812834" cy="2562225"/>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621AE5CC-329F-4754-A880-BBC618ACF6E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662862" y="4160284"/>
            <a:ext cx="3955181" cy="25622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919FC2F-4B90-4756-B88E-7FE5335A5938}"/>
              </a:ext>
            </a:extLst>
          </p:cNvPr>
          <p:cNvSpPr txBox="1"/>
          <p:nvPr/>
        </p:nvSpPr>
        <p:spPr>
          <a:xfrm>
            <a:off x="1295400" y="1431278"/>
            <a:ext cx="5491834" cy="523220"/>
          </a:xfrm>
          <a:prstGeom prst="rect">
            <a:avLst/>
          </a:prstGeom>
          <a:noFill/>
        </p:spPr>
        <p:txBody>
          <a:bodyPr wrap="square" rtlCol="0">
            <a:spAutoFit/>
          </a:bodyPr>
          <a:lstStyle/>
          <a:p>
            <a:r>
              <a:rPr lang="en-US" sz="2800" dirty="0"/>
              <a:t>Gaussian distribution</a:t>
            </a:r>
          </a:p>
        </p:txBody>
      </p:sp>
      <p:pic>
        <p:nvPicPr>
          <p:cNvPr id="10" name="Picture 9" descr="A screen shot of a social media post&#10;&#10;Description automatically generated">
            <a:extLst>
              <a:ext uri="{FF2B5EF4-FFF2-40B4-BE49-F238E27FC236}">
                <a16:creationId xmlns:a16="http://schemas.microsoft.com/office/drawing/2014/main" id="{8B470BBA-9550-4057-9771-FB92D0652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470" y="2407440"/>
            <a:ext cx="5772957" cy="1727194"/>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C0A4DDEF-B559-4DAE-A7ED-7874782331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426" y="2357139"/>
            <a:ext cx="5520573" cy="1758203"/>
          </a:xfrm>
          <a:prstGeom prst="rect">
            <a:avLst/>
          </a:prstGeom>
        </p:spPr>
      </p:pic>
      <p:sp>
        <p:nvSpPr>
          <p:cNvPr id="13" name="Slide Number Placeholder 12">
            <a:extLst>
              <a:ext uri="{FF2B5EF4-FFF2-40B4-BE49-F238E27FC236}">
                <a16:creationId xmlns:a16="http://schemas.microsoft.com/office/drawing/2014/main" id="{8EE7A0B1-BE49-4A1B-A566-F6BC618316C6}"/>
              </a:ext>
            </a:extLst>
          </p:cNvPr>
          <p:cNvSpPr>
            <a:spLocks noGrp="1"/>
          </p:cNvSpPr>
          <p:nvPr>
            <p:ph type="sldNum" sz="quarter" idx="12"/>
          </p:nvPr>
        </p:nvSpPr>
        <p:spPr/>
        <p:txBody>
          <a:bodyPr/>
          <a:lstStyle/>
          <a:p>
            <a:fld id="{B35EB225-978E-40E3-942D-B60B57BADAEC}" type="slidenum">
              <a:rPr lang="en-US" smtClean="0"/>
              <a:t>27</a:t>
            </a:fld>
            <a:endParaRPr lang="en-US"/>
          </a:p>
        </p:txBody>
      </p:sp>
    </p:spTree>
    <p:extLst>
      <p:ext uri="{BB962C8B-B14F-4D97-AF65-F5344CB8AC3E}">
        <p14:creationId xmlns:p14="http://schemas.microsoft.com/office/powerpoint/2010/main" val="3555011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EAA9-A9FA-44DA-A612-45AFE10BA835}"/>
              </a:ext>
            </a:extLst>
          </p:cNvPr>
          <p:cNvSpPr>
            <a:spLocks noGrp="1"/>
          </p:cNvSpPr>
          <p:nvPr>
            <p:ph type="title"/>
          </p:nvPr>
        </p:nvSpPr>
        <p:spPr>
          <a:xfrm>
            <a:off x="838200" y="365126"/>
            <a:ext cx="10515600" cy="692150"/>
          </a:xfrm>
        </p:spPr>
        <p:txBody>
          <a:bodyPr>
            <a:normAutofit/>
          </a:bodyPr>
          <a:lstStyle/>
          <a:p>
            <a:r>
              <a:rPr lang="en-US" dirty="0"/>
              <a:t>Sales vs. ranking fitting</a:t>
            </a:r>
          </a:p>
        </p:txBody>
      </p:sp>
      <p:sp>
        <p:nvSpPr>
          <p:cNvPr id="5" name="TextBox 4">
            <a:extLst>
              <a:ext uri="{FF2B5EF4-FFF2-40B4-BE49-F238E27FC236}">
                <a16:creationId xmlns:a16="http://schemas.microsoft.com/office/drawing/2014/main" id="{5F3CD272-C57D-4283-9E20-A735D074357A}"/>
              </a:ext>
            </a:extLst>
          </p:cNvPr>
          <p:cNvSpPr txBox="1"/>
          <p:nvPr/>
        </p:nvSpPr>
        <p:spPr>
          <a:xfrm>
            <a:off x="447675" y="1057276"/>
            <a:ext cx="2962275" cy="369332"/>
          </a:xfrm>
          <a:prstGeom prst="rect">
            <a:avLst/>
          </a:prstGeom>
          <a:noFill/>
        </p:spPr>
        <p:txBody>
          <a:bodyPr wrap="square" rtlCol="0">
            <a:spAutoFit/>
          </a:bodyPr>
          <a:lstStyle/>
          <a:p>
            <a:r>
              <a:rPr lang="en-US" dirty="0"/>
              <a:t>Inverse polynomial Fitting</a:t>
            </a:r>
          </a:p>
        </p:txBody>
      </p:sp>
      <p:sp>
        <p:nvSpPr>
          <p:cNvPr id="6" name="TextBox 5">
            <a:extLst>
              <a:ext uri="{FF2B5EF4-FFF2-40B4-BE49-F238E27FC236}">
                <a16:creationId xmlns:a16="http://schemas.microsoft.com/office/drawing/2014/main" id="{E8FFA697-2D21-4107-90FB-C121A51F9C82}"/>
              </a:ext>
            </a:extLst>
          </p:cNvPr>
          <p:cNvSpPr txBox="1"/>
          <p:nvPr/>
        </p:nvSpPr>
        <p:spPr>
          <a:xfrm>
            <a:off x="6400800" y="1057276"/>
            <a:ext cx="2962275" cy="369332"/>
          </a:xfrm>
          <a:prstGeom prst="rect">
            <a:avLst/>
          </a:prstGeom>
          <a:noFill/>
        </p:spPr>
        <p:txBody>
          <a:bodyPr wrap="square" rtlCol="0">
            <a:spAutoFit/>
          </a:bodyPr>
          <a:lstStyle/>
          <a:p>
            <a:r>
              <a:rPr lang="en-US" dirty="0"/>
              <a:t>Lorentz Fitting</a:t>
            </a:r>
          </a:p>
        </p:txBody>
      </p:sp>
      <p:pic>
        <p:nvPicPr>
          <p:cNvPr id="9218" name="Picture 2">
            <a:extLst>
              <a:ext uri="{FF2B5EF4-FFF2-40B4-BE49-F238E27FC236}">
                <a16:creationId xmlns:a16="http://schemas.microsoft.com/office/drawing/2014/main" id="{63FED383-9960-44AB-8517-C2E9EB2A6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6" y="1541979"/>
            <a:ext cx="4792956" cy="30714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 shot of a social media post&#10;&#10;Description automatically generated">
            <a:extLst>
              <a:ext uri="{FF2B5EF4-FFF2-40B4-BE49-F238E27FC236}">
                <a16:creationId xmlns:a16="http://schemas.microsoft.com/office/drawing/2014/main" id="{8A9D4C9D-1775-40AF-833B-0DC2DC810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72" y="4728805"/>
            <a:ext cx="5763429" cy="1800476"/>
          </a:xfrm>
          <a:prstGeom prst="rect">
            <a:avLst/>
          </a:prstGeom>
        </p:spPr>
      </p:pic>
      <p:pic>
        <p:nvPicPr>
          <p:cNvPr id="9222" name="Picture 6">
            <a:extLst>
              <a:ext uri="{FF2B5EF4-FFF2-40B4-BE49-F238E27FC236}">
                <a16:creationId xmlns:a16="http://schemas.microsoft.com/office/drawing/2014/main" id="{154CE1A1-AECF-4899-A555-C122803B5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045" y="1426607"/>
            <a:ext cx="4574630" cy="30741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screen shot of a social media post&#10;&#10;Description automatically generated">
            <a:extLst>
              <a:ext uri="{FF2B5EF4-FFF2-40B4-BE49-F238E27FC236}">
                <a16:creationId xmlns:a16="http://schemas.microsoft.com/office/drawing/2014/main" id="{FC925AE5-A7E0-4ACB-A0D3-09A96D68D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728804"/>
            <a:ext cx="5953528" cy="1767605"/>
          </a:xfrm>
          <a:prstGeom prst="rect">
            <a:avLst/>
          </a:prstGeom>
        </p:spPr>
      </p:pic>
      <p:sp>
        <p:nvSpPr>
          <p:cNvPr id="14" name="Slide Number Placeholder 13">
            <a:extLst>
              <a:ext uri="{FF2B5EF4-FFF2-40B4-BE49-F238E27FC236}">
                <a16:creationId xmlns:a16="http://schemas.microsoft.com/office/drawing/2014/main" id="{3A33CFBD-BDB6-40C1-853B-0D3CC17B7680}"/>
              </a:ext>
            </a:extLst>
          </p:cNvPr>
          <p:cNvSpPr>
            <a:spLocks noGrp="1"/>
          </p:cNvSpPr>
          <p:nvPr>
            <p:ph type="sldNum" sz="quarter" idx="12"/>
          </p:nvPr>
        </p:nvSpPr>
        <p:spPr/>
        <p:txBody>
          <a:bodyPr/>
          <a:lstStyle/>
          <a:p>
            <a:fld id="{B35EB225-978E-40E3-942D-B60B57BADAEC}" type="slidenum">
              <a:rPr lang="en-US" smtClean="0"/>
              <a:t>28</a:t>
            </a:fld>
            <a:endParaRPr lang="en-US"/>
          </a:p>
        </p:txBody>
      </p:sp>
    </p:spTree>
    <p:extLst>
      <p:ext uri="{BB962C8B-B14F-4D97-AF65-F5344CB8AC3E}">
        <p14:creationId xmlns:p14="http://schemas.microsoft.com/office/powerpoint/2010/main" val="1253000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3FC2-8728-4CA4-B1DD-5A59EED25457}"/>
              </a:ext>
            </a:extLst>
          </p:cNvPr>
          <p:cNvSpPr>
            <a:spLocks noGrp="1"/>
          </p:cNvSpPr>
          <p:nvPr>
            <p:ph type="title"/>
          </p:nvPr>
        </p:nvSpPr>
        <p:spPr>
          <a:xfrm>
            <a:off x="1295400" y="269463"/>
            <a:ext cx="9601200" cy="823912"/>
          </a:xfrm>
        </p:spPr>
        <p:txBody>
          <a:bodyPr/>
          <a:lstStyle/>
          <a:p>
            <a:r>
              <a:rPr lang="en-US" dirty="0"/>
              <a:t>Sales vs. ranking fitting summary</a:t>
            </a:r>
          </a:p>
        </p:txBody>
      </p:sp>
      <p:sp>
        <p:nvSpPr>
          <p:cNvPr id="3" name="Text Placeholder 2">
            <a:extLst>
              <a:ext uri="{FF2B5EF4-FFF2-40B4-BE49-F238E27FC236}">
                <a16:creationId xmlns:a16="http://schemas.microsoft.com/office/drawing/2014/main" id="{6F7CBD83-D0BD-40D1-A05B-1D09492DF155}"/>
              </a:ext>
            </a:extLst>
          </p:cNvPr>
          <p:cNvSpPr>
            <a:spLocks noGrp="1"/>
          </p:cNvSpPr>
          <p:nvPr>
            <p:ph type="body" idx="1"/>
          </p:nvPr>
        </p:nvSpPr>
        <p:spPr>
          <a:xfrm>
            <a:off x="1375402" y="1726715"/>
            <a:ext cx="4443984" cy="823912"/>
          </a:xfrm>
        </p:spPr>
        <p:txBody>
          <a:bodyPr/>
          <a:lstStyle/>
          <a:p>
            <a:r>
              <a:rPr lang="en-US" dirty="0"/>
              <a:t>Large data in a general category</a:t>
            </a:r>
          </a:p>
        </p:txBody>
      </p:sp>
      <p:sp>
        <p:nvSpPr>
          <p:cNvPr id="4" name="Content Placeholder 3">
            <a:extLst>
              <a:ext uri="{FF2B5EF4-FFF2-40B4-BE49-F238E27FC236}">
                <a16:creationId xmlns:a16="http://schemas.microsoft.com/office/drawing/2014/main" id="{56BC07F9-06D4-45F3-AFE7-3E40A43E44C7}"/>
              </a:ext>
            </a:extLst>
          </p:cNvPr>
          <p:cNvSpPr>
            <a:spLocks noGrp="1"/>
          </p:cNvSpPr>
          <p:nvPr>
            <p:ph sz="half" idx="2"/>
          </p:nvPr>
        </p:nvSpPr>
        <p:spPr>
          <a:xfrm>
            <a:off x="1375402" y="2691058"/>
            <a:ext cx="4443984" cy="2562193"/>
          </a:xfrm>
        </p:spPr>
        <p:txBody>
          <a:bodyPr>
            <a:normAutofit fontScale="92500" lnSpcReduction="10000"/>
          </a:bodyPr>
          <a:lstStyle/>
          <a:p>
            <a:r>
              <a:rPr lang="en-US" dirty="0"/>
              <a:t>Lorentz fit of the clothing, shoes, jewelry BSR R2 score:  0.8925444593240879 </a:t>
            </a:r>
          </a:p>
          <a:p>
            <a:r>
              <a:rPr lang="en-US" dirty="0"/>
              <a:t>Gaussian fit of the clothing, shoes, jewelry BSR R2 score:  0.8772712382035448 </a:t>
            </a:r>
          </a:p>
          <a:p>
            <a:r>
              <a:rPr lang="en-US" dirty="0"/>
              <a:t>Inverse poly fit of the clothing, shoes, jewelry BSR R2 score -25871.49</a:t>
            </a:r>
          </a:p>
        </p:txBody>
      </p:sp>
      <p:sp>
        <p:nvSpPr>
          <p:cNvPr id="5" name="Text Placeholder 4">
            <a:extLst>
              <a:ext uri="{FF2B5EF4-FFF2-40B4-BE49-F238E27FC236}">
                <a16:creationId xmlns:a16="http://schemas.microsoft.com/office/drawing/2014/main" id="{7730D9C9-8E66-4677-8CAE-CC659A8925CF}"/>
              </a:ext>
            </a:extLst>
          </p:cNvPr>
          <p:cNvSpPr>
            <a:spLocks noGrp="1"/>
          </p:cNvSpPr>
          <p:nvPr>
            <p:ph type="body" sz="quarter" idx="3"/>
          </p:nvPr>
        </p:nvSpPr>
        <p:spPr>
          <a:xfrm>
            <a:off x="6528816" y="1726715"/>
            <a:ext cx="4443984" cy="823912"/>
          </a:xfrm>
        </p:spPr>
        <p:txBody>
          <a:bodyPr/>
          <a:lstStyle/>
          <a:p>
            <a:r>
              <a:rPr lang="en-US" dirty="0"/>
              <a:t>Sub-categorial fitting average</a:t>
            </a:r>
          </a:p>
        </p:txBody>
      </p:sp>
      <p:sp>
        <p:nvSpPr>
          <p:cNvPr id="6" name="Content Placeholder 5">
            <a:extLst>
              <a:ext uri="{FF2B5EF4-FFF2-40B4-BE49-F238E27FC236}">
                <a16:creationId xmlns:a16="http://schemas.microsoft.com/office/drawing/2014/main" id="{320C6EDB-F6CD-4512-B008-F0A4426E24CE}"/>
              </a:ext>
            </a:extLst>
          </p:cNvPr>
          <p:cNvSpPr>
            <a:spLocks noGrp="1"/>
          </p:cNvSpPr>
          <p:nvPr>
            <p:ph sz="quarter" idx="4"/>
          </p:nvPr>
        </p:nvSpPr>
        <p:spPr>
          <a:xfrm>
            <a:off x="6528816" y="2691058"/>
            <a:ext cx="4443984" cy="2562193"/>
          </a:xfrm>
        </p:spPr>
        <p:txBody>
          <a:bodyPr>
            <a:normAutofit fontScale="92500" lnSpcReduction="10000"/>
          </a:bodyPr>
          <a:lstStyle/>
          <a:p>
            <a:r>
              <a:rPr lang="en-US" dirty="0"/>
              <a:t>Lorentz fit R2 score: 0.8157029639466388</a:t>
            </a:r>
          </a:p>
          <a:p>
            <a:r>
              <a:rPr lang="en-US" dirty="0"/>
              <a:t>Gaussian fit R2 score: 0.7375867449836967</a:t>
            </a:r>
          </a:p>
          <a:p>
            <a:r>
              <a:rPr lang="en-US" dirty="0"/>
              <a:t>Inv poly fit R2 score: 0.8651878980321333</a:t>
            </a:r>
          </a:p>
        </p:txBody>
      </p:sp>
      <p:sp>
        <p:nvSpPr>
          <p:cNvPr id="10" name="Rectangle 9">
            <a:extLst>
              <a:ext uri="{FF2B5EF4-FFF2-40B4-BE49-F238E27FC236}">
                <a16:creationId xmlns:a16="http://schemas.microsoft.com/office/drawing/2014/main" id="{466B29A0-718D-46B9-89F2-F07E3D490681}"/>
              </a:ext>
            </a:extLst>
          </p:cNvPr>
          <p:cNvSpPr/>
          <p:nvPr/>
        </p:nvSpPr>
        <p:spPr>
          <a:xfrm>
            <a:off x="1464859" y="5253251"/>
            <a:ext cx="9262281" cy="923330"/>
          </a:xfrm>
          <a:prstGeom prst="rect">
            <a:avLst/>
          </a:prstGeom>
        </p:spPr>
        <p:txBody>
          <a:bodyPr wrap="square">
            <a:spAutoFit/>
          </a:bodyPr>
          <a:lstStyle/>
          <a:p>
            <a:r>
              <a:rPr lang="en-US" b="1" dirty="0"/>
              <a:t>Conclusion:</a:t>
            </a:r>
          </a:p>
          <a:p>
            <a:r>
              <a:rPr lang="en-US" dirty="0"/>
              <a:t>In general, </a:t>
            </a:r>
            <a:r>
              <a:rPr lang="en-US" i="1" dirty="0"/>
              <a:t>Lorentz</a:t>
            </a:r>
            <a:r>
              <a:rPr lang="en-US" dirty="0"/>
              <a:t> is the more suitable for a </a:t>
            </a:r>
            <a:r>
              <a:rPr lang="en-US" i="1" dirty="0"/>
              <a:t>big general category</a:t>
            </a:r>
            <a:r>
              <a:rPr lang="en-US" dirty="0"/>
              <a:t>, while </a:t>
            </a:r>
            <a:r>
              <a:rPr lang="en-US" i="1" dirty="0"/>
              <a:t>inverse polynomial </a:t>
            </a:r>
            <a:r>
              <a:rPr lang="en-US" dirty="0"/>
              <a:t>fitting is more suitable for modeling a sub-category.</a:t>
            </a:r>
          </a:p>
        </p:txBody>
      </p:sp>
      <p:sp>
        <p:nvSpPr>
          <p:cNvPr id="11" name="Slide Number Placeholder 10">
            <a:extLst>
              <a:ext uri="{FF2B5EF4-FFF2-40B4-BE49-F238E27FC236}">
                <a16:creationId xmlns:a16="http://schemas.microsoft.com/office/drawing/2014/main" id="{A9C650DF-E034-43DE-9404-A817C26ED9C1}"/>
              </a:ext>
            </a:extLst>
          </p:cNvPr>
          <p:cNvSpPr>
            <a:spLocks noGrp="1"/>
          </p:cNvSpPr>
          <p:nvPr>
            <p:ph type="sldNum" sz="quarter" idx="12"/>
          </p:nvPr>
        </p:nvSpPr>
        <p:spPr/>
        <p:txBody>
          <a:bodyPr/>
          <a:lstStyle/>
          <a:p>
            <a:fld id="{B35EB225-978E-40E3-942D-B60B57BADAEC}" type="slidenum">
              <a:rPr lang="en-US" smtClean="0"/>
              <a:t>29</a:t>
            </a:fld>
            <a:endParaRPr lang="en-US"/>
          </a:p>
        </p:txBody>
      </p:sp>
    </p:spTree>
    <p:extLst>
      <p:ext uri="{BB962C8B-B14F-4D97-AF65-F5344CB8AC3E}">
        <p14:creationId xmlns:p14="http://schemas.microsoft.com/office/powerpoint/2010/main" val="8007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6A90-EA85-4304-973C-2293D59D9675}"/>
              </a:ext>
            </a:extLst>
          </p:cNvPr>
          <p:cNvSpPr>
            <a:spLocks noGrp="1"/>
          </p:cNvSpPr>
          <p:nvPr>
            <p:ph type="title"/>
          </p:nvPr>
        </p:nvSpPr>
        <p:spPr>
          <a:xfrm>
            <a:off x="1295400" y="348175"/>
            <a:ext cx="9601200" cy="1485900"/>
          </a:xfrm>
        </p:spPr>
        <p:txBody>
          <a:bodyPr/>
          <a:lstStyle/>
          <a:p>
            <a:r>
              <a:rPr lang="en-US" dirty="0"/>
              <a:t>The Data Analysis Process - Functions</a:t>
            </a:r>
          </a:p>
        </p:txBody>
      </p:sp>
      <p:graphicFrame>
        <p:nvGraphicFramePr>
          <p:cNvPr id="4" name="Content Placeholder 3">
            <a:extLst>
              <a:ext uri="{FF2B5EF4-FFF2-40B4-BE49-F238E27FC236}">
                <a16:creationId xmlns:a16="http://schemas.microsoft.com/office/drawing/2014/main" id="{1D0BDBDB-0586-4EA1-A709-F178E79378DC}"/>
              </a:ext>
            </a:extLst>
          </p:cNvPr>
          <p:cNvGraphicFramePr>
            <a:graphicFrameLocks noGrp="1"/>
          </p:cNvGraphicFramePr>
          <p:nvPr>
            <p:ph idx="1"/>
            <p:extLst>
              <p:ext uri="{D42A27DB-BD31-4B8C-83A1-F6EECF244321}">
                <p14:modId xmlns:p14="http://schemas.microsoft.com/office/powerpoint/2010/main" val="2341791623"/>
              </p:ext>
            </p:extLst>
          </p:nvPr>
        </p:nvGraphicFramePr>
        <p:xfrm>
          <a:off x="838200" y="1308294"/>
          <a:ext cx="10515600" cy="5549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47188B3F-32D0-41F6-A0BF-C02FF362910F}"/>
              </a:ext>
            </a:extLst>
          </p:cNvPr>
          <p:cNvSpPr>
            <a:spLocks noGrp="1"/>
          </p:cNvSpPr>
          <p:nvPr>
            <p:ph type="sldNum" sz="quarter" idx="12"/>
          </p:nvPr>
        </p:nvSpPr>
        <p:spPr/>
        <p:txBody>
          <a:bodyPr/>
          <a:lstStyle/>
          <a:p>
            <a:fld id="{B35EB225-978E-40E3-942D-B60B57BADAEC}" type="slidenum">
              <a:rPr lang="en-US" smtClean="0"/>
              <a:t>3</a:t>
            </a:fld>
            <a:endParaRPr lang="en-US"/>
          </a:p>
        </p:txBody>
      </p:sp>
    </p:spTree>
    <p:extLst>
      <p:ext uri="{BB962C8B-B14F-4D97-AF65-F5344CB8AC3E}">
        <p14:creationId xmlns:p14="http://schemas.microsoft.com/office/powerpoint/2010/main" val="3248213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EC68AE0-F9A7-4CAD-BA52-10763D4EF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52850"/>
            <a:ext cx="6009684" cy="31278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EAB0B23-6EF4-40D7-A731-566492C02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752850"/>
            <a:ext cx="6009686" cy="31051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8B26BB6-A74A-4E69-8B8F-A8CB49630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4185"/>
            <a:ext cx="5895975" cy="306866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9000CF8E-E9DD-48F3-940F-4859039C3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785599"/>
            <a:ext cx="5895974" cy="3068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706C56-455A-4B23-A2DA-A830F6099355}"/>
              </a:ext>
            </a:extLst>
          </p:cNvPr>
          <p:cNvSpPr>
            <a:spLocks noGrp="1"/>
          </p:cNvSpPr>
          <p:nvPr>
            <p:ph type="title"/>
          </p:nvPr>
        </p:nvSpPr>
        <p:spPr>
          <a:xfrm>
            <a:off x="702860" y="42649"/>
            <a:ext cx="9601200" cy="1485900"/>
          </a:xfrm>
        </p:spPr>
        <p:txBody>
          <a:bodyPr/>
          <a:lstStyle/>
          <a:p>
            <a:r>
              <a:rPr lang="en-US" dirty="0"/>
              <a:t>Repeated: Categorial ranking vs. BSR</a:t>
            </a:r>
          </a:p>
        </p:txBody>
      </p:sp>
      <p:sp>
        <p:nvSpPr>
          <p:cNvPr id="3" name="Slide Number Placeholder 2">
            <a:extLst>
              <a:ext uri="{FF2B5EF4-FFF2-40B4-BE49-F238E27FC236}">
                <a16:creationId xmlns:a16="http://schemas.microsoft.com/office/drawing/2014/main" id="{31EB7DD0-D4C2-4F9E-A151-34F7D7A6A324}"/>
              </a:ext>
            </a:extLst>
          </p:cNvPr>
          <p:cNvSpPr>
            <a:spLocks noGrp="1"/>
          </p:cNvSpPr>
          <p:nvPr>
            <p:ph type="sldNum" sz="quarter" idx="12"/>
          </p:nvPr>
        </p:nvSpPr>
        <p:spPr/>
        <p:txBody>
          <a:bodyPr/>
          <a:lstStyle/>
          <a:p>
            <a:fld id="{B35EB225-978E-40E3-942D-B60B57BADAEC}" type="slidenum">
              <a:rPr lang="en-US" smtClean="0"/>
              <a:t>30</a:t>
            </a:fld>
            <a:endParaRPr lang="en-US"/>
          </a:p>
        </p:txBody>
      </p:sp>
    </p:spTree>
    <p:extLst>
      <p:ext uri="{BB962C8B-B14F-4D97-AF65-F5344CB8AC3E}">
        <p14:creationId xmlns:p14="http://schemas.microsoft.com/office/powerpoint/2010/main" val="1886994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CE32-2CC4-4822-ACE7-73E7DF3C0BEA}"/>
              </a:ext>
            </a:extLst>
          </p:cNvPr>
          <p:cNvSpPr>
            <a:spLocks noGrp="1"/>
          </p:cNvSpPr>
          <p:nvPr>
            <p:ph type="title"/>
          </p:nvPr>
        </p:nvSpPr>
        <p:spPr/>
        <p:txBody>
          <a:bodyPr/>
          <a:lstStyle/>
          <a:p>
            <a:r>
              <a:rPr lang="en-US" dirty="0"/>
              <a:t>Model Fitting of Rankings – statistical distributions – sub-category</a:t>
            </a:r>
          </a:p>
        </p:txBody>
      </p:sp>
      <p:sp>
        <p:nvSpPr>
          <p:cNvPr id="8" name="Content Placeholder 7">
            <a:extLst>
              <a:ext uri="{FF2B5EF4-FFF2-40B4-BE49-F238E27FC236}">
                <a16:creationId xmlns:a16="http://schemas.microsoft.com/office/drawing/2014/main" id="{0707B51D-F66B-4C47-9632-944857CC2FF0}"/>
              </a:ext>
            </a:extLst>
          </p:cNvPr>
          <p:cNvSpPr>
            <a:spLocks noGrp="1"/>
          </p:cNvSpPr>
          <p:nvPr>
            <p:ph idx="1"/>
          </p:nvPr>
        </p:nvSpPr>
        <p:spPr>
          <a:xfrm>
            <a:off x="1371600" y="2132463"/>
            <a:ext cx="9601200" cy="3581400"/>
          </a:xfrm>
        </p:spPr>
        <p:txBody>
          <a:bodyPr/>
          <a:lstStyle/>
          <a:p>
            <a:r>
              <a:rPr lang="en-US" dirty="0"/>
              <a:t>If the sales vs. ranking can be treated as inverse polynomial within a category, then the rankings relationship between categories with the same sales can be treated as polynomial function. </a:t>
            </a:r>
          </a:p>
        </p:txBody>
      </p:sp>
      <p:sp>
        <p:nvSpPr>
          <p:cNvPr id="7" name="Slide Number Placeholder 6">
            <a:extLst>
              <a:ext uri="{FF2B5EF4-FFF2-40B4-BE49-F238E27FC236}">
                <a16:creationId xmlns:a16="http://schemas.microsoft.com/office/drawing/2014/main" id="{F7BB4B80-1639-440B-B46B-0399FBDF4B02}"/>
              </a:ext>
            </a:extLst>
          </p:cNvPr>
          <p:cNvSpPr>
            <a:spLocks noGrp="1"/>
          </p:cNvSpPr>
          <p:nvPr>
            <p:ph type="sldNum" sz="quarter" idx="12"/>
          </p:nvPr>
        </p:nvSpPr>
        <p:spPr/>
        <p:txBody>
          <a:bodyPr/>
          <a:lstStyle/>
          <a:p>
            <a:fld id="{B35EB225-978E-40E3-942D-B60B57BADAEC}" type="slidenum">
              <a:rPr lang="en-US" smtClean="0"/>
              <a:t>31</a:t>
            </a:fld>
            <a:endParaRPr lang="en-US"/>
          </a:p>
        </p:txBody>
      </p:sp>
    </p:spTree>
    <p:extLst>
      <p:ext uri="{BB962C8B-B14F-4D97-AF65-F5344CB8AC3E}">
        <p14:creationId xmlns:p14="http://schemas.microsoft.com/office/powerpoint/2010/main" val="933634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6348-1935-4333-BF55-F473555E3227}"/>
              </a:ext>
            </a:extLst>
          </p:cNvPr>
          <p:cNvSpPr>
            <a:spLocks noGrp="1"/>
          </p:cNvSpPr>
          <p:nvPr>
            <p:ph type="title"/>
          </p:nvPr>
        </p:nvSpPr>
        <p:spPr/>
        <p:txBody>
          <a:bodyPr/>
          <a:lstStyle/>
          <a:p>
            <a:r>
              <a:rPr lang="en-US" dirty="0"/>
              <a:t>Ranking model fitting: Model 1: one element polynomial</a:t>
            </a:r>
          </a:p>
        </p:txBody>
      </p:sp>
      <p:sp>
        <p:nvSpPr>
          <p:cNvPr id="4" name="Slide Number Placeholder 3">
            <a:extLst>
              <a:ext uri="{FF2B5EF4-FFF2-40B4-BE49-F238E27FC236}">
                <a16:creationId xmlns:a16="http://schemas.microsoft.com/office/drawing/2014/main" id="{42C4A757-8885-4836-807D-1E731461A0EC}"/>
              </a:ext>
            </a:extLst>
          </p:cNvPr>
          <p:cNvSpPr>
            <a:spLocks noGrp="1"/>
          </p:cNvSpPr>
          <p:nvPr>
            <p:ph type="sldNum" sz="quarter" idx="12"/>
          </p:nvPr>
        </p:nvSpPr>
        <p:spPr/>
        <p:txBody>
          <a:bodyPr/>
          <a:lstStyle/>
          <a:p>
            <a:fld id="{B35EB225-978E-40E3-942D-B60B57BADAEC}" type="slidenum">
              <a:rPr lang="en-US" smtClean="0"/>
              <a:t>32</a:t>
            </a:fld>
            <a:endParaRPr lang="en-US"/>
          </a:p>
        </p:txBody>
      </p:sp>
      <p:pic>
        <p:nvPicPr>
          <p:cNvPr id="29698" name="Picture 2">
            <a:extLst>
              <a:ext uri="{FF2B5EF4-FFF2-40B4-BE49-F238E27FC236}">
                <a16:creationId xmlns:a16="http://schemas.microsoft.com/office/drawing/2014/main" id="{D92B8B7E-9CEA-44CA-856F-CFE8BE5EE7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842" y="2401602"/>
            <a:ext cx="5081158" cy="31503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 shot of a social media post&#10;&#10;Description automatically generated">
            <a:extLst>
              <a:ext uri="{FF2B5EF4-FFF2-40B4-BE49-F238E27FC236}">
                <a16:creationId xmlns:a16="http://schemas.microsoft.com/office/drawing/2014/main" id="{D1E78A81-72AC-4042-8A85-5ABA2E0D7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71604"/>
            <a:ext cx="5744377" cy="1914792"/>
          </a:xfrm>
          <a:prstGeom prst="rect">
            <a:avLst/>
          </a:prstGeom>
        </p:spPr>
      </p:pic>
      <p:sp>
        <p:nvSpPr>
          <p:cNvPr id="7" name="TextBox 6">
            <a:extLst>
              <a:ext uri="{FF2B5EF4-FFF2-40B4-BE49-F238E27FC236}">
                <a16:creationId xmlns:a16="http://schemas.microsoft.com/office/drawing/2014/main" id="{643EA2D8-8C70-4123-B3D2-757280D7CB63}"/>
              </a:ext>
            </a:extLst>
          </p:cNvPr>
          <p:cNvSpPr txBox="1"/>
          <p:nvPr/>
        </p:nvSpPr>
        <p:spPr>
          <a:xfrm>
            <a:off x="6277970" y="4804012"/>
            <a:ext cx="5638607" cy="923330"/>
          </a:xfrm>
          <a:prstGeom prst="rect">
            <a:avLst/>
          </a:prstGeom>
          <a:noFill/>
        </p:spPr>
        <p:txBody>
          <a:bodyPr wrap="square" rtlCol="0">
            <a:spAutoFit/>
          </a:bodyPr>
          <a:lstStyle/>
          <a:p>
            <a:r>
              <a:rPr lang="en-US" dirty="0"/>
              <a:t>Fitting BSR vs. categorial rankings data using one element polynomial seems to be decent in the sub-categories. </a:t>
            </a:r>
          </a:p>
        </p:txBody>
      </p:sp>
    </p:spTree>
    <p:extLst>
      <p:ext uri="{BB962C8B-B14F-4D97-AF65-F5344CB8AC3E}">
        <p14:creationId xmlns:p14="http://schemas.microsoft.com/office/powerpoint/2010/main" val="3455898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F1F7-57E4-4D72-9867-3F5F129BB0FB}"/>
              </a:ext>
            </a:extLst>
          </p:cNvPr>
          <p:cNvSpPr>
            <a:spLocks noGrp="1"/>
          </p:cNvSpPr>
          <p:nvPr>
            <p:ph type="title"/>
          </p:nvPr>
        </p:nvSpPr>
        <p:spPr/>
        <p:txBody>
          <a:bodyPr/>
          <a:lstStyle/>
          <a:p>
            <a:r>
              <a:rPr lang="en-US" dirty="0"/>
              <a:t>Ranking model fitting: Model 2: exponential</a:t>
            </a:r>
          </a:p>
        </p:txBody>
      </p:sp>
      <p:sp>
        <p:nvSpPr>
          <p:cNvPr id="5" name="Text Placeholder 4">
            <a:extLst>
              <a:ext uri="{FF2B5EF4-FFF2-40B4-BE49-F238E27FC236}">
                <a16:creationId xmlns:a16="http://schemas.microsoft.com/office/drawing/2014/main" id="{5138B0D5-FDBA-4D93-9DF9-42FE1DCF63ED}"/>
              </a:ext>
            </a:extLst>
          </p:cNvPr>
          <p:cNvSpPr>
            <a:spLocks noGrp="1"/>
          </p:cNvSpPr>
          <p:nvPr>
            <p:ph type="body" idx="1"/>
          </p:nvPr>
        </p:nvSpPr>
        <p:spPr>
          <a:xfrm>
            <a:off x="1371600" y="1970717"/>
            <a:ext cx="4443984" cy="823912"/>
          </a:xfrm>
        </p:spPr>
        <p:txBody>
          <a:bodyPr/>
          <a:lstStyle/>
          <a:p>
            <a:r>
              <a:rPr lang="en-US" sz="2800" dirty="0"/>
              <a:t>Keywords category: clothing, shoes and jewelry</a:t>
            </a:r>
          </a:p>
        </p:txBody>
      </p:sp>
      <p:sp>
        <p:nvSpPr>
          <p:cNvPr id="7" name="Text Placeholder 6">
            <a:extLst>
              <a:ext uri="{FF2B5EF4-FFF2-40B4-BE49-F238E27FC236}">
                <a16:creationId xmlns:a16="http://schemas.microsoft.com/office/drawing/2014/main" id="{A9F19B34-25C0-41BF-99AC-396E4930F87C}"/>
              </a:ext>
            </a:extLst>
          </p:cNvPr>
          <p:cNvSpPr>
            <a:spLocks noGrp="1"/>
          </p:cNvSpPr>
          <p:nvPr>
            <p:ph type="body" sz="quarter" idx="3"/>
          </p:nvPr>
        </p:nvSpPr>
        <p:spPr>
          <a:xfrm>
            <a:off x="6525014" y="2340864"/>
            <a:ext cx="4443984" cy="453765"/>
          </a:xfrm>
        </p:spPr>
        <p:txBody>
          <a:bodyPr/>
          <a:lstStyle/>
          <a:p>
            <a:r>
              <a:rPr lang="en-US" dirty="0"/>
              <a:t>Other categories</a:t>
            </a:r>
          </a:p>
        </p:txBody>
      </p:sp>
      <p:sp>
        <p:nvSpPr>
          <p:cNvPr id="8" name="Content Placeholder 7">
            <a:extLst>
              <a:ext uri="{FF2B5EF4-FFF2-40B4-BE49-F238E27FC236}">
                <a16:creationId xmlns:a16="http://schemas.microsoft.com/office/drawing/2014/main" id="{B11A3F39-D99B-4481-A169-87B354848CE2}"/>
              </a:ext>
            </a:extLst>
          </p:cNvPr>
          <p:cNvSpPr>
            <a:spLocks noGrp="1"/>
          </p:cNvSpPr>
          <p:nvPr>
            <p:ph sz="quarter" idx="4"/>
          </p:nvPr>
        </p:nvSpPr>
        <p:spPr/>
        <p:txBody>
          <a:bodyPr>
            <a:normAutofit/>
          </a:bodyPr>
          <a:lstStyle/>
          <a:p>
            <a:r>
              <a:rPr lang="en-US" dirty="0"/>
              <a:t>Fitting unsuccessful.</a:t>
            </a:r>
          </a:p>
          <a:p>
            <a:r>
              <a:rPr lang="en-US" dirty="0"/>
              <a:t>Impossible to fit with exponential. Since the derivative of such function is concaving up. However, in our scenario, sometimes the growth rate is increasing, and sometimes the growth rate is decreasing.</a:t>
            </a:r>
          </a:p>
        </p:txBody>
      </p:sp>
      <p:sp>
        <p:nvSpPr>
          <p:cNvPr id="4" name="Slide Number Placeholder 3">
            <a:extLst>
              <a:ext uri="{FF2B5EF4-FFF2-40B4-BE49-F238E27FC236}">
                <a16:creationId xmlns:a16="http://schemas.microsoft.com/office/drawing/2014/main" id="{F5293677-E854-4362-A710-645B88D70896}"/>
              </a:ext>
            </a:extLst>
          </p:cNvPr>
          <p:cNvSpPr>
            <a:spLocks noGrp="1"/>
          </p:cNvSpPr>
          <p:nvPr>
            <p:ph type="sldNum" sz="quarter" idx="12"/>
          </p:nvPr>
        </p:nvSpPr>
        <p:spPr/>
        <p:txBody>
          <a:bodyPr/>
          <a:lstStyle/>
          <a:p>
            <a:fld id="{B35EB225-978E-40E3-942D-B60B57BADAEC}" type="slidenum">
              <a:rPr lang="en-US" smtClean="0"/>
              <a:t>33</a:t>
            </a:fld>
            <a:endParaRPr lang="en-US"/>
          </a:p>
        </p:txBody>
      </p:sp>
      <p:pic>
        <p:nvPicPr>
          <p:cNvPr id="30722" name="Picture 2">
            <a:extLst>
              <a:ext uri="{FF2B5EF4-FFF2-40B4-BE49-F238E27FC236}">
                <a16:creationId xmlns:a16="http://schemas.microsoft.com/office/drawing/2014/main" id="{4B0FF0A6-55F4-4DFD-A987-5BDA28DD1E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1600" y="4093468"/>
            <a:ext cx="4132620" cy="25622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8DBAA67-120C-4EBA-9E08-BF2EB7171F2C}"/>
              </a:ext>
            </a:extLst>
          </p:cNvPr>
          <p:cNvSpPr/>
          <p:nvPr/>
        </p:nvSpPr>
        <p:spPr>
          <a:xfrm>
            <a:off x="1392478" y="2709289"/>
            <a:ext cx="6096000" cy="1384995"/>
          </a:xfrm>
          <a:prstGeom prst="rect">
            <a:avLst/>
          </a:prstGeom>
        </p:spPr>
        <p:txBody>
          <a:bodyPr>
            <a:spAutoFit/>
          </a:bodyPr>
          <a:lstStyle/>
          <a:p>
            <a:r>
              <a:rPr lang="en-US" sz="1400" dirty="0"/>
              <a:t>'beta_1': 42.64207486492577,</a:t>
            </a:r>
          </a:p>
          <a:p>
            <a:r>
              <a:rPr lang="en-US" sz="1400" dirty="0"/>
              <a:t> 'beta_2': 0.07513857608405146,</a:t>
            </a:r>
          </a:p>
          <a:p>
            <a:r>
              <a:rPr lang="en-US" sz="1400" dirty="0"/>
              <a:t> 'beta_3': 84.35861871018314,</a:t>
            </a:r>
          </a:p>
          <a:p>
            <a:r>
              <a:rPr lang="en-US" sz="1400" dirty="0"/>
              <a:t> 'Mean absolute error': 133471.2849552475,</a:t>
            </a:r>
          </a:p>
          <a:p>
            <a:r>
              <a:rPr lang="en-US" sz="1400" dirty="0"/>
              <a:t> 'MSE': 53206894449.69619,</a:t>
            </a:r>
          </a:p>
          <a:p>
            <a:r>
              <a:rPr lang="en-US" sz="1400" dirty="0"/>
              <a:t> 'R2-score': 0.7141947262124682}</a:t>
            </a:r>
          </a:p>
        </p:txBody>
      </p:sp>
    </p:spTree>
    <p:extLst>
      <p:ext uri="{BB962C8B-B14F-4D97-AF65-F5344CB8AC3E}">
        <p14:creationId xmlns:p14="http://schemas.microsoft.com/office/powerpoint/2010/main" val="249931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177B-7EF0-4AA6-9CAD-146CB009EDB2}"/>
              </a:ext>
            </a:extLst>
          </p:cNvPr>
          <p:cNvSpPr>
            <a:spLocks noGrp="1"/>
          </p:cNvSpPr>
          <p:nvPr>
            <p:ph type="title"/>
          </p:nvPr>
        </p:nvSpPr>
        <p:spPr/>
        <p:txBody>
          <a:bodyPr/>
          <a:lstStyle/>
          <a:p>
            <a:r>
              <a:rPr lang="en-US" dirty="0"/>
              <a:t>Ranking model fitting: Model 3: Lorentz distribution</a:t>
            </a:r>
          </a:p>
        </p:txBody>
      </p:sp>
      <p:sp>
        <p:nvSpPr>
          <p:cNvPr id="3" name="Text Placeholder 2">
            <a:extLst>
              <a:ext uri="{FF2B5EF4-FFF2-40B4-BE49-F238E27FC236}">
                <a16:creationId xmlns:a16="http://schemas.microsoft.com/office/drawing/2014/main" id="{2D35864D-9DAE-4581-9A06-A7565B4981B1}"/>
              </a:ext>
            </a:extLst>
          </p:cNvPr>
          <p:cNvSpPr>
            <a:spLocks noGrp="1"/>
          </p:cNvSpPr>
          <p:nvPr>
            <p:ph type="body" idx="1"/>
          </p:nvPr>
        </p:nvSpPr>
        <p:spPr/>
        <p:txBody>
          <a:bodyPr/>
          <a:lstStyle/>
          <a:p>
            <a:r>
              <a:rPr lang="en-US" dirty="0"/>
              <a:t>Earrings category</a:t>
            </a:r>
          </a:p>
        </p:txBody>
      </p:sp>
      <p:sp>
        <p:nvSpPr>
          <p:cNvPr id="5" name="Text Placeholder 4">
            <a:extLst>
              <a:ext uri="{FF2B5EF4-FFF2-40B4-BE49-F238E27FC236}">
                <a16:creationId xmlns:a16="http://schemas.microsoft.com/office/drawing/2014/main" id="{AD06474F-483A-4E6C-A760-4B132A731F09}"/>
              </a:ext>
            </a:extLst>
          </p:cNvPr>
          <p:cNvSpPr>
            <a:spLocks noGrp="1"/>
          </p:cNvSpPr>
          <p:nvPr>
            <p:ph type="body" sz="quarter" idx="3"/>
          </p:nvPr>
        </p:nvSpPr>
        <p:spPr/>
        <p:txBody>
          <a:bodyPr/>
          <a:lstStyle/>
          <a:p>
            <a:r>
              <a:rPr lang="en-US" dirty="0"/>
              <a:t>‘Asymmetrical Star Earrings’ keywords category</a:t>
            </a:r>
          </a:p>
        </p:txBody>
      </p:sp>
      <p:sp>
        <p:nvSpPr>
          <p:cNvPr id="6" name="Content Placeholder 5">
            <a:extLst>
              <a:ext uri="{FF2B5EF4-FFF2-40B4-BE49-F238E27FC236}">
                <a16:creationId xmlns:a16="http://schemas.microsoft.com/office/drawing/2014/main" id="{EC05161A-ECDB-42C0-9E78-6C4D91B655EE}"/>
              </a:ext>
            </a:extLst>
          </p:cNvPr>
          <p:cNvSpPr>
            <a:spLocks noGrp="1"/>
          </p:cNvSpPr>
          <p:nvPr>
            <p:ph sz="quarter" idx="4"/>
          </p:nvPr>
        </p:nvSpPr>
        <p:spPr/>
        <p:txBody>
          <a:bodyPr/>
          <a:lstStyle/>
          <a:p>
            <a:r>
              <a:rPr lang="en-US" dirty="0"/>
              <a:t>Unable to fit</a:t>
            </a:r>
          </a:p>
          <a:p>
            <a:endParaRPr lang="en-US" dirty="0"/>
          </a:p>
        </p:txBody>
      </p:sp>
      <p:sp>
        <p:nvSpPr>
          <p:cNvPr id="7" name="Slide Number Placeholder 6">
            <a:extLst>
              <a:ext uri="{FF2B5EF4-FFF2-40B4-BE49-F238E27FC236}">
                <a16:creationId xmlns:a16="http://schemas.microsoft.com/office/drawing/2014/main" id="{FD3B92A6-D500-46FC-A407-12A5728B4A94}"/>
              </a:ext>
            </a:extLst>
          </p:cNvPr>
          <p:cNvSpPr>
            <a:spLocks noGrp="1"/>
          </p:cNvSpPr>
          <p:nvPr>
            <p:ph type="sldNum" sz="quarter" idx="12"/>
          </p:nvPr>
        </p:nvSpPr>
        <p:spPr/>
        <p:txBody>
          <a:bodyPr/>
          <a:lstStyle/>
          <a:p>
            <a:fld id="{B35EB225-978E-40E3-942D-B60B57BADAEC}" type="slidenum">
              <a:rPr lang="en-US" smtClean="0"/>
              <a:t>34</a:t>
            </a:fld>
            <a:endParaRPr lang="en-US"/>
          </a:p>
        </p:txBody>
      </p:sp>
      <p:pic>
        <p:nvPicPr>
          <p:cNvPr id="31746" name="Picture 2">
            <a:extLst>
              <a:ext uri="{FF2B5EF4-FFF2-40B4-BE49-F238E27FC236}">
                <a16:creationId xmlns:a16="http://schemas.microsoft.com/office/drawing/2014/main" id="{F9D4A593-AFA8-4A29-A4AF-45A838167B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94151" y="3305175"/>
            <a:ext cx="399831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88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0E78-6A1D-40F6-9AE6-5F055F482E04}"/>
              </a:ext>
            </a:extLst>
          </p:cNvPr>
          <p:cNvSpPr>
            <a:spLocks noGrp="1"/>
          </p:cNvSpPr>
          <p:nvPr>
            <p:ph type="title"/>
          </p:nvPr>
        </p:nvSpPr>
        <p:spPr/>
        <p:txBody>
          <a:bodyPr/>
          <a:lstStyle/>
          <a:p>
            <a:r>
              <a:rPr lang="en-US" dirty="0"/>
              <a:t>Ranks model fitting conclusion:</a:t>
            </a:r>
          </a:p>
        </p:txBody>
      </p:sp>
      <p:sp>
        <p:nvSpPr>
          <p:cNvPr id="8" name="Content Placeholder 7">
            <a:extLst>
              <a:ext uri="{FF2B5EF4-FFF2-40B4-BE49-F238E27FC236}">
                <a16:creationId xmlns:a16="http://schemas.microsoft.com/office/drawing/2014/main" id="{EA05097F-F24D-4C73-A860-63BC36F5FF04}"/>
              </a:ext>
            </a:extLst>
          </p:cNvPr>
          <p:cNvSpPr>
            <a:spLocks noGrp="1"/>
          </p:cNvSpPr>
          <p:nvPr>
            <p:ph idx="1"/>
          </p:nvPr>
        </p:nvSpPr>
        <p:spPr/>
        <p:txBody>
          <a:bodyPr/>
          <a:lstStyle/>
          <a:p>
            <a:r>
              <a:rPr lang="en-US" dirty="0"/>
              <a:t>The best model for ranking relationship fitting is </a:t>
            </a:r>
            <a:r>
              <a:rPr lang="en-US" b="1" dirty="0"/>
              <a:t>single element polynomial curve.</a:t>
            </a:r>
          </a:p>
        </p:txBody>
      </p:sp>
      <p:sp>
        <p:nvSpPr>
          <p:cNvPr id="7" name="Slide Number Placeholder 6">
            <a:extLst>
              <a:ext uri="{FF2B5EF4-FFF2-40B4-BE49-F238E27FC236}">
                <a16:creationId xmlns:a16="http://schemas.microsoft.com/office/drawing/2014/main" id="{6D9525B2-268B-4F01-A26F-9756A72305FF}"/>
              </a:ext>
            </a:extLst>
          </p:cNvPr>
          <p:cNvSpPr>
            <a:spLocks noGrp="1"/>
          </p:cNvSpPr>
          <p:nvPr>
            <p:ph type="sldNum" sz="quarter" idx="12"/>
          </p:nvPr>
        </p:nvSpPr>
        <p:spPr/>
        <p:txBody>
          <a:bodyPr/>
          <a:lstStyle/>
          <a:p>
            <a:fld id="{B35EB225-978E-40E3-942D-B60B57BADAEC}" type="slidenum">
              <a:rPr lang="en-US" smtClean="0"/>
              <a:t>35</a:t>
            </a:fld>
            <a:endParaRPr lang="en-US"/>
          </a:p>
        </p:txBody>
      </p:sp>
    </p:spTree>
    <p:extLst>
      <p:ext uri="{BB962C8B-B14F-4D97-AF65-F5344CB8AC3E}">
        <p14:creationId xmlns:p14="http://schemas.microsoft.com/office/powerpoint/2010/main" val="4070137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C4A8A0-814B-476C-B011-9EE90205D482}"/>
              </a:ext>
            </a:extLst>
          </p:cNvPr>
          <p:cNvSpPr>
            <a:spLocks noGrp="1"/>
          </p:cNvSpPr>
          <p:nvPr>
            <p:ph type="title"/>
          </p:nvPr>
        </p:nvSpPr>
        <p:spPr>
          <a:xfrm>
            <a:off x="1367798" y="284328"/>
            <a:ext cx="9601200" cy="706272"/>
          </a:xfrm>
        </p:spPr>
        <p:txBody>
          <a:bodyPr/>
          <a:lstStyle/>
          <a:p>
            <a:r>
              <a:rPr lang="en-US" dirty="0"/>
              <a:t>Data Evaluation</a:t>
            </a:r>
          </a:p>
        </p:txBody>
      </p:sp>
      <p:sp>
        <p:nvSpPr>
          <p:cNvPr id="6" name="Text Placeholder 5">
            <a:extLst>
              <a:ext uri="{FF2B5EF4-FFF2-40B4-BE49-F238E27FC236}">
                <a16:creationId xmlns:a16="http://schemas.microsoft.com/office/drawing/2014/main" id="{C2F471D4-EDFE-4D50-9867-B9E822D7A89D}"/>
              </a:ext>
            </a:extLst>
          </p:cNvPr>
          <p:cNvSpPr>
            <a:spLocks noGrp="1"/>
          </p:cNvSpPr>
          <p:nvPr>
            <p:ph type="body" idx="1"/>
          </p:nvPr>
        </p:nvSpPr>
        <p:spPr>
          <a:xfrm>
            <a:off x="1367798" y="1288168"/>
            <a:ext cx="4443984" cy="823912"/>
          </a:xfrm>
        </p:spPr>
        <p:txBody>
          <a:bodyPr/>
          <a:lstStyle/>
          <a:p>
            <a:r>
              <a:rPr lang="en-US" dirty="0"/>
              <a:t>Categorial data</a:t>
            </a:r>
          </a:p>
        </p:txBody>
      </p:sp>
      <p:sp>
        <p:nvSpPr>
          <p:cNvPr id="4" name="Content Placeholder 3">
            <a:extLst>
              <a:ext uri="{FF2B5EF4-FFF2-40B4-BE49-F238E27FC236}">
                <a16:creationId xmlns:a16="http://schemas.microsoft.com/office/drawing/2014/main" id="{8326D41D-048E-41C5-9DD7-A57C913BF38B}"/>
              </a:ext>
            </a:extLst>
          </p:cNvPr>
          <p:cNvSpPr>
            <a:spLocks noGrp="1"/>
          </p:cNvSpPr>
          <p:nvPr>
            <p:ph sz="half" idx="2"/>
          </p:nvPr>
        </p:nvSpPr>
        <p:spPr>
          <a:xfrm>
            <a:off x="1367798" y="2262206"/>
            <a:ext cx="4443984" cy="3755320"/>
          </a:xfrm>
        </p:spPr>
        <p:txBody>
          <a:bodyPr>
            <a:normAutofit fontScale="92500" lnSpcReduction="20000"/>
          </a:bodyPr>
          <a:lstStyle/>
          <a:p>
            <a:r>
              <a:rPr lang="en-US" dirty="0"/>
              <a:t>Top 10 sales</a:t>
            </a:r>
          </a:p>
          <a:p>
            <a:r>
              <a:rPr lang="en-US" dirty="0"/>
              <a:t>Top 10 revenue</a:t>
            </a:r>
          </a:p>
          <a:p>
            <a:r>
              <a:rPr lang="en-US" dirty="0"/>
              <a:t>Top 10 sales percentage</a:t>
            </a:r>
          </a:p>
          <a:p>
            <a:r>
              <a:rPr lang="en-US" dirty="0"/>
              <a:t>Top 50 sales</a:t>
            </a:r>
          </a:p>
          <a:p>
            <a:r>
              <a:rPr lang="en-US" dirty="0"/>
              <a:t>Top 50 revenue</a:t>
            </a:r>
          </a:p>
          <a:p>
            <a:r>
              <a:rPr lang="en-US" dirty="0"/>
              <a:t>Top 50 sales percentage</a:t>
            </a:r>
          </a:p>
          <a:p>
            <a:r>
              <a:rPr lang="en-US" dirty="0"/>
              <a:t>Top 100 sales</a:t>
            </a:r>
          </a:p>
          <a:p>
            <a:r>
              <a:rPr lang="en-US" dirty="0"/>
              <a:t>Top 100 revenue</a:t>
            </a:r>
          </a:p>
          <a:p>
            <a:r>
              <a:rPr lang="en-US" dirty="0"/>
              <a:t>Top 100 sales percentage</a:t>
            </a:r>
          </a:p>
          <a:p>
            <a:endParaRPr lang="en-US" dirty="0"/>
          </a:p>
          <a:p>
            <a:endParaRPr lang="en-US" dirty="0"/>
          </a:p>
        </p:txBody>
      </p:sp>
      <p:sp>
        <p:nvSpPr>
          <p:cNvPr id="7" name="Text Placeholder 6">
            <a:extLst>
              <a:ext uri="{FF2B5EF4-FFF2-40B4-BE49-F238E27FC236}">
                <a16:creationId xmlns:a16="http://schemas.microsoft.com/office/drawing/2014/main" id="{281DB4E2-4C5A-4249-ABCA-22F20E34E010}"/>
              </a:ext>
            </a:extLst>
          </p:cNvPr>
          <p:cNvSpPr>
            <a:spLocks noGrp="1"/>
          </p:cNvSpPr>
          <p:nvPr>
            <p:ph type="body" sz="quarter" idx="3"/>
          </p:nvPr>
        </p:nvSpPr>
        <p:spPr>
          <a:xfrm>
            <a:off x="6525014" y="1288168"/>
            <a:ext cx="4443984" cy="823912"/>
          </a:xfrm>
        </p:spPr>
        <p:txBody>
          <a:bodyPr/>
          <a:lstStyle/>
          <a:p>
            <a:r>
              <a:rPr lang="en-US" dirty="0"/>
              <a:t>Category – category relationship</a:t>
            </a:r>
          </a:p>
        </p:txBody>
      </p:sp>
      <p:sp>
        <p:nvSpPr>
          <p:cNvPr id="8" name="Content Placeholder 7">
            <a:extLst>
              <a:ext uri="{FF2B5EF4-FFF2-40B4-BE49-F238E27FC236}">
                <a16:creationId xmlns:a16="http://schemas.microsoft.com/office/drawing/2014/main" id="{CD5900E7-051F-434E-8455-A9361731706B}"/>
              </a:ext>
            </a:extLst>
          </p:cNvPr>
          <p:cNvSpPr>
            <a:spLocks noGrp="1"/>
          </p:cNvSpPr>
          <p:nvPr>
            <p:ph sz="quarter" idx="4"/>
          </p:nvPr>
        </p:nvSpPr>
        <p:spPr>
          <a:xfrm>
            <a:off x="6525014" y="2262206"/>
            <a:ext cx="4443984" cy="3755320"/>
          </a:xfrm>
        </p:spPr>
        <p:txBody>
          <a:bodyPr>
            <a:normAutofit fontScale="92500" lnSpcReduction="20000"/>
          </a:bodyPr>
          <a:lstStyle/>
          <a:p>
            <a:r>
              <a:rPr lang="en-US" dirty="0"/>
              <a:t>Top 10 ranking top n in the other category</a:t>
            </a:r>
          </a:p>
          <a:p>
            <a:r>
              <a:rPr lang="en-US" dirty="0"/>
              <a:t>Top 10 count for percentage of sales in other category</a:t>
            </a:r>
          </a:p>
          <a:p>
            <a:r>
              <a:rPr lang="en-US" dirty="0"/>
              <a:t>Top 50 ranking top n in the other category</a:t>
            </a:r>
          </a:p>
          <a:p>
            <a:r>
              <a:rPr lang="en-US" dirty="0"/>
              <a:t>Top 50 count for percentage of sales in other category</a:t>
            </a:r>
          </a:p>
          <a:p>
            <a:r>
              <a:rPr lang="en-US" dirty="0"/>
              <a:t>Top 100 ranking top n in the other category</a:t>
            </a:r>
          </a:p>
          <a:p>
            <a:r>
              <a:rPr lang="en-US" dirty="0"/>
              <a:t>Top 100 count for percentage of sales in other category</a:t>
            </a:r>
          </a:p>
          <a:p>
            <a:endParaRPr lang="en-US" dirty="0"/>
          </a:p>
          <a:p>
            <a:endParaRPr lang="en-US" dirty="0"/>
          </a:p>
        </p:txBody>
      </p:sp>
      <p:sp>
        <p:nvSpPr>
          <p:cNvPr id="9" name="Slide Number Placeholder 8">
            <a:extLst>
              <a:ext uri="{FF2B5EF4-FFF2-40B4-BE49-F238E27FC236}">
                <a16:creationId xmlns:a16="http://schemas.microsoft.com/office/drawing/2014/main" id="{057154E9-DBD7-4FBD-A754-1C441E4B5B07}"/>
              </a:ext>
            </a:extLst>
          </p:cNvPr>
          <p:cNvSpPr>
            <a:spLocks noGrp="1"/>
          </p:cNvSpPr>
          <p:nvPr>
            <p:ph type="sldNum" sz="quarter" idx="12"/>
          </p:nvPr>
        </p:nvSpPr>
        <p:spPr/>
        <p:txBody>
          <a:bodyPr/>
          <a:lstStyle/>
          <a:p>
            <a:fld id="{B35EB225-978E-40E3-942D-B60B57BADAEC}" type="slidenum">
              <a:rPr lang="en-US" smtClean="0"/>
              <a:t>36</a:t>
            </a:fld>
            <a:endParaRPr lang="en-US"/>
          </a:p>
        </p:txBody>
      </p:sp>
    </p:spTree>
    <p:extLst>
      <p:ext uri="{BB962C8B-B14F-4D97-AF65-F5344CB8AC3E}">
        <p14:creationId xmlns:p14="http://schemas.microsoft.com/office/powerpoint/2010/main" val="231921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DF907C2-C398-4B11-8D20-BA81DB1B1F9B}"/>
              </a:ext>
            </a:extLst>
          </p:cNvPr>
          <p:cNvSpPr>
            <a:spLocks noGrp="1"/>
          </p:cNvSpPr>
          <p:nvPr>
            <p:ph type="title"/>
          </p:nvPr>
        </p:nvSpPr>
        <p:spPr>
          <a:xfrm>
            <a:off x="1454874" y="684879"/>
            <a:ext cx="9601200" cy="1485900"/>
          </a:xfrm>
        </p:spPr>
        <p:txBody>
          <a:bodyPr/>
          <a:lstStyle/>
          <a:p>
            <a:r>
              <a:rPr lang="en-US" dirty="0"/>
              <a:t>Data Evaluation: Sales prediction in keywords ‘Asymmetrical Star Earrings’</a:t>
            </a:r>
          </a:p>
        </p:txBody>
      </p:sp>
      <p:sp>
        <p:nvSpPr>
          <p:cNvPr id="9" name="Content Placeholder 8">
            <a:extLst>
              <a:ext uri="{FF2B5EF4-FFF2-40B4-BE49-F238E27FC236}">
                <a16:creationId xmlns:a16="http://schemas.microsoft.com/office/drawing/2014/main" id="{1621407F-F85B-43BE-921B-9BFAC19E6DAB}"/>
              </a:ext>
            </a:extLst>
          </p:cNvPr>
          <p:cNvSpPr>
            <a:spLocks noGrp="1"/>
          </p:cNvSpPr>
          <p:nvPr>
            <p:ph idx="1"/>
          </p:nvPr>
        </p:nvSpPr>
        <p:spPr>
          <a:xfrm>
            <a:off x="1219200" y="2067636"/>
            <a:ext cx="4631069" cy="566382"/>
          </a:xfrm>
        </p:spPr>
        <p:txBody>
          <a:bodyPr/>
          <a:lstStyle/>
          <a:p>
            <a:r>
              <a:rPr lang="en-US" dirty="0"/>
              <a:t>Model used: </a:t>
            </a:r>
            <a:r>
              <a:rPr lang="en-US" dirty="0" err="1"/>
              <a:t>inv_one_ele_poly</a:t>
            </a:r>
            <a:endParaRPr lang="en-US" dirty="0"/>
          </a:p>
          <a:p>
            <a:endParaRPr lang="en-US" dirty="0"/>
          </a:p>
        </p:txBody>
      </p:sp>
      <p:sp>
        <p:nvSpPr>
          <p:cNvPr id="7" name="Slide Number Placeholder 6">
            <a:extLst>
              <a:ext uri="{FF2B5EF4-FFF2-40B4-BE49-F238E27FC236}">
                <a16:creationId xmlns:a16="http://schemas.microsoft.com/office/drawing/2014/main" id="{67D8331C-2F13-4681-8D75-F916EA884843}"/>
              </a:ext>
            </a:extLst>
          </p:cNvPr>
          <p:cNvSpPr>
            <a:spLocks noGrp="1"/>
          </p:cNvSpPr>
          <p:nvPr>
            <p:ph type="sldNum" sz="quarter" idx="12"/>
          </p:nvPr>
        </p:nvSpPr>
        <p:spPr/>
        <p:txBody>
          <a:bodyPr/>
          <a:lstStyle/>
          <a:p>
            <a:fld id="{B35EB225-978E-40E3-942D-B60B57BADAEC}" type="slidenum">
              <a:rPr lang="en-US" smtClean="0"/>
              <a:t>37</a:t>
            </a:fld>
            <a:endParaRPr lang="en-US"/>
          </a:p>
        </p:txBody>
      </p:sp>
      <p:pic>
        <p:nvPicPr>
          <p:cNvPr id="32770" name="Picture 2">
            <a:extLst>
              <a:ext uri="{FF2B5EF4-FFF2-40B4-BE49-F238E27FC236}">
                <a16:creationId xmlns:a16="http://schemas.microsoft.com/office/drawing/2014/main" id="{E57FCE4C-BF0B-45BC-AC91-A9FE48D60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43551"/>
            <a:ext cx="4631069" cy="301444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6819C33-5188-4D6B-8585-5914502A7E2C}"/>
              </a:ext>
            </a:extLst>
          </p:cNvPr>
          <p:cNvSpPr/>
          <p:nvPr/>
        </p:nvSpPr>
        <p:spPr>
          <a:xfrm>
            <a:off x="1371600" y="2470287"/>
            <a:ext cx="4019266" cy="1354217"/>
          </a:xfrm>
          <a:prstGeom prst="rect">
            <a:avLst/>
          </a:prstGeom>
        </p:spPr>
        <p:txBody>
          <a:bodyPr wrap="square">
            <a:spAutoFit/>
          </a:bodyPr>
          <a:lstStyle/>
          <a:p>
            <a:pPr marL="285750" indent="-285750">
              <a:buFont typeface="Arial" panose="020B0604020202020204" pitchFamily="34" charset="0"/>
              <a:buChar char="•"/>
            </a:pPr>
            <a:r>
              <a:rPr lang="en-US" sz="1600" dirty="0"/>
              <a:t>'beta_1': 2166.5615816112754,</a:t>
            </a:r>
          </a:p>
          <a:p>
            <a:pPr marL="285750" indent="-285750">
              <a:buFont typeface="Arial" panose="020B0604020202020204" pitchFamily="34" charset="0"/>
              <a:buChar char="•"/>
            </a:pPr>
            <a:r>
              <a:rPr lang="en-US" sz="1600" dirty="0"/>
              <a:t>'beta_2': 1.33011183194415,</a:t>
            </a:r>
          </a:p>
          <a:p>
            <a:pPr marL="285750" indent="-285750">
              <a:buFont typeface="Arial" panose="020B0604020202020204" pitchFamily="34" charset="0"/>
              <a:buChar char="•"/>
            </a:pPr>
            <a:r>
              <a:rPr lang="en-US" sz="1600" dirty="0"/>
              <a:t>'Mean absolute error': 29.422863,</a:t>
            </a:r>
          </a:p>
          <a:p>
            <a:pPr marL="285750" indent="-285750">
              <a:buFont typeface="Arial" panose="020B0604020202020204" pitchFamily="34" charset="0"/>
              <a:buChar char="•"/>
            </a:pPr>
            <a:r>
              <a:rPr lang="en-US" sz="1600" dirty="0"/>
              <a:t>'MSE': 2996.543196120532,</a:t>
            </a:r>
          </a:p>
          <a:p>
            <a:pPr marL="285750" indent="-285750">
              <a:buFont typeface="Arial" panose="020B0604020202020204" pitchFamily="34" charset="0"/>
              <a:buChar char="•"/>
            </a:pPr>
            <a:r>
              <a:rPr lang="en-US" sz="1600" dirty="0"/>
              <a:t>'R2-score': 0.9696924616175774</a:t>
            </a:r>
          </a:p>
        </p:txBody>
      </p:sp>
      <p:graphicFrame>
        <p:nvGraphicFramePr>
          <p:cNvPr id="15" name="Object 14">
            <a:extLst>
              <a:ext uri="{FF2B5EF4-FFF2-40B4-BE49-F238E27FC236}">
                <a16:creationId xmlns:a16="http://schemas.microsoft.com/office/drawing/2014/main" id="{F7665A23-847A-4946-ABE9-7B87A003B7CB}"/>
              </a:ext>
            </a:extLst>
          </p:cNvPr>
          <p:cNvGraphicFramePr>
            <a:graphicFrameLocks noChangeAspect="1"/>
          </p:cNvGraphicFramePr>
          <p:nvPr>
            <p:extLst>
              <p:ext uri="{D42A27DB-BD31-4B8C-83A1-F6EECF244321}">
                <p14:modId xmlns:p14="http://schemas.microsoft.com/office/powerpoint/2010/main" val="3030844436"/>
              </p:ext>
            </p:extLst>
          </p:nvPr>
        </p:nvGraphicFramePr>
        <p:xfrm>
          <a:off x="6341733" y="2189826"/>
          <a:ext cx="5258972" cy="3307450"/>
        </p:xfrm>
        <a:graphic>
          <a:graphicData uri="http://schemas.openxmlformats.org/presentationml/2006/ole">
            <mc:AlternateContent xmlns:mc="http://schemas.openxmlformats.org/markup-compatibility/2006">
              <mc:Choice xmlns:v="urn:schemas-microsoft-com:vml" Requires="v">
                <p:oleObj spid="_x0000_s32778" name="Worksheet" r:id="rId4" imgW="3952744" imgH="2486088" progId="Excel.Sheet.12">
                  <p:embed/>
                </p:oleObj>
              </mc:Choice>
              <mc:Fallback>
                <p:oleObj name="Worksheet" r:id="rId4" imgW="3952744" imgH="2486088" progId="Excel.Sheet.12">
                  <p:embed/>
                  <p:pic>
                    <p:nvPicPr>
                      <p:cNvPr id="0" name=""/>
                      <p:cNvPicPr/>
                      <p:nvPr/>
                    </p:nvPicPr>
                    <p:blipFill>
                      <a:blip r:embed="rId5"/>
                      <a:stretch>
                        <a:fillRect/>
                      </a:stretch>
                    </p:blipFill>
                    <p:spPr>
                      <a:xfrm>
                        <a:off x="6341733" y="2189826"/>
                        <a:ext cx="5258972" cy="330745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14DC7C5-91AE-4C71-9AC9-3BE1CB4C6177}"/>
              </a:ext>
            </a:extLst>
          </p:cNvPr>
          <p:cNvSpPr txBox="1"/>
          <p:nvPr/>
        </p:nvSpPr>
        <p:spPr>
          <a:xfrm>
            <a:off x="6096000" y="5529971"/>
            <a:ext cx="5791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Top total sales and revenue is decently correct, with 10% or less error. </a:t>
            </a:r>
          </a:p>
          <a:p>
            <a:pPr marL="285750" indent="-285750">
              <a:buFont typeface="Arial" panose="020B0604020202020204" pitchFamily="34" charset="0"/>
              <a:buChar char="•"/>
            </a:pPr>
            <a:r>
              <a:rPr lang="en-US" dirty="0"/>
              <a:t>The sales number at exact ranking position is not very accurate. </a:t>
            </a:r>
          </a:p>
        </p:txBody>
      </p:sp>
    </p:spTree>
    <p:extLst>
      <p:ext uri="{BB962C8B-B14F-4D97-AF65-F5344CB8AC3E}">
        <p14:creationId xmlns:p14="http://schemas.microsoft.com/office/powerpoint/2010/main" val="2595409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4BAD-C035-41E7-8E09-B38E587331B1}"/>
              </a:ext>
            </a:extLst>
          </p:cNvPr>
          <p:cNvSpPr>
            <a:spLocks noGrp="1"/>
          </p:cNvSpPr>
          <p:nvPr>
            <p:ph type="title"/>
          </p:nvPr>
        </p:nvSpPr>
        <p:spPr/>
        <p:txBody>
          <a:bodyPr/>
          <a:lstStyle/>
          <a:p>
            <a:r>
              <a:rPr lang="en-US" dirty="0"/>
              <a:t>Data Evaluation: category relationship</a:t>
            </a:r>
            <a:br>
              <a:rPr lang="en-US" dirty="0"/>
            </a:br>
            <a:r>
              <a:rPr lang="en-US" dirty="0"/>
              <a:t>Earrings &amp; Drop Dangle Earrings</a:t>
            </a:r>
          </a:p>
        </p:txBody>
      </p:sp>
      <p:sp>
        <p:nvSpPr>
          <p:cNvPr id="4" name="Slide Number Placeholder 3">
            <a:extLst>
              <a:ext uri="{FF2B5EF4-FFF2-40B4-BE49-F238E27FC236}">
                <a16:creationId xmlns:a16="http://schemas.microsoft.com/office/drawing/2014/main" id="{CE727C38-FD74-4934-8F3A-74CBEC3A4857}"/>
              </a:ext>
            </a:extLst>
          </p:cNvPr>
          <p:cNvSpPr>
            <a:spLocks noGrp="1"/>
          </p:cNvSpPr>
          <p:nvPr>
            <p:ph type="sldNum" sz="quarter" idx="12"/>
          </p:nvPr>
        </p:nvSpPr>
        <p:spPr/>
        <p:txBody>
          <a:bodyPr/>
          <a:lstStyle/>
          <a:p>
            <a:fld id="{B35EB225-978E-40E3-942D-B60B57BADAEC}" type="slidenum">
              <a:rPr lang="en-US" smtClean="0"/>
              <a:t>38</a:t>
            </a:fld>
            <a:endParaRPr lang="en-US"/>
          </a:p>
        </p:txBody>
      </p:sp>
      <p:sp>
        <p:nvSpPr>
          <p:cNvPr id="6" name="TextBox 5">
            <a:extLst>
              <a:ext uri="{FF2B5EF4-FFF2-40B4-BE49-F238E27FC236}">
                <a16:creationId xmlns:a16="http://schemas.microsoft.com/office/drawing/2014/main" id="{EFAE0C38-DFD1-48FA-AB7B-2BB55FF1EF8A}"/>
              </a:ext>
            </a:extLst>
          </p:cNvPr>
          <p:cNvSpPr txBox="1"/>
          <p:nvPr/>
        </p:nvSpPr>
        <p:spPr>
          <a:xfrm>
            <a:off x="1371600" y="5213445"/>
            <a:ext cx="9601200" cy="1200329"/>
          </a:xfrm>
          <a:prstGeom prst="rect">
            <a:avLst/>
          </a:prstGeom>
          <a:noFill/>
        </p:spPr>
        <p:txBody>
          <a:bodyPr wrap="square" rtlCol="0">
            <a:spAutoFit/>
          </a:bodyPr>
          <a:lstStyle/>
          <a:p>
            <a:r>
              <a:rPr lang="en-US" dirty="0"/>
              <a:t>The sales of drop &amp; dangle earrings does not seem to take a large portion of the sales in the earrings category. </a:t>
            </a:r>
          </a:p>
          <a:p>
            <a:r>
              <a:rPr lang="en-US" dirty="0"/>
              <a:t>The more lower-ranking products included, the higher the percentage becomes, meaning drop &amp; dangle earrings are more at the lower sales range of the earrings category. </a:t>
            </a:r>
          </a:p>
        </p:txBody>
      </p:sp>
      <p:graphicFrame>
        <p:nvGraphicFramePr>
          <p:cNvPr id="7" name="Object 6">
            <a:extLst>
              <a:ext uri="{FF2B5EF4-FFF2-40B4-BE49-F238E27FC236}">
                <a16:creationId xmlns:a16="http://schemas.microsoft.com/office/drawing/2014/main" id="{8E48B77E-468F-460E-BF16-227DC0456326}"/>
              </a:ext>
            </a:extLst>
          </p:cNvPr>
          <p:cNvGraphicFramePr>
            <a:graphicFrameLocks noChangeAspect="1"/>
          </p:cNvGraphicFramePr>
          <p:nvPr>
            <p:extLst>
              <p:ext uri="{D42A27DB-BD31-4B8C-83A1-F6EECF244321}">
                <p14:modId xmlns:p14="http://schemas.microsoft.com/office/powerpoint/2010/main" val="707080659"/>
              </p:ext>
            </p:extLst>
          </p:nvPr>
        </p:nvGraphicFramePr>
        <p:xfrm>
          <a:off x="2478526" y="2211312"/>
          <a:ext cx="7234948" cy="2698751"/>
        </p:xfrm>
        <a:graphic>
          <a:graphicData uri="http://schemas.openxmlformats.org/presentationml/2006/ole">
            <mc:AlternateContent xmlns:mc="http://schemas.openxmlformats.org/markup-compatibility/2006">
              <mc:Choice xmlns:v="urn:schemas-microsoft-com:vml" Requires="v">
                <p:oleObj spid="_x0000_s33800" name="Worksheet" r:id="rId3" imgW="3600471" imgH="1342920" progId="Excel.Sheet.12">
                  <p:embed/>
                </p:oleObj>
              </mc:Choice>
              <mc:Fallback>
                <p:oleObj name="Worksheet" r:id="rId3" imgW="3600471" imgH="1342920" progId="Excel.Sheet.12">
                  <p:embed/>
                  <p:pic>
                    <p:nvPicPr>
                      <p:cNvPr id="0" name=""/>
                      <p:cNvPicPr/>
                      <p:nvPr/>
                    </p:nvPicPr>
                    <p:blipFill>
                      <a:blip r:embed="rId4"/>
                      <a:stretch>
                        <a:fillRect/>
                      </a:stretch>
                    </p:blipFill>
                    <p:spPr>
                      <a:xfrm>
                        <a:off x="2478526" y="2211312"/>
                        <a:ext cx="7234948" cy="2698751"/>
                      </a:xfrm>
                      <a:prstGeom prst="rect">
                        <a:avLst/>
                      </a:prstGeom>
                    </p:spPr>
                  </p:pic>
                </p:oleObj>
              </mc:Fallback>
            </mc:AlternateContent>
          </a:graphicData>
        </a:graphic>
      </p:graphicFrame>
    </p:spTree>
    <p:extLst>
      <p:ext uri="{BB962C8B-B14F-4D97-AF65-F5344CB8AC3E}">
        <p14:creationId xmlns:p14="http://schemas.microsoft.com/office/powerpoint/2010/main" val="2050831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77E1-DA06-498F-AA4E-9582209CD3A3}"/>
              </a:ext>
            </a:extLst>
          </p:cNvPr>
          <p:cNvSpPr>
            <a:spLocks noGrp="1"/>
          </p:cNvSpPr>
          <p:nvPr>
            <p:ph type="title"/>
          </p:nvPr>
        </p:nvSpPr>
        <p:spPr/>
        <p:txBody>
          <a:bodyPr/>
          <a:lstStyle/>
          <a:p>
            <a:r>
              <a:rPr lang="en-US" dirty="0"/>
              <a:t>Data Evaluation: category relationship</a:t>
            </a:r>
            <a:br>
              <a:rPr lang="en-US" dirty="0"/>
            </a:br>
            <a:r>
              <a:rPr lang="en-US" dirty="0"/>
              <a:t>Earrings &amp; Asymmetrical Star Earrings</a:t>
            </a:r>
          </a:p>
        </p:txBody>
      </p:sp>
      <p:sp>
        <p:nvSpPr>
          <p:cNvPr id="3" name="Content Placeholder 2">
            <a:extLst>
              <a:ext uri="{FF2B5EF4-FFF2-40B4-BE49-F238E27FC236}">
                <a16:creationId xmlns:a16="http://schemas.microsoft.com/office/drawing/2014/main" id="{810E670A-F43A-4F4E-A429-CD34B7148027}"/>
              </a:ext>
            </a:extLst>
          </p:cNvPr>
          <p:cNvSpPr>
            <a:spLocks noGrp="1"/>
          </p:cNvSpPr>
          <p:nvPr>
            <p:ph idx="1"/>
          </p:nvPr>
        </p:nvSpPr>
        <p:spPr>
          <a:xfrm>
            <a:off x="1371600" y="2285999"/>
            <a:ext cx="9601200" cy="4305869"/>
          </a:xfrm>
        </p:spPr>
        <p:txBody>
          <a:bodyPr/>
          <a:lstStyle/>
          <a:p>
            <a:r>
              <a:rPr lang="en-US" dirty="0"/>
              <a:t>'10th_ranking': 5, ←10</a:t>
            </a:r>
            <a:r>
              <a:rPr lang="en-US" baseline="30000" dirty="0"/>
              <a:t>th</a:t>
            </a:r>
            <a:r>
              <a:rPr lang="en-US" dirty="0"/>
              <a:t> ranking can be not very accurate, since the higher the number, the higher the error.</a:t>
            </a:r>
          </a:p>
          <a:p>
            <a:r>
              <a:rPr lang="en-US" dirty="0"/>
              <a:t> 'top_10_sales_perc': 2.9362341866147648,</a:t>
            </a:r>
          </a:p>
          <a:p>
            <a:r>
              <a:rPr lang="en-US" dirty="0"/>
              <a:t> '50th_ranking': 1094861.8877267775,</a:t>
            </a:r>
          </a:p>
          <a:p>
            <a:r>
              <a:rPr lang="en-US" dirty="0"/>
              <a:t> 'top_50_sales_perc': 0.023051081101337433,</a:t>
            </a:r>
          </a:p>
          <a:p>
            <a:r>
              <a:rPr lang="en-US" dirty="0"/>
              <a:t> '100th_ranking': 214077604.31102115,</a:t>
            </a:r>
          </a:p>
          <a:p>
            <a:r>
              <a:rPr lang="en-US" dirty="0"/>
              <a:t> 'top_100_sales_perc': 0.023055689906673116</a:t>
            </a:r>
          </a:p>
          <a:p>
            <a:pPr marL="0" indent="0">
              <a:buNone/>
            </a:pPr>
            <a:r>
              <a:rPr lang="en-US" dirty="0"/>
              <a:t>This time, the prediction does not seem to be accurate as it is unrealistic for the 100</a:t>
            </a:r>
            <a:r>
              <a:rPr lang="en-US" baseline="30000" dirty="0"/>
              <a:t>th</a:t>
            </a:r>
            <a:r>
              <a:rPr lang="en-US" dirty="0"/>
              <a:t> ranking product in asymmetrical star earrings rank so low in the earrings category. More error is introduced when using keyword category to find the categorial relationship.</a:t>
            </a:r>
          </a:p>
        </p:txBody>
      </p:sp>
      <p:sp>
        <p:nvSpPr>
          <p:cNvPr id="4" name="Slide Number Placeholder 3">
            <a:extLst>
              <a:ext uri="{FF2B5EF4-FFF2-40B4-BE49-F238E27FC236}">
                <a16:creationId xmlns:a16="http://schemas.microsoft.com/office/drawing/2014/main" id="{3CAB29C2-2822-4BDE-9B80-093D4387F142}"/>
              </a:ext>
            </a:extLst>
          </p:cNvPr>
          <p:cNvSpPr>
            <a:spLocks noGrp="1"/>
          </p:cNvSpPr>
          <p:nvPr>
            <p:ph type="sldNum" sz="quarter" idx="12"/>
          </p:nvPr>
        </p:nvSpPr>
        <p:spPr/>
        <p:txBody>
          <a:bodyPr/>
          <a:lstStyle/>
          <a:p>
            <a:fld id="{B35EB225-978E-40E3-942D-B60B57BADAEC}" type="slidenum">
              <a:rPr lang="en-US" smtClean="0"/>
              <a:t>39</a:t>
            </a:fld>
            <a:endParaRPr lang="en-US"/>
          </a:p>
        </p:txBody>
      </p:sp>
    </p:spTree>
    <p:extLst>
      <p:ext uri="{BB962C8B-B14F-4D97-AF65-F5344CB8AC3E}">
        <p14:creationId xmlns:p14="http://schemas.microsoft.com/office/powerpoint/2010/main" val="43417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BC99-33B4-4717-9B18-A58F88B55B60}"/>
              </a:ext>
            </a:extLst>
          </p:cNvPr>
          <p:cNvSpPr>
            <a:spLocks noGrp="1"/>
          </p:cNvSpPr>
          <p:nvPr>
            <p:ph type="title"/>
          </p:nvPr>
        </p:nvSpPr>
        <p:spPr>
          <a:xfrm>
            <a:off x="1371600" y="380431"/>
            <a:ext cx="9601200" cy="610737"/>
          </a:xfrm>
        </p:spPr>
        <p:txBody>
          <a:bodyPr>
            <a:normAutofit fontScale="90000"/>
          </a:bodyPr>
          <a:lstStyle/>
          <a:p>
            <a:r>
              <a:rPr lang="en-US" dirty="0"/>
              <a:t>Data Preparation</a:t>
            </a:r>
          </a:p>
        </p:txBody>
      </p:sp>
      <p:sp>
        <p:nvSpPr>
          <p:cNvPr id="3" name="Content Placeholder 2">
            <a:extLst>
              <a:ext uri="{FF2B5EF4-FFF2-40B4-BE49-F238E27FC236}">
                <a16:creationId xmlns:a16="http://schemas.microsoft.com/office/drawing/2014/main" id="{BBE00FF9-5B90-42E1-9B87-EAF11CFFBF11}"/>
              </a:ext>
            </a:extLst>
          </p:cNvPr>
          <p:cNvSpPr>
            <a:spLocks noGrp="1"/>
          </p:cNvSpPr>
          <p:nvPr>
            <p:ph idx="1"/>
          </p:nvPr>
        </p:nvSpPr>
        <p:spPr>
          <a:xfrm>
            <a:off x="1371600" y="1296537"/>
            <a:ext cx="9601200" cy="504967"/>
          </a:xfrm>
        </p:spPr>
        <p:txBody>
          <a:bodyPr/>
          <a:lstStyle/>
          <a:p>
            <a:r>
              <a:rPr lang="en-US" dirty="0"/>
              <a:t>We look at earrings category:</a:t>
            </a:r>
          </a:p>
        </p:txBody>
      </p:sp>
      <p:graphicFrame>
        <p:nvGraphicFramePr>
          <p:cNvPr id="4" name="Diagram 3">
            <a:extLst>
              <a:ext uri="{FF2B5EF4-FFF2-40B4-BE49-F238E27FC236}">
                <a16:creationId xmlns:a16="http://schemas.microsoft.com/office/drawing/2014/main" id="{25C58942-9F63-4DF3-ACFA-FF6D0CD65209}"/>
              </a:ext>
            </a:extLst>
          </p:cNvPr>
          <p:cNvGraphicFramePr/>
          <p:nvPr>
            <p:extLst>
              <p:ext uri="{D42A27DB-BD31-4B8C-83A1-F6EECF244321}">
                <p14:modId xmlns:p14="http://schemas.microsoft.com/office/powerpoint/2010/main" val="2517924471"/>
              </p:ext>
            </p:extLst>
          </p:nvPr>
        </p:nvGraphicFramePr>
        <p:xfrm>
          <a:off x="871939" y="1948217"/>
          <a:ext cx="7303069" cy="4336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FD25F70-ED6D-4180-9751-53D8522868FD}"/>
              </a:ext>
            </a:extLst>
          </p:cNvPr>
          <p:cNvSpPr txBox="1"/>
          <p:nvPr/>
        </p:nvSpPr>
        <p:spPr>
          <a:xfrm>
            <a:off x="8849055" y="991168"/>
            <a:ext cx="1971345" cy="5355312"/>
          </a:xfrm>
          <a:prstGeom prst="rect">
            <a:avLst/>
          </a:prstGeom>
          <a:noFill/>
        </p:spPr>
        <p:txBody>
          <a:bodyPr wrap="square" rtlCol="0">
            <a:spAutoFit/>
          </a:bodyPr>
          <a:lstStyle/>
          <a:p>
            <a:r>
              <a:rPr lang="en-US" b="1" dirty="0"/>
              <a:t>Columns:</a:t>
            </a:r>
            <a:endParaRPr lang="en-US" dirty="0"/>
          </a:p>
          <a:p>
            <a:pPr marL="285750" indent="-285750">
              <a:buFont typeface="Arial" panose="020B0604020202020204" pitchFamily="34" charset="0"/>
              <a:buChar char="•"/>
            </a:pPr>
            <a:r>
              <a:rPr lang="en-US" dirty="0"/>
              <a:t>'Title’, </a:t>
            </a:r>
          </a:p>
          <a:p>
            <a:pPr marL="285750" indent="-285750">
              <a:buFont typeface="Arial" panose="020B0604020202020204" pitchFamily="34" charset="0"/>
              <a:buChar char="•"/>
            </a:pPr>
            <a:r>
              <a:rPr lang="en-US" dirty="0"/>
              <a:t>'Category’, </a:t>
            </a:r>
          </a:p>
          <a:p>
            <a:pPr marL="285750" indent="-285750">
              <a:buFont typeface="Arial" panose="020B0604020202020204" pitchFamily="34" charset="0"/>
              <a:buChar char="•"/>
            </a:pPr>
            <a:r>
              <a:rPr lang="en-US" dirty="0"/>
              <a:t>'Fulfillment ‘,</a:t>
            </a:r>
          </a:p>
          <a:p>
            <a:pPr marL="285750" indent="-285750">
              <a:buFont typeface="Arial" panose="020B0604020202020204" pitchFamily="34" charset="0"/>
              <a:buChar char="•"/>
            </a:pPr>
            <a:r>
              <a:rPr lang="en-US" dirty="0"/>
              <a:t>‘Price’,</a:t>
            </a:r>
          </a:p>
          <a:p>
            <a:pPr marL="285750" indent="-285750">
              <a:buFont typeface="Arial" panose="020B0604020202020204" pitchFamily="34" charset="0"/>
              <a:buChar char="•"/>
            </a:pPr>
            <a:r>
              <a:rPr lang="en-US" dirty="0"/>
              <a:t>'FBA fee’, </a:t>
            </a:r>
          </a:p>
          <a:p>
            <a:pPr marL="285750" indent="-285750">
              <a:buFont typeface="Arial" panose="020B0604020202020204" pitchFamily="34" charset="0"/>
              <a:buChar char="•"/>
            </a:pPr>
            <a:r>
              <a:rPr lang="en-US" dirty="0"/>
              <a:t>'Sales’, </a:t>
            </a:r>
          </a:p>
          <a:p>
            <a:pPr marL="285750" indent="-285750">
              <a:buFont typeface="Arial" panose="020B0604020202020204" pitchFamily="34" charset="0"/>
              <a:buChar char="•"/>
            </a:pPr>
            <a:r>
              <a:rPr lang="en-US" dirty="0"/>
              <a:t>'Revenue’, </a:t>
            </a:r>
          </a:p>
          <a:p>
            <a:pPr marL="285750" indent="-285750">
              <a:buFont typeface="Arial" panose="020B0604020202020204" pitchFamily="34" charset="0"/>
              <a:buChar char="•"/>
            </a:pPr>
            <a:r>
              <a:rPr lang="en-US" dirty="0"/>
              <a:t>'BSR’, </a:t>
            </a:r>
          </a:p>
          <a:p>
            <a:pPr marL="285750" indent="-285750">
              <a:buFont typeface="Arial" panose="020B0604020202020204" pitchFamily="34" charset="0"/>
              <a:buChar char="•"/>
            </a:pPr>
            <a:r>
              <a:rPr lang="en-US" dirty="0"/>
              <a:t>'Rating’, </a:t>
            </a:r>
          </a:p>
          <a:p>
            <a:pPr marL="285750" indent="-285750">
              <a:buFont typeface="Arial" panose="020B0604020202020204" pitchFamily="34" charset="0"/>
              <a:buChar char="•"/>
            </a:pPr>
            <a:r>
              <a:rPr lang="en-US" dirty="0"/>
              <a:t>'Review Count’,</a:t>
            </a:r>
          </a:p>
          <a:p>
            <a:pPr marL="285750" indent="-285750">
              <a:buFont typeface="Arial" panose="020B0604020202020204" pitchFamily="34" charset="0"/>
              <a:buChar char="•"/>
            </a:pPr>
            <a:r>
              <a:rPr lang="en-US" dirty="0"/>
              <a:t>'Review Velocity’,</a:t>
            </a:r>
          </a:p>
          <a:p>
            <a:pPr marL="285750" indent="-285750">
              <a:buFont typeface="Arial" panose="020B0604020202020204" pitchFamily="34" charset="0"/>
              <a:buChar char="•"/>
            </a:pPr>
            <a:r>
              <a:rPr lang="en-US" dirty="0"/>
              <a:t>'Dimensions’, </a:t>
            </a:r>
          </a:p>
          <a:p>
            <a:pPr marL="285750" indent="-285750">
              <a:buFont typeface="Arial" panose="020B0604020202020204" pitchFamily="34" charset="0"/>
              <a:buChar char="•"/>
            </a:pPr>
            <a:r>
              <a:rPr lang="en-US" dirty="0"/>
              <a:t>'Weight’, </a:t>
            </a:r>
          </a:p>
          <a:p>
            <a:pPr marL="285750" indent="-285750">
              <a:buFont typeface="Arial" panose="020B0604020202020204" pitchFamily="34" charset="0"/>
              <a:buChar char="•"/>
            </a:pPr>
            <a:r>
              <a:rPr lang="en-US" dirty="0"/>
              <a:t>'Size Tier’, </a:t>
            </a:r>
          </a:p>
          <a:p>
            <a:pPr marL="285750" indent="-285750">
              <a:buFont typeface="Arial" panose="020B0604020202020204" pitchFamily="34" charset="0"/>
              <a:buChar char="•"/>
            </a:pPr>
            <a:r>
              <a:rPr lang="en-US" dirty="0"/>
              <a:t>'Images’,</a:t>
            </a:r>
          </a:p>
          <a:p>
            <a:pPr marL="285750" indent="-285750">
              <a:buFont typeface="Arial" panose="020B0604020202020204" pitchFamily="34" charset="0"/>
              <a:buChar char="•"/>
            </a:pPr>
            <a:r>
              <a:rPr lang="en-US" dirty="0"/>
              <a:t>'Listing Creation Date'</a:t>
            </a:r>
          </a:p>
        </p:txBody>
      </p:sp>
      <p:sp>
        <p:nvSpPr>
          <p:cNvPr id="7" name="Slide Number Placeholder 6">
            <a:extLst>
              <a:ext uri="{FF2B5EF4-FFF2-40B4-BE49-F238E27FC236}">
                <a16:creationId xmlns:a16="http://schemas.microsoft.com/office/drawing/2014/main" id="{EB887AA4-7E20-454D-A8AA-1D82BEEFF84F}"/>
              </a:ext>
            </a:extLst>
          </p:cNvPr>
          <p:cNvSpPr>
            <a:spLocks noGrp="1"/>
          </p:cNvSpPr>
          <p:nvPr>
            <p:ph type="sldNum" sz="quarter" idx="12"/>
          </p:nvPr>
        </p:nvSpPr>
        <p:spPr/>
        <p:txBody>
          <a:bodyPr/>
          <a:lstStyle/>
          <a:p>
            <a:fld id="{B35EB225-978E-40E3-942D-B60B57BADAEC}" type="slidenum">
              <a:rPr lang="en-US" smtClean="0"/>
              <a:t>4</a:t>
            </a:fld>
            <a:endParaRPr lang="en-US"/>
          </a:p>
        </p:txBody>
      </p:sp>
    </p:spTree>
    <p:extLst>
      <p:ext uri="{BB962C8B-B14F-4D97-AF65-F5344CB8AC3E}">
        <p14:creationId xmlns:p14="http://schemas.microsoft.com/office/powerpoint/2010/main" val="4118301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77E1-DA06-498F-AA4E-9582209CD3A3}"/>
              </a:ext>
            </a:extLst>
          </p:cNvPr>
          <p:cNvSpPr>
            <a:spLocks noGrp="1"/>
          </p:cNvSpPr>
          <p:nvPr>
            <p:ph type="title"/>
          </p:nvPr>
        </p:nvSpPr>
        <p:spPr/>
        <p:txBody>
          <a:bodyPr/>
          <a:lstStyle/>
          <a:p>
            <a:r>
              <a:rPr lang="en-US" dirty="0"/>
              <a:t>Data Evaluation: category relationship</a:t>
            </a:r>
            <a:br>
              <a:rPr lang="en-US" dirty="0"/>
            </a:br>
            <a:r>
              <a:rPr lang="en-US" dirty="0"/>
              <a:t>Earrings &amp; Moon Star Earrings</a:t>
            </a:r>
          </a:p>
        </p:txBody>
      </p:sp>
      <p:sp>
        <p:nvSpPr>
          <p:cNvPr id="3" name="Content Placeholder 2">
            <a:extLst>
              <a:ext uri="{FF2B5EF4-FFF2-40B4-BE49-F238E27FC236}">
                <a16:creationId xmlns:a16="http://schemas.microsoft.com/office/drawing/2014/main" id="{810E670A-F43A-4F4E-A429-CD34B7148027}"/>
              </a:ext>
            </a:extLst>
          </p:cNvPr>
          <p:cNvSpPr>
            <a:spLocks noGrp="1"/>
          </p:cNvSpPr>
          <p:nvPr>
            <p:ph idx="1"/>
          </p:nvPr>
        </p:nvSpPr>
        <p:spPr>
          <a:xfrm>
            <a:off x="1371600" y="2285999"/>
            <a:ext cx="9601200" cy="4305869"/>
          </a:xfrm>
        </p:spPr>
        <p:txBody>
          <a:bodyPr>
            <a:normAutofit fontScale="70000" lnSpcReduction="20000"/>
          </a:bodyPr>
          <a:lstStyle/>
          <a:p>
            <a:r>
              <a:rPr lang="en-US" dirty="0"/>
              <a:t>'10th_ranking': 1, </a:t>
            </a:r>
          </a:p>
          <a:p>
            <a:r>
              <a:rPr lang="en-US" dirty="0"/>
              <a:t> 'top_10_sales_perc': 9.0,</a:t>
            </a:r>
          </a:p>
          <a:p>
            <a:r>
              <a:rPr lang="en-US" dirty="0"/>
              <a:t> '50th_ranking': 4062.2017095325086,</a:t>
            </a:r>
          </a:p>
          <a:p>
            <a:r>
              <a:rPr lang="en-US" dirty="0"/>
              <a:t> 'top_50_sales_perc': 0.30365643318843544,</a:t>
            </a:r>
          </a:p>
          <a:p>
            <a:r>
              <a:rPr lang="en-US" dirty="0"/>
              <a:t> '100th_ranking': 292440.3934360021,</a:t>
            </a:r>
          </a:p>
          <a:p>
            <a:r>
              <a:rPr lang="en-US" dirty="0"/>
              <a:t> 'top_100_sales_perc': 0.061302045978840265</a:t>
            </a:r>
          </a:p>
          <a:p>
            <a:pPr marL="0" indent="0">
              <a:buNone/>
            </a:pPr>
            <a:r>
              <a:rPr lang="en-US" dirty="0"/>
              <a:t>Estimated errors:</a:t>
            </a:r>
          </a:p>
          <a:p>
            <a:r>
              <a:rPr lang="en-US" dirty="0"/>
              <a:t>'10th_ranking': , </a:t>
            </a:r>
          </a:p>
          <a:p>
            <a:r>
              <a:rPr lang="en-US" dirty="0"/>
              <a:t> 'top_10_sales_perc':,</a:t>
            </a:r>
          </a:p>
          <a:p>
            <a:r>
              <a:rPr lang="en-US" dirty="0"/>
              <a:t> '50th_ranking': 4062.2017095325086,</a:t>
            </a:r>
          </a:p>
          <a:p>
            <a:r>
              <a:rPr lang="en-US" dirty="0"/>
              <a:t> 'top_50_sales_perc': 0.30365643318843544,</a:t>
            </a:r>
          </a:p>
          <a:p>
            <a:r>
              <a:rPr lang="en-US" dirty="0"/>
              <a:t> '100th_ranking': 292440.3934360021,</a:t>
            </a:r>
          </a:p>
          <a:p>
            <a:r>
              <a:rPr lang="en-US" dirty="0"/>
              <a:t> 'top_100_sales_perc': 0.061302045978840265</a:t>
            </a:r>
          </a:p>
          <a:p>
            <a:pPr marL="0" indent="0">
              <a:buNone/>
            </a:pPr>
            <a:r>
              <a:rPr lang="en-US" dirty="0"/>
              <a:t>The prediction is better than the previous try, but still need improvement. </a:t>
            </a:r>
          </a:p>
        </p:txBody>
      </p:sp>
      <p:sp>
        <p:nvSpPr>
          <p:cNvPr id="4" name="Slide Number Placeholder 3">
            <a:extLst>
              <a:ext uri="{FF2B5EF4-FFF2-40B4-BE49-F238E27FC236}">
                <a16:creationId xmlns:a16="http://schemas.microsoft.com/office/drawing/2014/main" id="{3CAB29C2-2822-4BDE-9B80-093D4387F142}"/>
              </a:ext>
            </a:extLst>
          </p:cNvPr>
          <p:cNvSpPr>
            <a:spLocks noGrp="1"/>
          </p:cNvSpPr>
          <p:nvPr>
            <p:ph type="sldNum" sz="quarter" idx="12"/>
          </p:nvPr>
        </p:nvSpPr>
        <p:spPr/>
        <p:txBody>
          <a:bodyPr/>
          <a:lstStyle/>
          <a:p>
            <a:fld id="{B35EB225-978E-40E3-942D-B60B57BADAEC}" type="slidenum">
              <a:rPr lang="en-US" smtClean="0"/>
              <a:t>40</a:t>
            </a:fld>
            <a:endParaRPr lang="en-US"/>
          </a:p>
        </p:txBody>
      </p:sp>
    </p:spTree>
    <p:extLst>
      <p:ext uri="{BB962C8B-B14F-4D97-AF65-F5344CB8AC3E}">
        <p14:creationId xmlns:p14="http://schemas.microsoft.com/office/powerpoint/2010/main" val="2941279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BCA8-6C33-4BCD-849D-FF9357289ABE}"/>
              </a:ext>
            </a:extLst>
          </p:cNvPr>
          <p:cNvSpPr>
            <a:spLocks noGrp="1"/>
          </p:cNvSpPr>
          <p:nvPr>
            <p:ph type="title"/>
          </p:nvPr>
        </p:nvSpPr>
        <p:spPr/>
        <p:txBody>
          <a:bodyPr/>
          <a:lstStyle/>
          <a:p>
            <a:r>
              <a:rPr lang="en-US" dirty="0"/>
              <a:t>Deployment: testing a product in a category</a:t>
            </a:r>
          </a:p>
        </p:txBody>
      </p:sp>
      <p:sp>
        <p:nvSpPr>
          <p:cNvPr id="5" name="Text Placeholder 4">
            <a:extLst>
              <a:ext uri="{FF2B5EF4-FFF2-40B4-BE49-F238E27FC236}">
                <a16:creationId xmlns:a16="http://schemas.microsoft.com/office/drawing/2014/main" id="{55E7F3DF-4C27-48CC-9554-312B6178F5FD}"/>
              </a:ext>
            </a:extLst>
          </p:cNvPr>
          <p:cNvSpPr>
            <a:spLocks noGrp="1"/>
          </p:cNvSpPr>
          <p:nvPr>
            <p:ph type="body" sz="quarter" idx="3"/>
          </p:nvPr>
        </p:nvSpPr>
        <p:spPr>
          <a:xfrm>
            <a:off x="6096000" y="1776346"/>
            <a:ext cx="4872998" cy="1388430"/>
          </a:xfrm>
        </p:spPr>
        <p:txBody>
          <a:bodyPr/>
          <a:lstStyle/>
          <a:p>
            <a:r>
              <a:rPr lang="en-US" dirty="0"/>
              <a:t>a random earring in the products with keywords ‘Moon Star Earrings’ </a:t>
            </a:r>
          </a:p>
        </p:txBody>
      </p:sp>
      <p:sp>
        <p:nvSpPr>
          <p:cNvPr id="7" name="Slide Number Placeholder 6">
            <a:extLst>
              <a:ext uri="{FF2B5EF4-FFF2-40B4-BE49-F238E27FC236}">
                <a16:creationId xmlns:a16="http://schemas.microsoft.com/office/drawing/2014/main" id="{822BA85D-1F41-4D1E-97F8-ABF5E9CEA7A7}"/>
              </a:ext>
            </a:extLst>
          </p:cNvPr>
          <p:cNvSpPr>
            <a:spLocks noGrp="1"/>
          </p:cNvSpPr>
          <p:nvPr>
            <p:ph type="sldNum" sz="quarter" idx="12"/>
          </p:nvPr>
        </p:nvSpPr>
        <p:spPr/>
        <p:txBody>
          <a:bodyPr/>
          <a:lstStyle/>
          <a:p>
            <a:fld id="{B35EB225-978E-40E3-942D-B60B57BADAEC}" type="slidenum">
              <a:rPr lang="en-US" smtClean="0"/>
              <a:t>41</a:t>
            </a:fld>
            <a:endParaRPr lang="en-US"/>
          </a:p>
        </p:txBody>
      </p:sp>
      <p:sp>
        <p:nvSpPr>
          <p:cNvPr id="11" name="Text Placeholder 10">
            <a:extLst>
              <a:ext uri="{FF2B5EF4-FFF2-40B4-BE49-F238E27FC236}">
                <a16:creationId xmlns:a16="http://schemas.microsoft.com/office/drawing/2014/main" id="{3C211E95-B582-4C29-B077-A528473DF5A2}"/>
              </a:ext>
            </a:extLst>
          </p:cNvPr>
          <p:cNvSpPr>
            <a:spLocks noGrp="1"/>
          </p:cNvSpPr>
          <p:nvPr>
            <p:ph type="body" idx="1"/>
          </p:nvPr>
        </p:nvSpPr>
        <p:spPr>
          <a:xfrm>
            <a:off x="1371600" y="2103461"/>
            <a:ext cx="4443984" cy="1485900"/>
          </a:xfrm>
        </p:spPr>
        <p:txBody>
          <a:bodyPr/>
          <a:lstStyle/>
          <a:p>
            <a:r>
              <a:rPr lang="en-US" dirty="0"/>
              <a:t>a random earring in the products with keywords ‘Asymmetrical Star Earrings’ </a:t>
            </a:r>
          </a:p>
        </p:txBody>
      </p:sp>
      <p:graphicFrame>
        <p:nvGraphicFramePr>
          <p:cNvPr id="16" name="Object 15">
            <a:extLst>
              <a:ext uri="{FF2B5EF4-FFF2-40B4-BE49-F238E27FC236}">
                <a16:creationId xmlns:a16="http://schemas.microsoft.com/office/drawing/2014/main" id="{04AB3F51-76F5-4A17-BE3E-346F69DCE118}"/>
              </a:ext>
            </a:extLst>
          </p:cNvPr>
          <p:cNvGraphicFramePr>
            <a:graphicFrameLocks noChangeAspect="1"/>
          </p:cNvGraphicFramePr>
          <p:nvPr>
            <p:extLst>
              <p:ext uri="{D42A27DB-BD31-4B8C-83A1-F6EECF244321}">
                <p14:modId xmlns:p14="http://schemas.microsoft.com/office/powerpoint/2010/main" val="738541176"/>
              </p:ext>
            </p:extLst>
          </p:nvPr>
        </p:nvGraphicFramePr>
        <p:xfrm>
          <a:off x="1100704" y="3954640"/>
          <a:ext cx="4619346" cy="1255594"/>
        </p:xfrm>
        <a:graphic>
          <a:graphicData uri="http://schemas.openxmlformats.org/presentationml/2006/ole">
            <mc:AlternateContent xmlns:mc="http://schemas.openxmlformats.org/markup-compatibility/2006">
              <mc:Choice xmlns:v="urn:schemas-microsoft-com:vml" Requires="v">
                <p:oleObj spid="_x0000_s35851" name="Worksheet" r:id="rId3" imgW="2838428" imgH="771470" progId="Excel.Sheet.12">
                  <p:embed/>
                </p:oleObj>
              </mc:Choice>
              <mc:Fallback>
                <p:oleObj name="Worksheet" r:id="rId3" imgW="2838428" imgH="771470" progId="Excel.Sheet.12">
                  <p:embed/>
                  <p:pic>
                    <p:nvPicPr>
                      <p:cNvPr id="0" name=""/>
                      <p:cNvPicPr/>
                      <p:nvPr/>
                    </p:nvPicPr>
                    <p:blipFill>
                      <a:blip r:embed="rId4"/>
                      <a:stretch>
                        <a:fillRect/>
                      </a:stretch>
                    </p:blipFill>
                    <p:spPr>
                      <a:xfrm>
                        <a:off x="1100704" y="3954640"/>
                        <a:ext cx="4619346" cy="1255594"/>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35C58D12-F965-42BC-BDF9-2EF6CA4760A0}"/>
              </a:ext>
            </a:extLst>
          </p:cNvPr>
          <p:cNvGraphicFramePr>
            <a:graphicFrameLocks noChangeAspect="1"/>
          </p:cNvGraphicFramePr>
          <p:nvPr>
            <p:extLst>
              <p:ext uri="{D42A27DB-BD31-4B8C-83A1-F6EECF244321}">
                <p14:modId xmlns:p14="http://schemas.microsoft.com/office/powerpoint/2010/main" val="4030000923"/>
              </p:ext>
            </p:extLst>
          </p:nvPr>
        </p:nvGraphicFramePr>
        <p:xfrm>
          <a:off x="6096000" y="3954640"/>
          <a:ext cx="4619346" cy="1255594"/>
        </p:xfrm>
        <a:graphic>
          <a:graphicData uri="http://schemas.openxmlformats.org/presentationml/2006/ole">
            <mc:AlternateContent xmlns:mc="http://schemas.openxmlformats.org/markup-compatibility/2006">
              <mc:Choice xmlns:v="urn:schemas-microsoft-com:vml" Requires="v">
                <p:oleObj spid="_x0000_s35852" name="Worksheet" r:id="rId5" imgW="2838428" imgH="771470" progId="Excel.Sheet.12">
                  <p:embed/>
                </p:oleObj>
              </mc:Choice>
              <mc:Fallback>
                <p:oleObj name="Worksheet" r:id="rId5" imgW="2838428" imgH="771470" progId="Excel.Sheet.12">
                  <p:embed/>
                  <p:pic>
                    <p:nvPicPr>
                      <p:cNvPr id="0" name=""/>
                      <p:cNvPicPr/>
                      <p:nvPr/>
                    </p:nvPicPr>
                    <p:blipFill>
                      <a:blip r:embed="rId6"/>
                      <a:stretch>
                        <a:fillRect/>
                      </a:stretch>
                    </p:blipFill>
                    <p:spPr>
                      <a:xfrm>
                        <a:off x="6096000" y="3954640"/>
                        <a:ext cx="4619346" cy="1255594"/>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CFBEA427-747A-485D-93E8-73D13EC3DDF0}"/>
              </a:ext>
            </a:extLst>
          </p:cNvPr>
          <p:cNvSpPr txBox="1"/>
          <p:nvPr/>
        </p:nvSpPr>
        <p:spPr>
          <a:xfrm>
            <a:off x="1100704" y="5704764"/>
            <a:ext cx="10213290" cy="369332"/>
          </a:xfrm>
          <a:prstGeom prst="rect">
            <a:avLst/>
          </a:prstGeom>
          <a:noFill/>
        </p:spPr>
        <p:txBody>
          <a:bodyPr wrap="square" rtlCol="0">
            <a:spAutoFit/>
          </a:bodyPr>
          <a:lstStyle/>
          <a:p>
            <a:r>
              <a:rPr lang="en-US" dirty="0"/>
              <a:t>Ranking calculated by BSR is more accurate than the ranking calculated by sales. </a:t>
            </a:r>
          </a:p>
        </p:txBody>
      </p:sp>
    </p:spTree>
    <p:extLst>
      <p:ext uri="{BB962C8B-B14F-4D97-AF65-F5344CB8AC3E}">
        <p14:creationId xmlns:p14="http://schemas.microsoft.com/office/powerpoint/2010/main" val="1909708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BCA8-6C33-4BCD-849D-FF9357289ABE}"/>
              </a:ext>
            </a:extLst>
          </p:cNvPr>
          <p:cNvSpPr>
            <a:spLocks noGrp="1"/>
          </p:cNvSpPr>
          <p:nvPr>
            <p:ph type="title"/>
          </p:nvPr>
        </p:nvSpPr>
        <p:spPr/>
        <p:txBody>
          <a:bodyPr/>
          <a:lstStyle/>
          <a:p>
            <a:r>
              <a:rPr lang="en-US" dirty="0"/>
              <a:t>Deployment: testing a product in a category</a:t>
            </a:r>
          </a:p>
        </p:txBody>
      </p:sp>
      <p:sp>
        <p:nvSpPr>
          <p:cNvPr id="4" name="Content Placeholder 3">
            <a:extLst>
              <a:ext uri="{FF2B5EF4-FFF2-40B4-BE49-F238E27FC236}">
                <a16:creationId xmlns:a16="http://schemas.microsoft.com/office/drawing/2014/main" id="{07156C64-9448-41C6-B58E-337CB6D6CB1A}"/>
              </a:ext>
            </a:extLst>
          </p:cNvPr>
          <p:cNvSpPr>
            <a:spLocks noGrp="1"/>
          </p:cNvSpPr>
          <p:nvPr>
            <p:ph sz="half" idx="2"/>
          </p:nvPr>
        </p:nvSpPr>
        <p:spPr>
          <a:xfrm>
            <a:off x="1371600" y="3173523"/>
            <a:ext cx="4443984" cy="3404698"/>
          </a:xfrm>
        </p:spPr>
        <p:txBody>
          <a:bodyPr>
            <a:normAutofit/>
          </a:bodyPr>
          <a:lstStyle/>
          <a:p>
            <a:r>
              <a:rPr lang="en-US" dirty="0" err="1"/>
              <a:t>ranking_by_BSR</a:t>
            </a:r>
            <a:r>
              <a:rPr lang="en-US" dirty="0"/>
              <a:t>:  845947</a:t>
            </a:r>
          </a:p>
          <a:p>
            <a:r>
              <a:rPr lang="en-US" dirty="0" err="1"/>
              <a:t>ranking_by_Sales</a:t>
            </a:r>
            <a:r>
              <a:rPr lang="en-US" dirty="0"/>
              <a:t>: 27760 </a:t>
            </a:r>
          </a:p>
          <a:p>
            <a:r>
              <a:rPr lang="en-US" dirty="0"/>
              <a:t>Percentile: top 3%</a:t>
            </a:r>
          </a:p>
        </p:txBody>
      </p:sp>
      <p:sp>
        <p:nvSpPr>
          <p:cNvPr id="7" name="Slide Number Placeholder 6">
            <a:extLst>
              <a:ext uri="{FF2B5EF4-FFF2-40B4-BE49-F238E27FC236}">
                <a16:creationId xmlns:a16="http://schemas.microsoft.com/office/drawing/2014/main" id="{822BA85D-1F41-4D1E-97F8-ABF5E9CEA7A7}"/>
              </a:ext>
            </a:extLst>
          </p:cNvPr>
          <p:cNvSpPr>
            <a:spLocks noGrp="1"/>
          </p:cNvSpPr>
          <p:nvPr>
            <p:ph type="sldNum" sz="quarter" idx="12"/>
          </p:nvPr>
        </p:nvSpPr>
        <p:spPr/>
        <p:txBody>
          <a:bodyPr/>
          <a:lstStyle/>
          <a:p>
            <a:fld id="{B35EB225-978E-40E3-942D-B60B57BADAEC}" type="slidenum">
              <a:rPr lang="en-US" smtClean="0"/>
              <a:t>42</a:t>
            </a:fld>
            <a:endParaRPr lang="en-US"/>
          </a:p>
        </p:txBody>
      </p:sp>
      <p:sp>
        <p:nvSpPr>
          <p:cNvPr id="11" name="Text Placeholder 10">
            <a:extLst>
              <a:ext uri="{FF2B5EF4-FFF2-40B4-BE49-F238E27FC236}">
                <a16:creationId xmlns:a16="http://schemas.microsoft.com/office/drawing/2014/main" id="{3C211E95-B582-4C29-B077-A528473DF5A2}"/>
              </a:ext>
            </a:extLst>
          </p:cNvPr>
          <p:cNvSpPr>
            <a:spLocks noGrp="1"/>
          </p:cNvSpPr>
          <p:nvPr>
            <p:ph type="body" idx="1"/>
          </p:nvPr>
        </p:nvSpPr>
        <p:spPr>
          <a:xfrm>
            <a:off x="1371600" y="2103461"/>
            <a:ext cx="7431206" cy="871751"/>
          </a:xfrm>
        </p:spPr>
        <p:txBody>
          <a:bodyPr/>
          <a:lstStyle/>
          <a:p>
            <a:r>
              <a:rPr lang="en-US" dirty="0"/>
              <a:t>a random earring in the products with keywords ‘Drop &amp; Dangle Earrings’ </a:t>
            </a:r>
          </a:p>
        </p:txBody>
      </p:sp>
    </p:spTree>
    <p:extLst>
      <p:ext uri="{BB962C8B-B14F-4D97-AF65-F5344CB8AC3E}">
        <p14:creationId xmlns:p14="http://schemas.microsoft.com/office/powerpoint/2010/main" val="390872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4BEEF7-D636-454E-B51C-95D93B2258EE}"/>
              </a:ext>
            </a:extLst>
          </p:cNvPr>
          <p:cNvSpPr>
            <a:spLocks noGrp="1"/>
          </p:cNvSpPr>
          <p:nvPr>
            <p:ph type="title"/>
          </p:nvPr>
        </p:nvSpPr>
        <p:spPr>
          <a:xfrm>
            <a:off x="1295400" y="311624"/>
            <a:ext cx="9601200" cy="678976"/>
          </a:xfrm>
        </p:spPr>
        <p:txBody>
          <a:bodyPr>
            <a:normAutofit fontScale="90000"/>
          </a:bodyPr>
          <a:lstStyle/>
          <a:p>
            <a:r>
              <a:rPr lang="en-US" dirty="0"/>
              <a:t>Conclusions and Future work:</a:t>
            </a:r>
          </a:p>
        </p:txBody>
      </p:sp>
      <p:sp>
        <p:nvSpPr>
          <p:cNvPr id="9" name="Content Placeholder 8">
            <a:extLst>
              <a:ext uri="{FF2B5EF4-FFF2-40B4-BE49-F238E27FC236}">
                <a16:creationId xmlns:a16="http://schemas.microsoft.com/office/drawing/2014/main" id="{A48EA11B-A4CD-473A-A283-2BEBF1465A8E}"/>
              </a:ext>
            </a:extLst>
          </p:cNvPr>
          <p:cNvSpPr>
            <a:spLocks noGrp="1"/>
          </p:cNvSpPr>
          <p:nvPr>
            <p:ph idx="1"/>
          </p:nvPr>
        </p:nvSpPr>
        <p:spPr>
          <a:xfrm>
            <a:off x="1371599" y="990600"/>
            <a:ext cx="10119815" cy="5867400"/>
          </a:xfrm>
        </p:spPr>
        <p:txBody>
          <a:bodyPr>
            <a:normAutofit fontScale="77500" lnSpcReduction="20000"/>
          </a:bodyPr>
          <a:lstStyle/>
          <a:p>
            <a:pPr>
              <a:lnSpc>
                <a:spcPct val="150000"/>
              </a:lnSpc>
            </a:pPr>
            <a:r>
              <a:rPr lang="en-US" dirty="0"/>
              <a:t>Conclusions:</a:t>
            </a:r>
          </a:p>
          <a:p>
            <a:pPr lvl="1">
              <a:lnSpc>
                <a:spcPct val="150000"/>
              </a:lnSpc>
            </a:pPr>
            <a:r>
              <a:rPr lang="en-US" dirty="0"/>
              <a:t>The sales. Vs. ranking modelling should be treated in two cases:</a:t>
            </a:r>
          </a:p>
          <a:p>
            <a:pPr lvl="2">
              <a:lnSpc>
                <a:spcPct val="150000"/>
              </a:lnSpc>
            </a:pPr>
            <a:r>
              <a:rPr lang="en-US" dirty="0"/>
              <a:t>Case 1: large number of data in a general group: Lorentz model (r2 = 0.89)</a:t>
            </a:r>
          </a:p>
          <a:p>
            <a:pPr lvl="2">
              <a:lnSpc>
                <a:spcPct val="150000"/>
              </a:lnSpc>
            </a:pPr>
            <a:r>
              <a:rPr lang="en-US" dirty="0"/>
              <a:t>Case 2: small number of data in a sub-group: inverse single element polynomial (R2 = 0.87)</a:t>
            </a:r>
          </a:p>
          <a:p>
            <a:pPr lvl="1">
              <a:lnSpc>
                <a:spcPct val="150000"/>
              </a:lnSpc>
            </a:pPr>
            <a:r>
              <a:rPr lang="en-US" dirty="0"/>
              <a:t>The rankings vs. BSR can be modelled with single element polynomial function (R2 = 0.65)</a:t>
            </a:r>
          </a:p>
          <a:p>
            <a:pPr lvl="1">
              <a:lnSpc>
                <a:spcPct val="150000"/>
              </a:lnSpc>
            </a:pPr>
            <a:r>
              <a:rPr lang="en-US" dirty="0"/>
              <a:t>From the above models, we can estimate</a:t>
            </a:r>
          </a:p>
          <a:p>
            <a:pPr lvl="2">
              <a:lnSpc>
                <a:spcPct val="150000"/>
              </a:lnSpc>
            </a:pPr>
            <a:r>
              <a:rPr lang="en-US" dirty="0"/>
              <a:t>The distribution of sales within a category (Error &gt; 3%)</a:t>
            </a:r>
          </a:p>
          <a:p>
            <a:pPr lvl="2">
              <a:lnSpc>
                <a:spcPct val="150000"/>
              </a:lnSpc>
            </a:pPr>
            <a:r>
              <a:rPr lang="en-US" dirty="0"/>
              <a:t>The relationship between two category (Error &gt; 40%)</a:t>
            </a:r>
          </a:p>
          <a:p>
            <a:pPr lvl="2">
              <a:lnSpc>
                <a:spcPct val="150000"/>
              </a:lnSpc>
            </a:pPr>
            <a:r>
              <a:rPr lang="en-US" dirty="0"/>
              <a:t>If we know the ranking or the sales of a product, we can estimate the other variable. (Error &gt; 10%)</a:t>
            </a:r>
          </a:p>
          <a:p>
            <a:pPr>
              <a:lnSpc>
                <a:spcPct val="150000"/>
              </a:lnSpc>
            </a:pPr>
            <a:r>
              <a:rPr lang="en-US" dirty="0"/>
              <a:t>Future work:</a:t>
            </a:r>
          </a:p>
          <a:p>
            <a:pPr lvl="1">
              <a:lnSpc>
                <a:spcPct val="150000"/>
              </a:lnSpc>
            </a:pPr>
            <a:r>
              <a:rPr lang="en-US" dirty="0"/>
              <a:t>need to redo the category-category relationship. </a:t>
            </a:r>
          </a:p>
          <a:p>
            <a:pPr lvl="2">
              <a:lnSpc>
                <a:spcPct val="150000"/>
              </a:lnSpc>
            </a:pPr>
            <a:r>
              <a:rPr lang="en-US" dirty="0"/>
              <a:t>Current algorithm: get ranking vs. BSR relationship from the two categories and then associate the rankings from the category by BSR. This is worse because the rankings vs. BSR is more rough than sales. Vs Ranking</a:t>
            </a:r>
          </a:p>
          <a:p>
            <a:pPr lvl="2">
              <a:lnSpc>
                <a:spcPct val="150000"/>
              </a:lnSpc>
            </a:pPr>
            <a:r>
              <a:rPr lang="en-US" dirty="0"/>
              <a:t>New algorithm: get the sales number of one category and predict the ranking of another category based on sales.</a:t>
            </a:r>
          </a:p>
        </p:txBody>
      </p:sp>
      <p:sp>
        <p:nvSpPr>
          <p:cNvPr id="7" name="Slide Number Placeholder 6">
            <a:extLst>
              <a:ext uri="{FF2B5EF4-FFF2-40B4-BE49-F238E27FC236}">
                <a16:creationId xmlns:a16="http://schemas.microsoft.com/office/drawing/2014/main" id="{77744B14-3F48-4A69-9492-2C06EB89DA9F}"/>
              </a:ext>
            </a:extLst>
          </p:cNvPr>
          <p:cNvSpPr>
            <a:spLocks noGrp="1"/>
          </p:cNvSpPr>
          <p:nvPr>
            <p:ph type="sldNum" sz="quarter" idx="12"/>
          </p:nvPr>
        </p:nvSpPr>
        <p:spPr/>
        <p:txBody>
          <a:bodyPr/>
          <a:lstStyle/>
          <a:p>
            <a:fld id="{B35EB225-978E-40E3-942D-B60B57BADAEC}" type="slidenum">
              <a:rPr lang="en-US" smtClean="0"/>
              <a:t>43</a:t>
            </a:fld>
            <a:endParaRPr lang="en-US"/>
          </a:p>
        </p:txBody>
      </p:sp>
    </p:spTree>
    <p:extLst>
      <p:ext uri="{BB962C8B-B14F-4D97-AF65-F5344CB8AC3E}">
        <p14:creationId xmlns:p14="http://schemas.microsoft.com/office/powerpoint/2010/main" val="52524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9EE8-F341-4A14-96C5-3D381166D6B1}"/>
              </a:ext>
            </a:extLst>
          </p:cNvPr>
          <p:cNvSpPr>
            <a:spLocks noGrp="1"/>
          </p:cNvSpPr>
          <p:nvPr>
            <p:ph type="title"/>
          </p:nvPr>
        </p:nvSpPr>
        <p:spPr>
          <a:xfrm>
            <a:off x="1371600" y="363544"/>
            <a:ext cx="9601200" cy="760424"/>
          </a:xfrm>
        </p:spPr>
        <p:txBody>
          <a:bodyPr/>
          <a:lstStyle/>
          <a:p>
            <a:r>
              <a:rPr lang="en-US" dirty="0"/>
              <a:t>Data Understanding</a:t>
            </a:r>
          </a:p>
        </p:txBody>
      </p:sp>
      <p:sp>
        <p:nvSpPr>
          <p:cNvPr id="4" name="Text Placeholder 3">
            <a:extLst>
              <a:ext uri="{FF2B5EF4-FFF2-40B4-BE49-F238E27FC236}">
                <a16:creationId xmlns:a16="http://schemas.microsoft.com/office/drawing/2014/main" id="{EA48F1F5-38E9-4D56-B35A-3E3B1AD74B7C}"/>
              </a:ext>
            </a:extLst>
          </p:cNvPr>
          <p:cNvSpPr>
            <a:spLocks noGrp="1"/>
          </p:cNvSpPr>
          <p:nvPr>
            <p:ph type="body" idx="1"/>
          </p:nvPr>
        </p:nvSpPr>
        <p:spPr>
          <a:xfrm>
            <a:off x="839788" y="1357604"/>
            <a:ext cx="5157787" cy="423862"/>
          </a:xfrm>
        </p:spPr>
        <p:txBody>
          <a:bodyPr/>
          <a:lstStyle/>
          <a:p>
            <a:r>
              <a:rPr lang="en-US" dirty="0"/>
              <a:t>Graphic Output</a:t>
            </a:r>
          </a:p>
        </p:txBody>
      </p:sp>
      <p:sp>
        <p:nvSpPr>
          <p:cNvPr id="3" name="Content Placeholder 2">
            <a:extLst>
              <a:ext uri="{FF2B5EF4-FFF2-40B4-BE49-F238E27FC236}">
                <a16:creationId xmlns:a16="http://schemas.microsoft.com/office/drawing/2014/main" id="{CF7DA164-1C89-4CA5-BC83-1E01D1DECF75}"/>
              </a:ext>
            </a:extLst>
          </p:cNvPr>
          <p:cNvSpPr>
            <a:spLocks noGrp="1"/>
          </p:cNvSpPr>
          <p:nvPr>
            <p:ph sz="half" idx="2"/>
          </p:nvPr>
        </p:nvSpPr>
        <p:spPr>
          <a:xfrm>
            <a:off x="839788" y="1848141"/>
            <a:ext cx="5157787" cy="4686299"/>
          </a:xfrm>
        </p:spPr>
        <p:txBody>
          <a:bodyPr>
            <a:normAutofit fontScale="85000" lnSpcReduction="20000"/>
          </a:bodyPr>
          <a:lstStyle/>
          <a:p>
            <a:r>
              <a:rPr lang="en-US" dirty="0"/>
              <a:t>Horizontal bar chart of keywords in top 5, 10, 50 ,100</a:t>
            </a:r>
          </a:p>
          <a:p>
            <a:r>
              <a:rPr lang="en-US" dirty="0"/>
              <a:t>Pie chart of categories in top 5, 10, 50 ,100</a:t>
            </a:r>
          </a:p>
          <a:p>
            <a:r>
              <a:rPr lang="en-US" dirty="0"/>
              <a:t>Histogram of price in all, </a:t>
            </a:r>
          </a:p>
          <a:p>
            <a:r>
              <a:rPr lang="en-US" dirty="0"/>
              <a:t>Ratings histogram in top 10, 50, 100 + scatter plot</a:t>
            </a:r>
          </a:p>
          <a:p>
            <a:r>
              <a:rPr lang="en-US" dirty="0"/>
              <a:t>Review count histogram for all + scatter plot</a:t>
            </a:r>
          </a:p>
          <a:p>
            <a:r>
              <a:rPr lang="en-US" dirty="0"/>
              <a:t>Review velocity -&gt; review rate = sales/velocity scatter plot + histogram</a:t>
            </a:r>
          </a:p>
          <a:p>
            <a:r>
              <a:rPr lang="en-US" dirty="0"/>
              <a:t>Dimensions -&gt; volume histogram all + scatter plot</a:t>
            </a:r>
          </a:p>
          <a:p>
            <a:r>
              <a:rPr lang="en-US" dirty="0"/>
              <a:t>Size Tier pie chart in all</a:t>
            </a:r>
          </a:p>
          <a:p>
            <a:r>
              <a:rPr lang="en-US" dirty="0"/>
              <a:t>Weight histogram in all</a:t>
            </a:r>
          </a:p>
          <a:p>
            <a:r>
              <a:rPr lang="en-US" dirty="0"/>
              <a:t>Image number histogram in all </a:t>
            </a:r>
          </a:p>
          <a:p>
            <a:r>
              <a:rPr lang="en-US" dirty="0"/>
              <a:t>Listing Creating Date -&gt; Date on Amazon, histogram in top 10, 50, 100 + scatter plot</a:t>
            </a:r>
          </a:p>
          <a:p>
            <a:endParaRPr lang="en-US" dirty="0"/>
          </a:p>
        </p:txBody>
      </p:sp>
      <p:sp>
        <p:nvSpPr>
          <p:cNvPr id="5" name="Text Placeholder 4">
            <a:extLst>
              <a:ext uri="{FF2B5EF4-FFF2-40B4-BE49-F238E27FC236}">
                <a16:creationId xmlns:a16="http://schemas.microsoft.com/office/drawing/2014/main" id="{443AFF50-EB5A-43C8-9718-B20AFF85ED68}"/>
              </a:ext>
            </a:extLst>
          </p:cNvPr>
          <p:cNvSpPr>
            <a:spLocks noGrp="1"/>
          </p:cNvSpPr>
          <p:nvPr>
            <p:ph type="body" sz="quarter" idx="3"/>
          </p:nvPr>
        </p:nvSpPr>
        <p:spPr>
          <a:xfrm>
            <a:off x="6664570" y="1357604"/>
            <a:ext cx="5183188" cy="423862"/>
          </a:xfrm>
        </p:spPr>
        <p:txBody>
          <a:bodyPr/>
          <a:lstStyle/>
          <a:p>
            <a:r>
              <a:rPr lang="en-US" dirty="0"/>
              <a:t>Data output</a:t>
            </a:r>
          </a:p>
        </p:txBody>
      </p:sp>
      <p:sp>
        <p:nvSpPr>
          <p:cNvPr id="6" name="Content Placeholder 5">
            <a:extLst>
              <a:ext uri="{FF2B5EF4-FFF2-40B4-BE49-F238E27FC236}">
                <a16:creationId xmlns:a16="http://schemas.microsoft.com/office/drawing/2014/main" id="{50BC1F3D-D2F6-4B24-8CFA-4E0534AA270B}"/>
              </a:ext>
            </a:extLst>
          </p:cNvPr>
          <p:cNvSpPr>
            <a:spLocks noGrp="1"/>
          </p:cNvSpPr>
          <p:nvPr>
            <p:ph sz="quarter" idx="4"/>
          </p:nvPr>
        </p:nvSpPr>
        <p:spPr>
          <a:xfrm>
            <a:off x="6525014" y="1781466"/>
            <a:ext cx="4443984" cy="3762375"/>
          </a:xfrm>
        </p:spPr>
        <p:txBody>
          <a:bodyPr>
            <a:normAutofit fontScale="85000" lnSpcReduction="20000"/>
          </a:bodyPr>
          <a:lstStyle/>
          <a:p>
            <a:r>
              <a:rPr lang="en-US" dirty="0" err="1"/>
              <a:t>Dataframe</a:t>
            </a:r>
            <a:r>
              <a:rPr lang="en-US" dirty="0"/>
              <a:t> of keywords </a:t>
            </a:r>
            <a:r>
              <a:rPr lang="en-US" dirty="0" err="1"/>
              <a:t>occurance</a:t>
            </a:r>
            <a:r>
              <a:rPr lang="en-US" dirty="0"/>
              <a:t> in top 5, 10, 50, 100</a:t>
            </a:r>
          </a:p>
          <a:p>
            <a:r>
              <a:rPr lang="en-US" dirty="0"/>
              <a:t>Price average, </a:t>
            </a:r>
            <a:r>
              <a:rPr lang="en-US" dirty="0" err="1"/>
              <a:t>stdev</a:t>
            </a:r>
            <a:r>
              <a:rPr lang="en-US" dirty="0"/>
              <a:t>, min, max</a:t>
            </a:r>
          </a:p>
          <a:p>
            <a:r>
              <a:rPr lang="en-US" dirty="0"/>
              <a:t>Ratings average, </a:t>
            </a:r>
            <a:r>
              <a:rPr lang="en-US" dirty="0" err="1"/>
              <a:t>stdev</a:t>
            </a:r>
            <a:r>
              <a:rPr lang="en-US" dirty="0"/>
              <a:t>, min, max in top 5, 10, 50, 100</a:t>
            </a:r>
          </a:p>
          <a:p>
            <a:r>
              <a:rPr lang="en-US" dirty="0"/>
              <a:t>Volume average, </a:t>
            </a:r>
            <a:r>
              <a:rPr lang="en-US" dirty="0" err="1"/>
              <a:t>stdev</a:t>
            </a:r>
            <a:r>
              <a:rPr lang="en-US" dirty="0"/>
              <a:t>, min, max</a:t>
            </a:r>
          </a:p>
          <a:p>
            <a:r>
              <a:rPr lang="en-US" dirty="0"/>
              <a:t>Weight average, </a:t>
            </a:r>
            <a:r>
              <a:rPr lang="en-US" dirty="0" err="1"/>
              <a:t>stdev</a:t>
            </a:r>
            <a:r>
              <a:rPr lang="en-US" dirty="0"/>
              <a:t>, min, max</a:t>
            </a:r>
          </a:p>
          <a:p>
            <a:r>
              <a:rPr lang="en-US" dirty="0"/>
              <a:t>Size Tier change to numerical</a:t>
            </a:r>
          </a:p>
          <a:p>
            <a:r>
              <a:rPr lang="en-US" dirty="0"/>
              <a:t>Date on Amazon average, </a:t>
            </a:r>
            <a:r>
              <a:rPr lang="en-US" dirty="0" err="1"/>
              <a:t>stdev</a:t>
            </a:r>
            <a:r>
              <a:rPr lang="en-US" dirty="0"/>
              <a:t>, min, max in top 10, 50, 100 + scatter plot</a:t>
            </a:r>
          </a:p>
          <a:p>
            <a:endParaRPr lang="en-US" dirty="0"/>
          </a:p>
        </p:txBody>
      </p:sp>
      <p:sp>
        <p:nvSpPr>
          <p:cNvPr id="7" name="Slide Number Placeholder 6">
            <a:extLst>
              <a:ext uri="{FF2B5EF4-FFF2-40B4-BE49-F238E27FC236}">
                <a16:creationId xmlns:a16="http://schemas.microsoft.com/office/drawing/2014/main" id="{3A19B49C-015F-4BDF-A937-5542C2DAAD00}"/>
              </a:ext>
            </a:extLst>
          </p:cNvPr>
          <p:cNvSpPr>
            <a:spLocks noGrp="1"/>
          </p:cNvSpPr>
          <p:nvPr>
            <p:ph type="sldNum" sz="quarter" idx="12"/>
          </p:nvPr>
        </p:nvSpPr>
        <p:spPr/>
        <p:txBody>
          <a:bodyPr/>
          <a:lstStyle/>
          <a:p>
            <a:fld id="{B35EB225-978E-40E3-942D-B60B57BADAEC}" type="slidenum">
              <a:rPr lang="en-US" smtClean="0"/>
              <a:t>5</a:t>
            </a:fld>
            <a:endParaRPr lang="en-US"/>
          </a:p>
        </p:txBody>
      </p:sp>
    </p:spTree>
    <p:extLst>
      <p:ext uri="{BB962C8B-B14F-4D97-AF65-F5344CB8AC3E}">
        <p14:creationId xmlns:p14="http://schemas.microsoft.com/office/powerpoint/2010/main" val="61829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9C7064-35BC-4605-BB99-14665D5BACD7}"/>
              </a:ext>
            </a:extLst>
          </p:cNvPr>
          <p:cNvSpPr>
            <a:spLocks noGrp="1"/>
          </p:cNvSpPr>
          <p:nvPr>
            <p:ph type="title"/>
          </p:nvPr>
        </p:nvSpPr>
        <p:spPr>
          <a:xfrm>
            <a:off x="1485900" y="371901"/>
            <a:ext cx="9601200" cy="618699"/>
          </a:xfrm>
        </p:spPr>
        <p:txBody>
          <a:bodyPr>
            <a:normAutofit fontScale="90000"/>
          </a:bodyPr>
          <a:lstStyle/>
          <a:p>
            <a:r>
              <a:rPr lang="en-US" dirty="0"/>
              <a:t>Data Understanding – top 100 Earrings </a:t>
            </a:r>
          </a:p>
        </p:txBody>
      </p:sp>
      <p:sp>
        <p:nvSpPr>
          <p:cNvPr id="8" name="Content Placeholder 7">
            <a:extLst>
              <a:ext uri="{FF2B5EF4-FFF2-40B4-BE49-F238E27FC236}">
                <a16:creationId xmlns:a16="http://schemas.microsoft.com/office/drawing/2014/main" id="{8267A5DB-D83B-4AA7-817B-560B47C0666E}"/>
              </a:ext>
            </a:extLst>
          </p:cNvPr>
          <p:cNvSpPr>
            <a:spLocks noGrp="1"/>
          </p:cNvSpPr>
          <p:nvPr>
            <p:ph idx="1"/>
          </p:nvPr>
        </p:nvSpPr>
        <p:spPr>
          <a:xfrm>
            <a:off x="1371600" y="4093057"/>
            <a:ext cx="9601200" cy="2715907"/>
          </a:xfrm>
        </p:spPr>
        <p:txBody>
          <a:bodyPr>
            <a:normAutofit fontScale="70000" lnSpcReduction="20000"/>
          </a:bodyPr>
          <a:lstStyle/>
          <a:p>
            <a:endParaRPr lang="en-US" dirty="0"/>
          </a:p>
          <a:p>
            <a:r>
              <a:rPr lang="en-US" dirty="0"/>
              <a:t>The standard deviation of the earrings price is 36% of the average price, meaning a good price range for the products</a:t>
            </a:r>
          </a:p>
          <a:p>
            <a:r>
              <a:rPr lang="en-US" dirty="0"/>
              <a:t>The top 100 earrings have an average of more than 1000 reviews, which is pretty high.</a:t>
            </a:r>
          </a:p>
          <a:p>
            <a:r>
              <a:rPr lang="en-US" dirty="0"/>
              <a:t>Generally, around 74 sales will generate a review</a:t>
            </a:r>
          </a:p>
          <a:p>
            <a:r>
              <a:rPr lang="en-US" dirty="0"/>
              <a:t>The ratings are all between 4 and 5, meaning good review is the key to good sales.</a:t>
            </a:r>
          </a:p>
          <a:p>
            <a:r>
              <a:rPr lang="en-US" dirty="0"/>
              <a:t>The average time for the top sales product are around 2 years. With some as low as a month and some as high as more than 10 years. </a:t>
            </a:r>
          </a:p>
          <a:p>
            <a:r>
              <a:rPr lang="en-US" dirty="0"/>
              <a:t>Even though the top 1 sales a lot and makes a lot of revenue, the #100 already not make much at $1146/month.</a:t>
            </a:r>
          </a:p>
        </p:txBody>
      </p:sp>
      <p:sp>
        <p:nvSpPr>
          <p:cNvPr id="11" name="TextBox 10">
            <a:extLst>
              <a:ext uri="{FF2B5EF4-FFF2-40B4-BE49-F238E27FC236}">
                <a16:creationId xmlns:a16="http://schemas.microsoft.com/office/drawing/2014/main" id="{88401752-D467-492A-956A-04ED49327D65}"/>
              </a:ext>
            </a:extLst>
          </p:cNvPr>
          <p:cNvSpPr txBox="1"/>
          <p:nvPr/>
        </p:nvSpPr>
        <p:spPr>
          <a:xfrm>
            <a:off x="1583140" y="1091821"/>
            <a:ext cx="6215221" cy="369332"/>
          </a:xfrm>
          <a:prstGeom prst="rect">
            <a:avLst/>
          </a:prstGeom>
          <a:noFill/>
        </p:spPr>
        <p:txBody>
          <a:bodyPr wrap="square" rtlCol="0">
            <a:spAutoFit/>
          </a:bodyPr>
          <a:lstStyle/>
          <a:p>
            <a:r>
              <a:rPr lang="en-US" dirty="0"/>
              <a:t>From </a:t>
            </a:r>
            <a:r>
              <a:rPr lang="en-US" i="1" dirty="0" err="1"/>
              <a:t>data_analysis_pipeline</a:t>
            </a:r>
            <a:r>
              <a:rPr lang="en-US" dirty="0"/>
              <a:t>:</a:t>
            </a:r>
          </a:p>
        </p:txBody>
      </p:sp>
      <p:pic>
        <p:nvPicPr>
          <p:cNvPr id="13" name="Picture 12" descr="A screenshot of a cell phone&#10;&#10;Description automatically generated">
            <a:extLst>
              <a:ext uri="{FF2B5EF4-FFF2-40B4-BE49-F238E27FC236}">
                <a16:creationId xmlns:a16="http://schemas.microsoft.com/office/drawing/2014/main" id="{E88308B8-F18B-4433-93DF-27BBEF6CF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41" y="1507781"/>
            <a:ext cx="6059606" cy="2585276"/>
          </a:xfrm>
          <a:prstGeom prst="rect">
            <a:avLst/>
          </a:prstGeom>
        </p:spPr>
      </p:pic>
      <p:sp>
        <p:nvSpPr>
          <p:cNvPr id="14" name="Slide Number Placeholder 13">
            <a:extLst>
              <a:ext uri="{FF2B5EF4-FFF2-40B4-BE49-F238E27FC236}">
                <a16:creationId xmlns:a16="http://schemas.microsoft.com/office/drawing/2014/main" id="{A263A291-C0D7-461B-BE1F-E69B645D05BF}"/>
              </a:ext>
            </a:extLst>
          </p:cNvPr>
          <p:cNvSpPr>
            <a:spLocks noGrp="1"/>
          </p:cNvSpPr>
          <p:nvPr>
            <p:ph type="sldNum" sz="quarter" idx="12"/>
          </p:nvPr>
        </p:nvSpPr>
        <p:spPr/>
        <p:txBody>
          <a:bodyPr/>
          <a:lstStyle/>
          <a:p>
            <a:fld id="{B35EB225-978E-40E3-942D-B60B57BADAEC}" type="slidenum">
              <a:rPr lang="en-US" smtClean="0"/>
              <a:t>6</a:t>
            </a:fld>
            <a:endParaRPr lang="en-US"/>
          </a:p>
        </p:txBody>
      </p:sp>
    </p:spTree>
    <p:extLst>
      <p:ext uri="{BB962C8B-B14F-4D97-AF65-F5344CB8AC3E}">
        <p14:creationId xmlns:p14="http://schemas.microsoft.com/office/powerpoint/2010/main" val="422600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4D61-427B-4732-9655-DEDA91E7330E}"/>
              </a:ext>
            </a:extLst>
          </p:cNvPr>
          <p:cNvSpPr>
            <a:spLocks noGrp="1"/>
          </p:cNvSpPr>
          <p:nvPr>
            <p:ph type="title"/>
          </p:nvPr>
        </p:nvSpPr>
        <p:spPr>
          <a:xfrm>
            <a:off x="1295400" y="332664"/>
            <a:ext cx="9601200" cy="569794"/>
          </a:xfrm>
        </p:spPr>
        <p:txBody>
          <a:bodyPr>
            <a:normAutofit fontScale="90000"/>
          </a:bodyPr>
          <a:lstStyle/>
          <a:p>
            <a:r>
              <a:rPr lang="en-US" dirty="0"/>
              <a:t>Earrings Keywords</a:t>
            </a:r>
          </a:p>
        </p:txBody>
      </p:sp>
      <p:pic>
        <p:nvPicPr>
          <p:cNvPr id="12290" name="Picture 2">
            <a:extLst>
              <a:ext uri="{FF2B5EF4-FFF2-40B4-BE49-F238E27FC236}">
                <a16:creationId xmlns:a16="http://schemas.microsoft.com/office/drawing/2014/main" id="{270D6D87-AD13-4B24-81D9-91B8A36B97E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980"/>
          <a:stretch/>
        </p:blipFill>
        <p:spPr bwMode="auto">
          <a:xfrm>
            <a:off x="760522" y="1255594"/>
            <a:ext cx="6527381"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07DDCD-1B59-4F6E-ADCF-4F6862983CCC}"/>
              </a:ext>
            </a:extLst>
          </p:cNvPr>
          <p:cNvSpPr txBox="1"/>
          <p:nvPr/>
        </p:nvSpPr>
        <p:spPr>
          <a:xfrm>
            <a:off x="7547212" y="902458"/>
            <a:ext cx="4421875" cy="5632311"/>
          </a:xfrm>
          <a:prstGeom prst="rect">
            <a:avLst/>
          </a:prstGeom>
          <a:noFill/>
        </p:spPr>
        <p:txBody>
          <a:bodyPr wrap="square" rtlCol="0">
            <a:spAutoFit/>
          </a:bodyPr>
          <a:lstStyle/>
          <a:p>
            <a:r>
              <a:rPr lang="en-US" u="sng" dirty="0"/>
              <a:t>Top keywords used by the top sellers</a:t>
            </a:r>
            <a:r>
              <a:rPr lang="en-US" dirty="0"/>
              <a:t>: </a:t>
            </a:r>
          </a:p>
          <a:p>
            <a:pPr marL="342900" indent="-342900">
              <a:buFont typeface="+mj-lt"/>
              <a:buAutoNum type="arabicPeriod"/>
            </a:pPr>
            <a:r>
              <a:rPr lang="en-US" dirty="0"/>
              <a:t>Gold</a:t>
            </a:r>
          </a:p>
          <a:p>
            <a:pPr marL="342900" indent="-342900">
              <a:buFont typeface="+mj-lt"/>
              <a:buAutoNum type="arabicPeriod"/>
            </a:pPr>
            <a:r>
              <a:rPr lang="en-US" dirty="0"/>
              <a:t>Hoop</a:t>
            </a:r>
          </a:p>
          <a:p>
            <a:pPr marL="342900" indent="-342900">
              <a:buFont typeface="+mj-lt"/>
              <a:buAutoNum type="arabicPeriod"/>
            </a:pPr>
            <a:r>
              <a:rPr lang="en-US" dirty="0"/>
              <a:t>Woman</a:t>
            </a:r>
          </a:p>
          <a:p>
            <a:pPr marL="342900" indent="-342900">
              <a:buFont typeface="+mj-lt"/>
              <a:buAutoNum type="arabicPeriod"/>
            </a:pPr>
            <a:r>
              <a:rPr lang="en-US" dirty="0"/>
              <a:t>Stud</a:t>
            </a:r>
          </a:p>
          <a:p>
            <a:pPr marL="342900" indent="-342900">
              <a:buFont typeface="+mj-lt"/>
              <a:buAutoNum type="arabicPeriod"/>
            </a:pPr>
            <a:r>
              <a:rPr lang="en-US" dirty="0"/>
              <a:t>Silver</a:t>
            </a:r>
          </a:p>
          <a:p>
            <a:pPr marL="342900" indent="-342900">
              <a:buFont typeface="+mj-lt"/>
              <a:buAutoNum type="arabicPeriod"/>
            </a:pPr>
            <a:r>
              <a:rPr lang="en-US" dirty="0"/>
              <a:t>Pair</a:t>
            </a:r>
          </a:p>
          <a:p>
            <a:pPr marL="342900" indent="-342900">
              <a:buFont typeface="+mj-lt"/>
              <a:buAutoNum type="arabicPeriod"/>
            </a:pPr>
            <a:r>
              <a:rPr lang="en-US" dirty="0"/>
              <a:t>Mm</a:t>
            </a:r>
          </a:p>
          <a:p>
            <a:pPr marL="342900" indent="-342900">
              <a:buFont typeface="+mj-lt"/>
              <a:buAutoNum type="arabicPeriod"/>
            </a:pPr>
            <a:r>
              <a:rPr lang="en-US" dirty="0"/>
              <a:t>K (14k, </a:t>
            </a:r>
            <a:r>
              <a:rPr lang="en-US" dirty="0" err="1"/>
              <a:t>etc</a:t>
            </a:r>
            <a:r>
              <a:rPr lang="en-US" dirty="0"/>
              <a:t>)</a:t>
            </a:r>
          </a:p>
          <a:p>
            <a:pPr marL="342900" indent="-342900">
              <a:buFont typeface="+mj-lt"/>
              <a:buAutoNum type="arabicPeriod"/>
            </a:pPr>
            <a:r>
              <a:rPr lang="en-US" dirty="0"/>
              <a:t>Plate</a:t>
            </a:r>
          </a:p>
          <a:p>
            <a:pPr marL="342900" indent="-342900">
              <a:buFont typeface="+mj-lt"/>
              <a:buAutoNum type="arabicPeriod"/>
            </a:pPr>
            <a:r>
              <a:rPr lang="en-US" dirty="0"/>
              <a:t>Sterling</a:t>
            </a:r>
          </a:p>
          <a:p>
            <a:pPr marL="342900" indent="-342900">
              <a:buFont typeface="+mj-lt"/>
              <a:buAutoNum type="arabicPeriod"/>
            </a:pPr>
            <a:r>
              <a:rPr lang="en-US" dirty="0"/>
              <a:t>Girl</a:t>
            </a:r>
          </a:p>
          <a:p>
            <a:pPr marL="342900" indent="-342900">
              <a:buFont typeface="+mj-lt"/>
              <a:buAutoNum type="arabicPeriod"/>
            </a:pPr>
            <a:r>
              <a:rPr lang="en-US" dirty="0"/>
              <a:t>Set</a:t>
            </a:r>
          </a:p>
          <a:p>
            <a:pPr marL="342900" indent="-342900">
              <a:buFont typeface="+mj-lt"/>
              <a:buAutoNum type="arabicPeriod"/>
            </a:pPr>
            <a:r>
              <a:rPr lang="en-US" dirty="0"/>
              <a:t>Steel</a:t>
            </a:r>
          </a:p>
          <a:p>
            <a:pPr marL="342900" indent="-342900">
              <a:buFont typeface="+mj-lt"/>
              <a:buAutoNum type="arabicPeriod"/>
            </a:pPr>
            <a:r>
              <a:rPr lang="en-US" dirty="0" err="1"/>
              <a:t>Hypoallergen</a:t>
            </a:r>
            <a:endParaRPr lang="en-US" dirty="0"/>
          </a:p>
          <a:p>
            <a:pPr marL="342900" indent="-342900">
              <a:buFont typeface="+mj-lt"/>
              <a:buAutoNum type="arabicPeriod"/>
            </a:pPr>
            <a:r>
              <a:rPr lang="en-US" dirty="0" err="1"/>
              <a:t>Zieconia</a:t>
            </a:r>
            <a:endParaRPr lang="en-US" dirty="0"/>
          </a:p>
          <a:p>
            <a:pPr marL="342900" indent="-342900">
              <a:buFont typeface="+mj-lt"/>
              <a:buAutoNum type="arabicPeriod"/>
            </a:pPr>
            <a:r>
              <a:rPr lang="en-US" dirty="0"/>
              <a:t>Stainless</a:t>
            </a:r>
          </a:p>
          <a:p>
            <a:pPr marL="342900" indent="-342900">
              <a:buFont typeface="+mj-lt"/>
              <a:buAutoNum type="arabicPeriod"/>
            </a:pPr>
            <a:r>
              <a:rPr lang="en-US" dirty="0"/>
              <a:t>Cubic</a:t>
            </a:r>
          </a:p>
          <a:p>
            <a:endParaRPr lang="en-US" dirty="0"/>
          </a:p>
          <a:p>
            <a:r>
              <a:rPr lang="en-US" dirty="0"/>
              <a:t>Top sellers share similar keywords.</a:t>
            </a:r>
          </a:p>
        </p:txBody>
      </p:sp>
      <p:sp>
        <p:nvSpPr>
          <p:cNvPr id="6" name="Slide Number Placeholder 5">
            <a:extLst>
              <a:ext uri="{FF2B5EF4-FFF2-40B4-BE49-F238E27FC236}">
                <a16:creationId xmlns:a16="http://schemas.microsoft.com/office/drawing/2014/main" id="{9DA8DD7E-BE6C-41D5-963B-E64912D89EF8}"/>
              </a:ext>
            </a:extLst>
          </p:cNvPr>
          <p:cNvSpPr>
            <a:spLocks noGrp="1"/>
          </p:cNvSpPr>
          <p:nvPr>
            <p:ph type="sldNum" sz="quarter" idx="12"/>
          </p:nvPr>
        </p:nvSpPr>
        <p:spPr/>
        <p:txBody>
          <a:bodyPr/>
          <a:lstStyle/>
          <a:p>
            <a:fld id="{B35EB225-978E-40E3-942D-B60B57BADAEC}" type="slidenum">
              <a:rPr lang="en-US" smtClean="0"/>
              <a:t>7</a:t>
            </a:fld>
            <a:endParaRPr lang="en-US"/>
          </a:p>
        </p:txBody>
      </p:sp>
    </p:spTree>
    <p:extLst>
      <p:ext uri="{BB962C8B-B14F-4D97-AF65-F5344CB8AC3E}">
        <p14:creationId xmlns:p14="http://schemas.microsoft.com/office/powerpoint/2010/main" val="2184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4A20-1DD5-46C9-BC37-FFF5A4D062F3}"/>
              </a:ext>
            </a:extLst>
          </p:cNvPr>
          <p:cNvSpPr>
            <a:spLocks noGrp="1"/>
          </p:cNvSpPr>
          <p:nvPr>
            <p:ph type="title"/>
          </p:nvPr>
        </p:nvSpPr>
        <p:spPr>
          <a:xfrm>
            <a:off x="1295400" y="344606"/>
            <a:ext cx="9601200" cy="782472"/>
          </a:xfrm>
        </p:spPr>
        <p:txBody>
          <a:bodyPr/>
          <a:lstStyle/>
          <a:p>
            <a:r>
              <a:rPr lang="en-US" dirty="0"/>
              <a:t>Earrings Fulfillment</a:t>
            </a:r>
          </a:p>
        </p:txBody>
      </p:sp>
      <p:pic>
        <p:nvPicPr>
          <p:cNvPr id="13314" name="Picture 2">
            <a:extLst>
              <a:ext uri="{FF2B5EF4-FFF2-40B4-BE49-F238E27FC236}">
                <a16:creationId xmlns:a16="http://schemas.microsoft.com/office/drawing/2014/main" id="{69C95DC9-7909-40C7-80E0-66E8C9C4104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909"/>
          <a:stretch/>
        </p:blipFill>
        <p:spPr bwMode="auto">
          <a:xfrm>
            <a:off x="1072486" y="1127078"/>
            <a:ext cx="5023514" cy="488143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AA4EA45-29FA-4C13-B979-4302ECB5E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238" y="973455"/>
            <a:ext cx="5650027" cy="51082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806194-3763-4255-921D-884A0B6A1497}"/>
              </a:ext>
            </a:extLst>
          </p:cNvPr>
          <p:cNvSpPr txBox="1"/>
          <p:nvPr/>
        </p:nvSpPr>
        <p:spPr>
          <a:xfrm>
            <a:off x="1083011" y="6008512"/>
            <a:ext cx="4850642" cy="646331"/>
          </a:xfrm>
          <a:prstGeom prst="rect">
            <a:avLst/>
          </a:prstGeom>
          <a:noFill/>
        </p:spPr>
        <p:txBody>
          <a:bodyPr wrap="square" rtlCol="0">
            <a:spAutoFit/>
          </a:bodyPr>
          <a:lstStyle/>
          <a:p>
            <a:r>
              <a:rPr lang="en-US" b="1" dirty="0"/>
              <a:t>FBA</a:t>
            </a:r>
            <a:r>
              <a:rPr lang="en-US" dirty="0"/>
              <a:t> is the most promising fulfillment methods in the earrings category. </a:t>
            </a:r>
          </a:p>
        </p:txBody>
      </p:sp>
      <p:sp>
        <p:nvSpPr>
          <p:cNvPr id="7" name="TextBox 6">
            <a:extLst>
              <a:ext uri="{FF2B5EF4-FFF2-40B4-BE49-F238E27FC236}">
                <a16:creationId xmlns:a16="http://schemas.microsoft.com/office/drawing/2014/main" id="{45A01A8A-5D2D-472E-B650-AD35364AEDF0}"/>
              </a:ext>
            </a:extLst>
          </p:cNvPr>
          <p:cNvSpPr txBox="1"/>
          <p:nvPr/>
        </p:nvSpPr>
        <p:spPr>
          <a:xfrm>
            <a:off x="6580638" y="6060174"/>
            <a:ext cx="4850642" cy="646331"/>
          </a:xfrm>
          <a:prstGeom prst="rect">
            <a:avLst/>
          </a:prstGeom>
          <a:noFill/>
        </p:spPr>
        <p:txBody>
          <a:bodyPr wrap="square" rtlCol="0">
            <a:spAutoFit/>
          </a:bodyPr>
          <a:lstStyle/>
          <a:p>
            <a:r>
              <a:rPr lang="en-US" dirty="0"/>
              <a:t>Most items are less than 20 in</a:t>
            </a:r>
            <a:r>
              <a:rPr lang="en-US" baseline="30000" dirty="0"/>
              <a:t>3</a:t>
            </a:r>
            <a:r>
              <a:rPr lang="en-US" dirty="0"/>
              <a:t>, are most of them are </a:t>
            </a:r>
            <a:r>
              <a:rPr lang="en-US" b="1" dirty="0"/>
              <a:t>small</a:t>
            </a:r>
            <a:r>
              <a:rPr lang="en-US" dirty="0"/>
              <a:t>. </a:t>
            </a:r>
          </a:p>
        </p:txBody>
      </p:sp>
      <p:sp>
        <p:nvSpPr>
          <p:cNvPr id="5" name="Slide Number Placeholder 4">
            <a:extLst>
              <a:ext uri="{FF2B5EF4-FFF2-40B4-BE49-F238E27FC236}">
                <a16:creationId xmlns:a16="http://schemas.microsoft.com/office/drawing/2014/main" id="{ADAD36AF-57C8-4597-A570-42309A16A83A}"/>
              </a:ext>
            </a:extLst>
          </p:cNvPr>
          <p:cNvSpPr>
            <a:spLocks noGrp="1"/>
          </p:cNvSpPr>
          <p:nvPr>
            <p:ph type="sldNum" sz="quarter" idx="12"/>
          </p:nvPr>
        </p:nvSpPr>
        <p:spPr/>
        <p:txBody>
          <a:bodyPr/>
          <a:lstStyle/>
          <a:p>
            <a:fld id="{B35EB225-978E-40E3-942D-B60B57BADAEC}" type="slidenum">
              <a:rPr lang="en-US" smtClean="0"/>
              <a:t>8</a:t>
            </a:fld>
            <a:endParaRPr lang="en-US"/>
          </a:p>
        </p:txBody>
      </p:sp>
    </p:spTree>
    <p:extLst>
      <p:ext uri="{BB962C8B-B14F-4D97-AF65-F5344CB8AC3E}">
        <p14:creationId xmlns:p14="http://schemas.microsoft.com/office/powerpoint/2010/main" val="155019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62CE-6DAA-45CA-B0F4-00E3F07B964B}"/>
              </a:ext>
            </a:extLst>
          </p:cNvPr>
          <p:cNvSpPr>
            <a:spLocks noGrp="1"/>
          </p:cNvSpPr>
          <p:nvPr>
            <p:ph type="title"/>
          </p:nvPr>
        </p:nvSpPr>
        <p:spPr>
          <a:xfrm>
            <a:off x="1194179" y="366215"/>
            <a:ext cx="9601200" cy="624385"/>
          </a:xfrm>
        </p:spPr>
        <p:txBody>
          <a:bodyPr>
            <a:normAutofit fontScale="90000"/>
          </a:bodyPr>
          <a:lstStyle/>
          <a:p>
            <a:r>
              <a:rPr lang="en-US"/>
              <a:t>Earrings Ratings and Reviews</a:t>
            </a:r>
            <a:endParaRPr lang="en-US" dirty="0"/>
          </a:p>
        </p:txBody>
      </p:sp>
      <p:pic>
        <p:nvPicPr>
          <p:cNvPr id="14338" name="Picture 2">
            <a:extLst>
              <a:ext uri="{FF2B5EF4-FFF2-40B4-BE49-F238E27FC236}">
                <a16:creationId xmlns:a16="http://schemas.microsoft.com/office/drawing/2014/main" id="{7E51B2AF-B5A1-44F2-B6FF-457A4E56162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221"/>
          <a:stretch/>
        </p:blipFill>
        <p:spPr bwMode="auto">
          <a:xfrm>
            <a:off x="980820" y="990601"/>
            <a:ext cx="5250973" cy="48233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144DA3-EE94-40DF-9353-DBE3EB8805CA}"/>
              </a:ext>
            </a:extLst>
          </p:cNvPr>
          <p:cNvSpPr txBox="1"/>
          <p:nvPr/>
        </p:nvSpPr>
        <p:spPr>
          <a:xfrm>
            <a:off x="980820" y="5964072"/>
            <a:ext cx="5624696" cy="646331"/>
          </a:xfrm>
          <a:prstGeom prst="rect">
            <a:avLst/>
          </a:prstGeom>
          <a:noFill/>
        </p:spPr>
        <p:txBody>
          <a:bodyPr wrap="square" rtlCol="0">
            <a:spAutoFit/>
          </a:bodyPr>
          <a:lstStyle/>
          <a:p>
            <a:r>
              <a:rPr lang="en-US" dirty="0"/>
              <a:t>No surprise that all top sellers have higher than 4.5 ratings. </a:t>
            </a:r>
          </a:p>
        </p:txBody>
      </p:sp>
      <p:pic>
        <p:nvPicPr>
          <p:cNvPr id="14340" name="Picture 4">
            <a:extLst>
              <a:ext uri="{FF2B5EF4-FFF2-40B4-BE49-F238E27FC236}">
                <a16:creationId xmlns:a16="http://schemas.microsoft.com/office/drawing/2014/main" id="{09185C47-1DB3-4531-8E65-B5F5E16DF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152" y="678407"/>
            <a:ext cx="5472713" cy="523476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12F548B-21B1-485D-9591-19956689F9A4}"/>
              </a:ext>
            </a:extLst>
          </p:cNvPr>
          <p:cNvSpPr txBox="1"/>
          <p:nvPr/>
        </p:nvSpPr>
        <p:spPr>
          <a:xfrm>
            <a:off x="6715154" y="5951276"/>
            <a:ext cx="5624696" cy="923330"/>
          </a:xfrm>
          <a:prstGeom prst="rect">
            <a:avLst/>
          </a:prstGeom>
          <a:noFill/>
        </p:spPr>
        <p:txBody>
          <a:bodyPr wrap="square" rtlCol="0">
            <a:spAutoFit/>
          </a:bodyPr>
          <a:lstStyle/>
          <a:p>
            <a:r>
              <a:rPr lang="en-US" dirty="0"/>
              <a:t>Not necessarily the higher the seller rank, the more reviews they have. Most of them have less than 1000 reviews. They tend to get one review &lt;100 sales.</a:t>
            </a:r>
          </a:p>
        </p:txBody>
      </p:sp>
      <p:sp>
        <p:nvSpPr>
          <p:cNvPr id="8" name="Slide Number Placeholder 7">
            <a:extLst>
              <a:ext uri="{FF2B5EF4-FFF2-40B4-BE49-F238E27FC236}">
                <a16:creationId xmlns:a16="http://schemas.microsoft.com/office/drawing/2014/main" id="{A831F3E6-382F-4332-BCD2-78CEB337B882}"/>
              </a:ext>
            </a:extLst>
          </p:cNvPr>
          <p:cNvSpPr>
            <a:spLocks noGrp="1"/>
          </p:cNvSpPr>
          <p:nvPr>
            <p:ph type="sldNum" sz="quarter" idx="12"/>
          </p:nvPr>
        </p:nvSpPr>
        <p:spPr/>
        <p:txBody>
          <a:bodyPr/>
          <a:lstStyle/>
          <a:p>
            <a:fld id="{B35EB225-978E-40E3-942D-B60B57BADAEC}" type="slidenum">
              <a:rPr lang="en-US" smtClean="0"/>
              <a:t>9</a:t>
            </a:fld>
            <a:endParaRPr lang="en-US"/>
          </a:p>
        </p:txBody>
      </p:sp>
    </p:spTree>
    <p:extLst>
      <p:ext uri="{BB962C8B-B14F-4D97-AF65-F5344CB8AC3E}">
        <p14:creationId xmlns:p14="http://schemas.microsoft.com/office/powerpoint/2010/main" val="3168369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10465</TotalTime>
  <Words>2539</Words>
  <Application>Microsoft Office PowerPoint</Application>
  <PresentationFormat>Widescreen</PresentationFormat>
  <Paragraphs>364</Paragraphs>
  <Slides>43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8" baseType="lpstr">
      <vt:lpstr>Arial</vt:lpstr>
      <vt:lpstr>Calibri</vt:lpstr>
      <vt:lpstr>Franklin Gothic Book</vt:lpstr>
      <vt:lpstr>Crop</vt:lpstr>
      <vt:lpstr>Worksheet</vt:lpstr>
      <vt:lpstr>Market understanding of Sales on Amazon by Category</vt:lpstr>
      <vt:lpstr>Project Blueprint</vt:lpstr>
      <vt:lpstr>The Data Analysis Process - Functions</vt:lpstr>
      <vt:lpstr>Data Preparation</vt:lpstr>
      <vt:lpstr>Data Understanding</vt:lpstr>
      <vt:lpstr>Data Understanding – top 100 Earrings </vt:lpstr>
      <vt:lpstr>Earrings Keywords</vt:lpstr>
      <vt:lpstr>Earrings Fulfillment</vt:lpstr>
      <vt:lpstr>Earrings Ratings and Reviews</vt:lpstr>
      <vt:lpstr>Earrings Sales</vt:lpstr>
      <vt:lpstr>Earrings Images and Length on Amazon</vt:lpstr>
      <vt:lpstr>Sales Modelling</vt:lpstr>
      <vt:lpstr>The Sales vs. BSR from all general and sub-categories</vt:lpstr>
      <vt:lpstr>Clothing, Shoes and Jewelry Sales Plots</vt:lpstr>
      <vt:lpstr>PowerPoint Presentation</vt:lpstr>
      <vt:lpstr>Earrings BSR vs. ranking within category</vt:lpstr>
      <vt:lpstr>PowerPoint Presentation</vt:lpstr>
      <vt:lpstr>Drop &amp; Dangle Earrings BSR vs. ranking within category</vt:lpstr>
      <vt:lpstr>Asymmetrical Star Earrings Sales Plots</vt:lpstr>
      <vt:lpstr>‘Asymmetrical Star Earrings’ BSR vs. ranking within category</vt:lpstr>
      <vt:lpstr>PowerPoint Presentation</vt:lpstr>
      <vt:lpstr>Model Fitting of Sales vs. BSR – one ele poly</vt:lpstr>
      <vt:lpstr>Model Fitting of Sales vs. BSR – one ele poly – sub-category</vt:lpstr>
      <vt:lpstr>Model Fitting of Sales vs. BSR – statistical distributions</vt:lpstr>
      <vt:lpstr>Model Fitting of Sales vs. BSR – statistical distributions</vt:lpstr>
      <vt:lpstr>Model Fitting of Sales vs. BSR – statistical distributions - Summary</vt:lpstr>
      <vt:lpstr>Model Fitting of Sales vs. BSR – statistical distributions – sub-category</vt:lpstr>
      <vt:lpstr>Sales vs. ranking fitting</vt:lpstr>
      <vt:lpstr>Sales vs. ranking fitting summary</vt:lpstr>
      <vt:lpstr>Repeated: Categorial ranking vs. BSR</vt:lpstr>
      <vt:lpstr>Model Fitting of Rankings – statistical distributions – sub-category</vt:lpstr>
      <vt:lpstr>Ranking model fitting: Model 1: one element polynomial</vt:lpstr>
      <vt:lpstr>Ranking model fitting: Model 2: exponential</vt:lpstr>
      <vt:lpstr>Ranking model fitting: Model 3: Lorentz distribution</vt:lpstr>
      <vt:lpstr>Ranks model fitting conclusion:</vt:lpstr>
      <vt:lpstr>Data Evaluation</vt:lpstr>
      <vt:lpstr>Data Evaluation: Sales prediction in keywords ‘Asymmetrical Star Earrings’</vt:lpstr>
      <vt:lpstr>Data Evaluation: category relationship Earrings &amp; Drop Dangle Earrings</vt:lpstr>
      <vt:lpstr>Data Evaluation: category relationship Earrings &amp; Asymmetrical Star Earrings</vt:lpstr>
      <vt:lpstr>Data Evaluation: category relationship Earrings &amp; Moon Star Earrings</vt:lpstr>
      <vt:lpstr>Deployment: testing a product in a category</vt:lpstr>
      <vt:lpstr>Deployment: testing a product in a category</vt:lpstr>
      <vt:lpstr>Conclusions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Zixing Wang</dc:creator>
  <cp:lastModifiedBy>Zixing Wang</cp:lastModifiedBy>
  <cp:revision>68</cp:revision>
  <dcterms:created xsi:type="dcterms:W3CDTF">2020-07-15T15:47:48Z</dcterms:created>
  <dcterms:modified xsi:type="dcterms:W3CDTF">2020-07-22T22:17:52Z</dcterms:modified>
</cp:coreProperties>
</file>