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7" r:id="rId2"/>
    <p:sldId id="258" r:id="rId3"/>
    <p:sldId id="259" r:id="rId4"/>
    <p:sldId id="263" r:id="rId5"/>
    <p:sldId id="264" r:id="rId6"/>
    <p:sldId id="289" r:id="rId7"/>
    <p:sldId id="269" r:id="rId8"/>
    <p:sldId id="279" r:id="rId9"/>
    <p:sldId id="276" r:id="rId10"/>
    <p:sldId id="280" r:id="rId11"/>
    <p:sldId id="273" r:id="rId12"/>
    <p:sldId id="277" r:id="rId13"/>
    <p:sldId id="281" r:id="rId14"/>
    <p:sldId id="288" r:id="rId15"/>
    <p:sldId id="278" r:id="rId16"/>
    <p:sldId id="282" r:id="rId17"/>
    <p:sldId id="271" r:id="rId18"/>
    <p:sldId id="283" r:id="rId19"/>
    <p:sldId id="272" r:id="rId20"/>
    <p:sldId id="284" r:id="rId21"/>
    <p:sldId id="275" r:id="rId2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24FC0D-D360-4820-8091-123F58F03318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F677BF2-019B-492A-A380-A92225EFB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75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4FF1-C8FA-498B-A1B3-853D4A2714B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0E96-B953-4A2A-BAD4-A6226DD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0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4FF1-C8FA-498B-A1B3-853D4A2714B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0E96-B953-4A2A-BAD4-A6226DD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4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4FF1-C8FA-498B-A1B3-853D4A2714B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0E96-B953-4A2A-BAD4-A6226DD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4FF1-C8FA-498B-A1B3-853D4A2714B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0E96-B953-4A2A-BAD4-A6226DD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1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4FF1-C8FA-498B-A1B3-853D4A2714B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0E96-B953-4A2A-BAD4-A6226DD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8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4FF1-C8FA-498B-A1B3-853D4A2714B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0E96-B953-4A2A-BAD4-A6226DD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5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4FF1-C8FA-498B-A1B3-853D4A2714B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0E96-B953-4A2A-BAD4-A6226DD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4FF1-C8FA-498B-A1B3-853D4A2714B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0E96-B953-4A2A-BAD4-A6226DD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4FF1-C8FA-498B-A1B3-853D4A2714B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0E96-B953-4A2A-BAD4-A6226DD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5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4FF1-C8FA-498B-A1B3-853D4A2714B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0E96-B953-4A2A-BAD4-A6226DD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8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4FF1-C8FA-498B-A1B3-853D4A2714B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0E96-B953-4A2A-BAD4-A6226DD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6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A4FF1-C8FA-498B-A1B3-853D4A2714B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00E96-B953-4A2A-BAD4-A6226DD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2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enmicroscopy.org/omero/scientist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mero-1.cecad.uni-koeln.d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41915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dirty="0"/>
              <a:t/>
            </a:r>
            <a:br>
              <a:rPr lang="de-DE" dirty="0"/>
            </a:br>
            <a:r>
              <a:rPr lang="en-US" dirty="0"/>
              <a:t> </a:t>
            </a:r>
            <a:r>
              <a:rPr lang="en-US" dirty="0" smtClean="0"/>
              <a:t>Exercises on pitfalls in imaging and good scientific conduct in image data analysis</a:t>
            </a:r>
            <a:r>
              <a:rPr lang="en-US" dirty="0"/>
              <a:t>	</a:t>
            </a:r>
            <a:r>
              <a:rPr lang="en-US" dirty="0" smtClean="0"/>
              <a:t>and presentation</a:t>
            </a:r>
            <a:r>
              <a:rPr lang="en-US" dirty="0"/>
              <a:t/>
            </a:r>
            <a:br>
              <a:rPr lang="en-US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5231332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de-DE" sz="2800" dirty="0" err="1"/>
              <a:t>Lecture</a:t>
            </a:r>
            <a:r>
              <a:rPr lang="de-DE" sz="2800" dirty="0"/>
              <a:t> Series „</a:t>
            </a:r>
            <a:r>
              <a:rPr lang="de-DE" sz="2800" dirty="0" err="1"/>
              <a:t>Good</a:t>
            </a:r>
            <a:r>
              <a:rPr lang="de-DE" sz="2800" dirty="0"/>
              <a:t> Scientific </a:t>
            </a:r>
            <a:r>
              <a:rPr lang="de-DE" sz="2800" dirty="0" err="1"/>
              <a:t>Conduct</a:t>
            </a:r>
            <a:r>
              <a:rPr lang="de-DE" sz="2800" dirty="0"/>
              <a:t>“</a:t>
            </a:r>
          </a:p>
          <a:p>
            <a:endParaRPr lang="de-DE" sz="2800" dirty="0"/>
          </a:p>
          <a:p>
            <a:r>
              <a:rPr lang="de-DE" sz="2800" dirty="0" smtClean="0"/>
              <a:t>Peter Zentis</a:t>
            </a:r>
            <a:endParaRPr lang="de-DE" sz="2800" dirty="0"/>
          </a:p>
          <a:p>
            <a:r>
              <a:rPr lang="de-DE" sz="2800" dirty="0"/>
              <a:t>04.07.2019</a:t>
            </a:r>
          </a:p>
        </p:txBody>
      </p:sp>
      <p:pic>
        <p:nvPicPr>
          <p:cNvPr id="4" name="Picture 2" descr="C:\Users\CJ\Desktop\Logo_fina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21" y="69792"/>
            <a:ext cx="1949807" cy="7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524000" y="847878"/>
            <a:ext cx="9144000" cy="608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4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J\Desktop\Logo_fina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21" y="69792"/>
            <a:ext cx="1949807" cy="7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524000" y="847878"/>
            <a:ext cx="9144000" cy="608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2184400" y="1193800"/>
            <a:ext cx="740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dirty="0" smtClean="0"/>
              <a:t>Exercise 0: 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Combined use of OMERO and FIJI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9900" y="21971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Omero</a:t>
            </a:r>
            <a:r>
              <a:rPr lang="en-US" dirty="0" smtClean="0"/>
              <a:t> can be connected to many analysis tools (</a:t>
            </a:r>
            <a:r>
              <a:rPr lang="en-US" dirty="0" err="1" smtClean="0"/>
              <a:t>ImageJ</a:t>
            </a:r>
            <a:r>
              <a:rPr lang="en-US" dirty="0" smtClean="0"/>
              <a:t>/Fiji, </a:t>
            </a:r>
            <a:r>
              <a:rPr lang="en-US" dirty="0" err="1" smtClean="0"/>
              <a:t>Cellprofiler</a:t>
            </a:r>
            <a:r>
              <a:rPr lang="en-US" dirty="0" smtClean="0"/>
              <a:t>, KNIME, </a:t>
            </a:r>
            <a:r>
              <a:rPr lang="en-US" dirty="0" err="1" smtClean="0"/>
              <a:t>Matlab</a:t>
            </a:r>
            <a:r>
              <a:rPr lang="en-US" dirty="0" smtClean="0"/>
              <a:t>, 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access your images from FIJI using the OMERO-Fiji-plugin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process analyze your images in FIJI without interfering with the integrity of your original data (i.e. if you modify the image, you have to save it as a new image to OMERO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also save ROIs and Measurements to OMERO (which avoids the problem in FIJI, that ROIs and measurements are not linked to the image you obtained them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J\Desktop\Logo_fina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21" y="69792"/>
            <a:ext cx="1949807" cy="7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524000" y="847878"/>
            <a:ext cx="9144000" cy="608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5179083" y="1052736"/>
            <a:ext cx="18338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/>
              <a:t>Image </a:t>
            </a:r>
            <a:r>
              <a:rPr lang="de-DE" dirty="0" err="1"/>
              <a:t>acquisition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205386" y="1763524"/>
            <a:ext cx="175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Archive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143672" y="2492896"/>
            <a:ext cx="2117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Image </a:t>
            </a:r>
            <a:r>
              <a:rPr lang="de-DE" dirty="0" err="1"/>
              <a:t>quantification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7005586" y="2493029"/>
            <a:ext cx="19673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/>
              <a:t>Image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63552" y="3834581"/>
            <a:ext cx="1508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Object</a:t>
            </a:r>
            <a:r>
              <a:rPr lang="de-DE" sz="1600" dirty="0"/>
              <a:t> </a:t>
            </a:r>
            <a:r>
              <a:rPr lang="de-DE" sz="1600" dirty="0" err="1"/>
              <a:t>counting</a:t>
            </a:r>
            <a:endParaRPr lang="de-DE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4347765" y="3843873"/>
            <a:ext cx="2197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Intensity</a:t>
            </a:r>
            <a:r>
              <a:rPr lang="de-DE" sz="1600" dirty="0"/>
              <a:t> </a:t>
            </a:r>
            <a:r>
              <a:rPr lang="de-DE" sz="1600" dirty="0" err="1"/>
              <a:t>measurements</a:t>
            </a:r>
            <a:endParaRPr lang="de-DE" sz="1600" dirty="0"/>
          </a:p>
        </p:txBody>
      </p:sp>
      <p:sp>
        <p:nvSpPr>
          <p:cNvPr id="11" name="Textfeld 10"/>
          <p:cNvSpPr txBox="1"/>
          <p:nvPr/>
        </p:nvSpPr>
        <p:spPr>
          <a:xfrm>
            <a:off x="2063553" y="4554661"/>
            <a:ext cx="170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Almost</a:t>
            </a:r>
            <a:r>
              <a:rPr lang="de-DE" sz="1600" dirty="0"/>
              <a:t> </a:t>
            </a:r>
            <a:r>
              <a:rPr lang="de-DE" sz="1600" dirty="0" err="1"/>
              <a:t>everything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2956969" y="5994822"/>
            <a:ext cx="2488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Must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described</a:t>
            </a:r>
            <a:r>
              <a:rPr lang="de-DE" sz="1600" dirty="0"/>
              <a:t> in </a:t>
            </a:r>
            <a:r>
              <a:rPr lang="de-DE" sz="1600" dirty="0" err="1"/>
              <a:t>detail</a:t>
            </a:r>
            <a:r>
              <a:rPr lang="de-DE" sz="1600" dirty="0"/>
              <a:t> </a:t>
            </a:r>
          </a:p>
          <a:p>
            <a:r>
              <a:rPr lang="de-DE" sz="1600" dirty="0"/>
              <a:t>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Methods</a:t>
            </a:r>
            <a:r>
              <a:rPr lang="de-DE" sz="1600" dirty="0"/>
              <a:t> </a:t>
            </a:r>
            <a:r>
              <a:rPr lang="de-DE" sz="1600" dirty="0" err="1"/>
              <a:t>section</a:t>
            </a:r>
            <a:endParaRPr lang="de-DE" sz="1600" dirty="0"/>
          </a:p>
        </p:txBody>
      </p:sp>
      <p:sp>
        <p:nvSpPr>
          <p:cNvPr id="21" name="Rechteck 20"/>
          <p:cNvSpPr/>
          <p:nvPr/>
        </p:nvSpPr>
        <p:spPr>
          <a:xfrm>
            <a:off x="5159897" y="1052736"/>
            <a:ext cx="1853021" cy="432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5159897" y="1745657"/>
            <a:ext cx="1853021" cy="432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143673" y="2461538"/>
            <a:ext cx="2061713" cy="432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960097" y="2465737"/>
            <a:ext cx="2061713" cy="4320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31" name="Rechteck 30"/>
          <p:cNvSpPr/>
          <p:nvPr/>
        </p:nvSpPr>
        <p:spPr>
          <a:xfrm>
            <a:off x="1980006" y="3806313"/>
            <a:ext cx="1883747" cy="432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4295800" y="3805309"/>
            <a:ext cx="2503148" cy="432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1896461" y="4480888"/>
            <a:ext cx="2061713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35" name="Rechteck 34"/>
          <p:cNvSpPr/>
          <p:nvPr/>
        </p:nvSpPr>
        <p:spPr>
          <a:xfrm>
            <a:off x="2927648" y="5855271"/>
            <a:ext cx="2817072" cy="815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cxnSp>
        <p:nvCxnSpPr>
          <p:cNvPr id="37" name="Gerade Verbindung mit Pfeil 36"/>
          <p:cNvCxnSpPr>
            <a:stCxn id="21" idx="2"/>
            <a:endCxn id="23" idx="0"/>
          </p:cNvCxnSpPr>
          <p:nvPr/>
        </p:nvCxnSpPr>
        <p:spPr>
          <a:xfrm>
            <a:off x="6086407" y="1484785"/>
            <a:ext cx="0" cy="2608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24" idx="0"/>
          </p:cNvCxnSpPr>
          <p:nvPr/>
        </p:nvCxnSpPr>
        <p:spPr>
          <a:xfrm flipH="1">
            <a:off x="4174530" y="2177706"/>
            <a:ext cx="985369" cy="28383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25" idx="0"/>
          </p:cNvCxnSpPr>
          <p:nvPr/>
        </p:nvCxnSpPr>
        <p:spPr>
          <a:xfrm>
            <a:off x="7012919" y="2177705"/>
            <a:ext cx="978035" cy="2880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4" idx="2"/>
            <a:endCxn id="9" idx="0"/>
          </p:cNvCxnSpPr>
          <p:nvPr/>
        </p:nvCxnSpPr>
        <p:spPr>
          <a:xfrm flipH="1">
            <a:off x="2817701" y="2893587"/>
            <a:ext cx="1356828" cy="94099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24" idx="2"/>
            <a:endCxn id="10" idx="0"/>
          </p:cNvCxnSpPr>
          <p:nvPr/>
        </p:nvCxnSpPr>
        <p:spPr>
          <a:xfrm>
            <a:off x="4174529" y="2893587"/>
            <a:ext cx="1271902" cy="95028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31" idx="2"/>
            <a:endCxn id="33" idx="0"/>
          </p:cNvCxnSpPr>
          <p:nvPr/>
        </p:nvCxnSpPr>
        <p:spPr>
          <a:xfrm>
            <a:off x="2921879" y="4238362"/>
            <a:ext cx="5438" cy="24252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6944668" y="2897786"/>
            <a:ext cx="3613262" cy="3605731"/>
            <a:chOff x="5420668" y="2897785"/>
            <a:chExt cx="3613262" cy="3605731"/>
          </a:xfrm>
        </p:grpSpPr>
        <p:sp>
          <p:nvSpPr>
            <p:cNvPr id="15" name="Textfeld 14"/>
            <p:cNvSpPr txBox="1"/>
            <p:nvPr/>
          </p:nvSpPr>
          <p:spPr>
            <a:xfrm>
              <a:off x="5865232" y="3843873"/>
              <a:ext cx="21639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Background </a:t>
              </a:r>
              <a:r>
                <a:rPr lang="de-DE" sz="1600" dirty="0" err="1"/>
                <a:t>subtraction</a:t>
              </a:r>
              <a:endParaRPr lang="de-DE" sz="16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5868144" y="4338637"/>
              <a:ext cx="29240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/>
                <a:t>Contrast</a:t>
              </a:r>
              <a:r>
                <a:rPr lang="de-DE" sz="1600" dirty="0"/>
                <a:t> / </a:t>
              </a:r>
              <a:r>
                <a:rPr lang="de-DE" sz="1600" dirty="0" err="1"/>
                <a:t>brightness</a:t>
              </a:r>
              <a:r>
                <a:rPr lang="de-DE" sz="1600" dirty="0"/>
                <a:t> </a:t>
              </a:r>
              <a:r>
                <a:rPr lang="de-DE" sz="1600" dirty="0" err="1"/>
                <a:t>adjustment</a:t>
              </a:r>
              <a:endParaRPr lang="de-DE" sz="16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901844" y="4779977"/>
              <a:ext cx="1291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Pseudocolors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5895303" y="5212025"/>
              <a:ext cx="9363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/>
                <a:t>Cropping</a:t>
              </a:r>
              <a:endParaRPr lang="de-DE" sz="1600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904356" y="5644073"/>
              <a:ext cx="27544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Other </a:t>
              </a:r>
              <a:r>
                <a:rPr lang="de-DE" sz="1600" dirty="0" err="1"/>
                <a:t>things</a:t>
              </a:r>
              <a:r>
                <a:rPr lang="de-DE" sz="1600" dirty="0"/>
                <a:t> </a:t>
              </a:r>
              <a:r>
                <a:rPr lang="de-DE" sz="1600" dirty="0" err="1"/>
                <a:t>are</a:t>
              </a:r>
              <a:r>
                <a:rPr lang="de-DE" sz="1600" dirty="0"/>
                <a:t> </a:t>
              </a:r>
              <a:r>
                <a:rPr lang="de-DE" sz="1600" dirty="0" err="1"/>
                <a:t>possible</a:t>
              </a:r>
              <a:r>
                <a:rPr lang="de-DE" sz="1600" dirty="0"/>
                <a:t> but</a:t>
              </a:r>
            </a:p>
            <a:p>
              <a:r>
                <a:rPr lang="de-DE" sz="1600" dirty="0"/>
                <a:t>must </a:t>
              </a:r>
              <a:r>
                <a:rPr lang="de-DE" sz="1600" dirty="0" err="1"/>
                <a:t>be</a:t>
              </a:r>
              <a:r>
                <a:rPr lang="de-DE" sz="1600" dirty="0"/>
                <a:t> </a:t>
              </a:r>
              <a:r>
                <a:rPr lang="de-DE" sz="1600" dirty="0" err="1"/>
                <a:t>disclosed</a:t>
              </a:r>
              <a:r>
                <a:rPr lang="de-DE" sz="1600" dirty="0"/>
                <a:t> in </a:t>
              </a:r>
              <a:r>
                <a:rPr lang="de-DE" sz="1600" dirty="0" err="1"/>
                <a:t>the</a:t>
              </a:r>
              <a:r>
                <a:rPr lang="de-DE" sz="1600" dirty="0"/>
                <a:t> </a:t>
              </a:r>
              <a:r>
                <a:rPr lang="de-DE" sz="1600" dirty="0" err="1"/>
                <a:t>figure</a:t>
              </a:r>
              <a:endParaRPr lang="de-DE" sz="1600" dirty="0"/>
            </a:p>
            <a:p>
              <a:r>
                <a:rPr lang="de-DE" sz="1600" dirty="0"/>
                <a:t>legend (e.g. </a:t>
              </a:r>
              <a:r>
                <a:rPr lang="de-DE" sz="1600" dirty="0" err="1"/>
                <a:t>gamma</a:t>
              </a:r>
              <a:r>
                <a:rPr lang="de-DE" sz="1600" dirty="0"/>
                <a:t>, </a:t>
              </a:r>
              <a:r>
                <a:rPr lang="de-DE" sz="1600" dirty="0" err="1"/>
                <a:t>filters</a:t>
              </a:r>
              <a:r>
                <a:rPr lang="de-DE" sz="1600" dirty="0"/>
                <a:t> </a:t>
              </a:r>
              <a:r>
                <a:rPr lang="de-DE" sz="1600" dirty="0" err="1"/>
                <a:t>etc</a:t>
              </a:r>
              <a:r>
                <a:rPr lang="de-DE" sz="1600" dirty="0"/>
                <a:t>)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5865232" y="3757682"/>
              <a:ext cx="2414572" cy="43204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5868143" y="4252446"/>
              <a:ext cx="3165787" cy="43204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868561" y="4725144"/>
              <a:ext cx="1462008" cy="43204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868144" y="5211094"/>
              <a:ext cx="1060904" cy="43204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5870322" y="5687751"/>
              <a:ext cx="3022157" cy="8157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cxnSp>
          <p:nvCxnSpPr>
            <p:cNvPr id="53" name="Gerade Verbindung mit Pfeil 52"/>
            <p:cNvCxnSpPr>
              <a:endCxn id="15" idx="1"/>
            </p:cNvCxnSpPr>
            <p:nvPr/>
          </p:nvCxnSpPr>
          <p:spPr>
            <a:xfrm flipV="1">
              <a:off x="5420668" y="4013150"/>
              <a:ext cx="444564" cy="153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/>
            <p:nvPr/>
          </p:nvCxnSpPr>
          <p:spPr>
            <a:xfrm>
              <a:off x="5425758" y="4469560"/>
              <a:ext cx="444564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/>
            <p:nvPr/>
          </p:nvCxnSpPr>
          <p:spPr>
            <a:xfrm>
              <a:off x="5436096" y="4941168"/>
              <a:ext cx="444564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/>
            <p:nvPr/>
          </p:nvCxnSpPr>
          <p:spPr>
            <a:xfrm>
              <a:off x="5433999" y="5427118"/>
              <a:ext cx="426984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>
              <a:stCxn id="25" idx="2"/>
            </p:cNvCxnSpPr>
            <p:nvPr/>
          </p:nvCxnSpPr>
          <p:spPr>
            <a:xfrm>
              <a:off x="6466953" y="2897785"/>
              <a:ext cx="0" cy="387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Gerade Verbindung 4096"/>
            <p:cNvCxnSpPr/>
            <p:nvPr/>
          </p:nvCxnSpPr>
          <p:spPr>
            <a:xfrm>
              <a:off x="5425121" y="3284984"/>
              <a:ext cx="103295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>
              <a:off x="5433999" y="3291694"/>
              <a:ext cx="0" cy="278637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/>
            <p:cNvCxnSpPr/>
            <p:nvPr/>
          </p:nvCxnSpPr>
          <p:spPr>
            <a:xfrm>
              <a:off x="5436096" y="6084243"/>
              <a:ext cx="426984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rade Verbindung mit Pfeil 72"/>
          <p:cNvCxnSpPr>
            <a:endCxn id="35" idx="0"/>
          </p:cNvCxnSpPr>
          <p:nvPr/>
        </p:nvCxnSpPr>
        <p:spPr>
          <a:xfrm>
            <a:off x="2896974" y="4909810"/>
            <a:ext cx="1439211" cy="94546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4336184" y="4246209"/>
            <a:ext cx="2245178" cy="1600008"/>
            <a:chOff x="2812184" y="4246209"/>
            <a:chExt cx="2245178" cy="1600008"/>
          </a:xfrm>
        </p:grpSpPr>
        <p:sp>
          <p:nvSpPr>
            <p:cNvPr id="12" name="Textfeld 11"/>
            <p:cNvSpPr txBox="1"/>
            <p:nvPr/>
          </p:nvSpPr>
          <p:spPr>
            <a:xfrm>
              <a:off x="3153094" y="4563953"/>
              <a:ext cx="188711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 err="1"/>
                <a:t>Almost</a:t>
              </a:r>
              <a:r>
                <a:rPr lang="de-DE" sz="1600" dirty="0"/>
                <a:t> </a:t>
              </a:r>
              <a:r>
                <a:rPr lang="de-DE" sz="1600" dirty="0" err="1"/>
                <a:t>nothing</a:t>
              </a:r>
              <a:endParaRPr lang="de-DE" sz="1600" dirty="0"/>
            </a:p>
            <a:p>
              <a:pPr algn="ctr"/>
              <a:r>
                <a:rPr lang="de-DE" sz="1600" dirty="0"/>
                <a:t>(</a:t>
              </a:r>
              <a:r>
                <a:rPr lang="de-DE" sz="1600" dirty="0" err="1"/>
                <a:t>bg</a:t>
              </a:r>
              <a:r>
                <a:rPr lang="de-DE" sz="1600" dirty="0"/>
                <a:t> </a:t>
              </a:r>
              <a:r>
                <a:rPr lang="de-DE" sz="1600" dirty="0" err="1"/>
                <a:t>substraction</a:t>
              </a:r>
              <a:r>
                <a:rPr lang="de-DE" sz="1600" dirty="0"/>
                <a:t>, </a:t>
              </a:r>
            </a:p>
            <a:p>
              <a:pPr algn="ctr"/>
              <a:r>
                <a:rPr lang="de-DE" sz="1600" dirty="0"/>
                <a:t>flat-</a:t>
              </a:r>
              <a:r>
                <a:rPr lang="de-DE" sz="1600" dirty="0" err="1"/>
                <a:t>field</a:t>
              </a:r>
              <a:r>
                <a:rPr lang="de-DE" sz="1600" dirty="0"/>
                <a:t> </a:t>
              </a:r>
              <a:r>
                <a:rPr lang="de-DE" sz="1600" dirty="0" err="1"/>
                <a:t>correction</a:t>
              </a:r>
              <a:r>
                <a:rPr lang="de-DE" sz="1600" dirty="0"/>
                <a:t>, </a:t>
              </a:r>
            </a:p>
            <a:p>
              <a:pPr algn="ctr"/>
              <a:r>
                <a:rPr lang="de-DE" sz="1600" dirty="0"/>
                <a:t>Median </a:t>
              </a:r>
              <a:r>
                <a:rPr lang="de-DE" sz="1600" dirty="0" err="1"/>
                <a:t>filter</a:t>
              </a:r>
              <a:r>
                <a:rPr lang="de-DE" sz="1600" dirty="0"/>
                <a:t>)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2995649" y="4468469"/>
              <a:ext cx="2061713" cy="1219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cxnSp>
          <p:nvCxnSpPr>
            <p:cNvPr id="62" name="Gerade Verbindung mit Pfeil 61"/>
            <p:cNvCxnSpPr/>
            <p:nvPr/>
          </p:nvCxnSpPr>
          <p:spPr>
            <a:xfrm>
              <a:off x="4020655" y="4246209"/>
              <a:ext cx="5438" cy="24252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/>
            <p:nvPr/>
          </p:nvCxnSpPr>
          <p:spPr>
            <a:xfrm flipH="1">
              <a:off x="2812184" y="5691104"/>
              <a:ext cx="1272864" cy="15511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6" name="Textfeld 4105"/>
          <p:cNvSpPr txBox="1"/>
          <p:nvPr/>
        </p:nvSpPr>
        <p:spPr>
          <a:xfrm>
            <a:off x="8735442" y="6536378"/>
            <a:ext cx="168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Inspired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Vibor</a:t>
            </a:r>
            <a:r>
              <a:rPr lang="de-DE" sz="1200" dirty="0"/>
              <a:t> </a:t>
            </a:r>
            <a:r>
              <a:rPr lang="de-DE" sz="1200" dirty="0" err="1"/>
              <a:t>Laketa</a:t>
            </a:r>
            <a:endParaRPr lang="de-DE" sz="1200" dirty="0"/>
          </a:p>
        </p:txBody>
      </p:sp>
      <p:sp>
        <p:nvSpPr>
          <p:cNvPr id="79" name="Rectangle 6"/>
          <p:cNvSpPr>
            <a:spLocks noChangeArrowheads="1"/>
          </p:cNvSpPr>
          <p:nvPr/>
        </p:nvSpPr>
        <p:spPr bwMode="auto">
          <a:xfrm>
            <a:off x="1775520" y="989856"/>
            <a:ext cx="194421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</p:txBody>
      </p:sp>
    </p:spTree>
    <p:extLst>
      <p:ext uri="{BB962C8B-B14F-4D97-AF65-F5344CB8AC3E}">
        <p14:creationId xmlns:p14="http://schemas.microsoft.com/office/powerpoint/2010/main" val="256427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J\Desktop\Logo_fina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21" y="69792"/>
            <a:ext cx="1949807" cy="7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524000" y="847878"/>
            <a:ext cx="9144000" cy="608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292100" y="1193800"/>
            <a:ext cx="1189990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dirty="0" smtClean="0"/>
              <a:t>Exercise 1: 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Brightness and contrast/ Background correction / 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Quantification</a:t>
            </a:r>
            <a:endParaRPr lang="de-DE" sz="28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J\Desktop\Logo_fina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21" y="69792"/>
            <a:ext cx="1949807" cy="7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524000" y="847878"/>
            <a:ext cx="9144000" cy="608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292100" y="1193800"/>
            <a:ext cx="1189990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dirty="0" smtClean="0"/>
              <a:t>Exercise 1: 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Brightness and contrast/ Background correction / 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Quantification</a:t>
            </a:r>
            <a:endParaRPr lang="de-DE" sz="28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9900" y="21971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Brightness and contrast adjustment in FIJI (not in OMERO) potentially changes the intensity values in your image, i.e. adjusted images are not suited for intensity quantification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Background subtraction usually also changes the values, however, it is indicated before quantification as otherwise the quantification may be wrong/misleading!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J\Desktop\Logo_fina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21" y="69792"/>
            <a:ext cx="1949807" cy="7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524000" y="847878"/>
            <a:ext cx="9144000" cy="608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5179083" y="1052736"/>
            <a:ext cx="18338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/>
              <a:t>Image </a:t>
            </a:r>
            <a:r>
              <a:rPr lang="de-DE" dirty="0" err="1"/>
              <a:t>acquisition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205386" y="1763524"/>
            <a:ext cx="175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Archive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143672" y="2492896"/>
            <a:ext cx="2117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Image </a:t>
            </a:r>
            <a:r>
              <a:rPr lang="de-DE" dirty="0" err="1"/>
              <a:t>quantification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7005586" y="2493029"/>
            <a:ext cx="19673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/>
              <a:t>Image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63552" y="3834581"/>
            <a:ext cx="1508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Object</a:t>
            </a:r>
            <a:r>
              <a:rPr lang="de-DE" sz="1600" dirty="0"/>
              <a:t> </a:t>
            </a:r>
            <a:r>
              <a:rPr lang="de-DE" sz="1600" dirty="0" err="1"/>
              <a:t>counting</a:t>
            </a:r>
            <a:endParaRPr lang="de-DE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4347765" y="3843873"/>
            <a:ext cx="2197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Intensity</a:t>
            </a:r>
            <a:r>
              <a:rPr lang="de-DE" sz="1600" dirty="0"/>
              <a:t> </a:t>
            </a:r>
            <a:r>
              <a:rPr lang="de-DE" sz="1600" dirty="0" err="1"/>
              <a:t>measurements</a:t>
            </a:r>
            <a:endParaRPr lang="de-DE" sz="1600" dirty="0"/>
          </a:p>
        </p:txBody>
      </p:sp>
      <p:sp>
        <p:nvSpPr>
          <p:cNvPr id="11" name="Textfeld 10"/>
          <p:cNvSpPr txBox="1"/>
          <p:nvPr/>
        </p:nvSpPr>
        <p:spPr>
          <a:xfrm>
            <a:off x="2063553" y="4554661"/>
            <a:ext cx="170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Almost</a:t>
            </a:r>
            <a:r>
              <a:rPr lang="de-DE" sz="1600" dirty="0"/>
              <a:t> </a:t>
            </a:r>
            <a:r>
              <a:rPr lang="de-DE" sz="1600" dirty="0" err="1"/>
              <a:t>everything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2956969" y="5994822"/>
            <a:ext cx="2488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Must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described</a:t>
            </a:r>
            <a:r>
              <a:rPr lang="de-DE" sz="1600" dirty="0"/>
              <a:t> in </a:t>
            </a:r>
            <a:r>
              <a:rPr lang="de-DE" sz="1600" dirty="0" err="1"/>
              <a:t>detail</a:t>
            </a:r>
            <a:r>
              <a:rPr lang="de-DE" sz="1600" dirty="0"/>
              <a:t> </a:t>
            </a:r>
          </a:p>
          <a:p>
            <a:r>
              <a:rPr lang="de-DE" sz="1600" dirty="0"/>
              <a:t>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Methods</a:t>
            </a:r>
            <a:r>
              <a:rPr lang="de-DE" sz="1600" dirty="0"/>
              <a:t> </a:t>
            </a:r>
            <a:r>
              <a:rPr lang="de-DE" sz="1600" dirty="0" err="1"/>
              <a:t>section</a:t>
            </a:r>
            <a:endParaRPr lang="de-DE" sz="1600" dirty="0"/>
          </a:p>
        </p:txBody>
      </p:sp>
      <p:sp>
        <p:nvSpPr>
          <p:cNvPr id="21" name="Rechteck 20"/>
          <p:cNvSpPr/>
          <p:nvPr/>
        </p:nvSpPr>
        <p:spPr>
          <a:xfrm>
            <a:off x="5159897" y="1052736"/>
            <a:ext cx="1853021" cy="432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5159897" y="1745657"/>
            <a:ext cx="1853021" cy="432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143673" y="2461538"/>
            <a:ext cx="2061713" cy="432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960097" y="2465737"/>
            <a:ext cx="2061713" cy="4320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31" name="Rechteck 30"/>
          <p:cNvSpPr/>
          <p:nvPr/>
        </p:nvSpPr>
        <p:spPr>
          <a:xfrm>
            <a:off x="1980006" y="3806313"/>
            <a:ext cx="1883747" cy="432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4295800" y="3805309"/>
            <a:ext cx="2503148" cy="432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1896461" y="4480888"/>
            <a:ext cx="2061713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35" name="Rechteck 34"/>
          <p:cNvSpPr/>
          <p:nvPr/>
        </p:nvSpPr>
        <p:spPr>
          <a:xfrm>
            <a:off x="2927648" y="5855271"/>
            <a:ext cx="2817072" cy="815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cxnSp>
        <p:nvCxnSpPr>
          <p:cNvPr id="37" name="Gerade Verbindung mit Pfeil 36"/>
          <p:cNvCxnSpPr>
            <a:stCxn id="21" idx="2"/>
            <a:endCxn id="23" idx="0"/>
          </p:cNvCxnSpPr>
          <p:nvPr/>
        </p:nvCxnSpPr>
        <p:spPr>
          <a:xfrm>
            <a:off x="6086407" y="1484785"/>
            <a:ext cx="0" cy="2608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24" idx="0"/>
          </p:cNvCxnSpPr>
          <p:nvPr/>
        </p:nvCxnSpPr>
        <p:spPr>
          <a:xfrm flipH="1">
            <a:off x="4174530" y="2177706"/>
            <a:ext cx="985369" cy="28383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25" idx="0"/>
          </p:cNvCxnSpPr>
          <p:nvPr/>
        </p:nvCxnSpPr>
        <p:spPr>
          <a:xfrm>
            <a:off x="7012919" y="2177705"/>
            <a:ext cx="978035" cy="2880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4" idx="2"/>
            <a:endCxn id="9" idx="0"/>
          </p:cNvCxnSpPr>
          <p:nvPr/>
        </p:nvCxnSpPr>
        <p:spPr>
          <a:xfrm flipH="1">
            <a:off x="2817701" y="2893587"/>
            <a:ext cx="1356828" cy="94099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24" idx="2"/>
            <a:endCxn id="10" idx="0"/>
          </p:cNvCxnSpPr>
          <p:nvPr/>
        </p:nvCxnSpPr>
        <p:spPr>
          <a:xfrm>
            <a:off x="4174529" y="2893587"/>
            <a:ext cx="1271902" cy="95028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31" idx="2"/>
            <a:endCxn id="33" idx="0"/>
          </p:cNvCxnSpPr>
          <p:nvPr/>
        </p:nvCxnSpPr>
        <p:spPr>
          <a:xfrm>
            <a:off x="2921879" y="4238362"/>
            <a:ext cx="5438" cy="24252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6944668" y="2897786"/>
            <a:ext cx="3613262" cy="3605731"/>
            <a:chOff x="5420668" y="2897785"/>
            <a:chExt cx="3613262" cy="3605731"/>
          </a:xfrm>
        </p:grpSpPr>
        <p:sp>
          <p:nvSpPr>
            <p:cNvPr id="15" name="Textfeld 14"/>
            <p:cNvSpPr txBox="1"/>
            <p:nvPr/>
          </p:nvSpPr>
          <p:spPr>
            <a:xfrm>
              <a:off x="5865232" y="3843873"/>
              <a:ext cx="21639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Background </a:t>
              </a:r>
              <a:r>
                <a:rPr lang="de-DE" sz="1600" dirty="0" err="1"/>
                <a:t>subtraction</a:t>
              </a:r>
              <a:endParaRPr lang="de-DE" sz="16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5868144" y="4338637"/>
              <a:ext cx="29240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/>
                <a:t>Contrast</a:t>
              </a:r>
              <a:r>
                <a:rPr lang="de-DE" sz="1600" dirty="0"/>
                <a:t> / </a:t>
              </a:r>
              <a:r>
                <a:rPr lang="de-DE" sz="1600" dirty="0" err="1"/>
                <a:t>brightness</a:t>
              </a:r>
              <a:r>
                <a:rPr lang="de-DE" sz="1600" dirty="0"/>
                <a:t> </a:t>
              </a:r>
              <a:r>
                <a:rPr lang="de-DE" sz="1600" dirty="0" err="1"/>
                <a:t>adjustment</a:t>
              </a:r>
              <a:endParaRPr lang="de-DE" sz="16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901844" y="4779977"/>
              <a:ext cx="1291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Pseudocolors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5895303" y="5212025"/>
              <a:ext cx="9363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/>
                <a:t>Cropping</a:t>
              </a:r>
              <a:endParaRPr lang="de-DE" sz="1600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904356" y="5644073"/>
              <a:ext cx="27544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Other </a:t>
              </a:r>
              <a:r>
                <a:rPr lang="de-DE" sz="1600" dirty="0" err="1"/>
                <a:t>things</a:t>
              </a:r>
              <a:r>
                <a:rPr lang="de-DE" sz="1600" dirty="0"/>
                <a:t> </a:t>
              </a:r>
              <a:r>
                <a:rPr lang="de-DE" sz="1600" dirty="0" err="1"/>
                <a:t>are</a:t>
              </a:r>
              <a:r>
                <a:rPr lang="de-DE" sz="1600" dirty="0"/>
                <a:t> </a:t>
              </a:r>
              <a:r>
                <a:rPr lang="de-DE" sz="1600" dirty="0" err="1"/>
                <a:t>possible</a:t>
              </a:r>
              <a:r>
                <a:rPr lang="de-DE" sz="1600" dirty="0"/>
                <a:t> but</a:t>
              </a:r>
            </a:p>
            <a:p>
              <a:r>
                <a:rPr lang="de-DE" sz="1600" dirty="0"/>
                <a:t>must </a:t>
              </a:r>
              <a:r>
                <a:rPr lang="de-DE" sz="1600" dirty="0" err="1"/>
                <a:t>be</a:t>
              </a:r>
              <a:r>
                <a:rPr lang="de-DE" sz="1600" dirty="0"/>
                <a:t> </a:t>
              </a:r>
              <a:r>
                <a:rPr lang="de-DE" sz="1600" dirty="0" err="1"/>
                <a:t>disclosed</a:t>
              </a:r>
              <a:r>
                <a:rPr lang="de-DE" sz="1600" dirty="0"/>
                <a:t> in </a:t>
              </a:r>
              <a:r>
                <a:rPr lang="de-DE" sz="1600" dirty="0" err="1"/>
                <a:t>the</a:t>
              </a:r>
              <a:r>
                <a:rPr lang="de-DE" sz="1600" dirty="0"/>
                <a:t> </a:t>
              </a:r>
              <a:r>
                <a:rPr lang="de-DE" sz="1600" dirty="0" err="1"/>
                <a:t>figure</a:t>
              </a:r>
              <a:endParaRPr lang="de-DE" sz="1600" dirty="0"/>
            </a:p>
            <a:p>
              <a:r>
                <a:rPr lang="de-DE" sz="1600" dirty="0"/>
                <a:t>legend (e.g. </a:t>
              </a:r>
              <a:r>
                <a:rPr lang="de-DE" sz="1600" dirty="0" err="1"/>
                <a:t>gamma</a:t>
              </a:r>
              <a:r>
                <a:rPr lang="de-DE" sz="1600" dirty="0"/>
                <a:t>, </a:t>
              </a:r>
              <a:r>
                <a:rPr lang="de-DE" sz="1600" dirty="0" err="1"/>
                <a:t>filters</a:t>
              </a:r>
              <a:r>
                <a:rPr lang="de-DE" sz="1600" dirty="0"/>
                <a:t> </a:t>
              </a:r>
              <a:r>
                <a:rPr lang="de-DE" sz="1600" dirty="0" err="1"/>
                <a:t>etc</a:t>
              </a:r>
              <a:r>
                <a:rPr lang="de-DE" sz="1600" dirty="0"/>
                <a:t>)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5865232" y="3757682"/>
              <a:ext cx="2414572" cy="43204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5868143" y="4252446"/>
              <a:ext cx="3165787" cy="43204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868561" y="4725144"/>
              <a:ext cx="1462008" cy="43204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868144" y="5211094"/>
              <a:ext cx="1060904" cy="43204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5870322" y="5687751"/>
              <a:ext cx="3022157" cy="8157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cxnSp>
          <p:nvCxnSpPr>
            <p:cNvPr id="53" name="Gerade Verbindung mit Pfeil 52"/>
            <p:cNvCxnSpPr>
              <a:endCxn id="15" idx="1"/>
            </p:cNvCxnSpPr>
            <p:nvPr/>
          </p:nvCxnSpPr>
          <p:spPr>
            <a:xfrm flipV="1">
              <a:off x="5420668" y="4013150"/>
              <a:ext cx="444564" cy="153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/>
            <p:nvPr/>
          </p:nvCxnSpPr>
          <p:spPr>
            <a:xfrm>
              <a:off x="5425758" y="4469560"/>
              <a:ext cx="444564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/>
            <p:nvPr/>
          </p:nvCxnSpPr>
          <p:spPr>
            <a:xfrm>
              <a:off x="5436096" y="4941168"/>
              <a:ext cx="444564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/>
            <p:nvPr/>
          </p:nvCxnSpPr>
          <p:spPr>
            <a:xfrm>
              <a:off x="5433999" y="5427118"/>
              <a:ext cx="426984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>
              <a:stCxn id="25" idx="2"/>
            </p:cNvCxnSpPr>
            <p:nvPr/>
          </p:nvCxnSpPr>
          <p:spPr>
            <a:xfrm>
              <a:off x="6466953" y="2897785"/>
              <a:ext cx="0" cy="387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Gerade Verbindung 4096"/>
            <p:cNvCxnSpPr/>
            <p:nvPr/>
          </p:nvCxnSpPr>
          <p:spPr>
            <a:xfrm>
              <a:off x="5425121" y="3284984"/>
              <a:ext cx="103295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>
              <a:off x="5433999" y="3291694"/>
              <a:ext cx="0" cy="278637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/>
            <p:cNvCxnSpPr/>
            <p:nvPr/>
          </p:nvCxnSpPr>
          <p:spPr>
            <a:xfrm>
              <a:off x="5436096" y="6084243"/>
              <a:ext cx="426984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rade Verbindung mit Pfeil 72"/>
          <p:cNvCxnSpPr>
            <a:endCxn id="35" idx="0"/>
          </p:cNvCxnSpPr>
          <p:nvPr/>
        </p:nvCxnSpPr>
        <p:spPr>
          <a:xfrm>
            <a:off x="2896974" y="4909810"/>
            <a:ext cx="1439211" cy="94546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4336184" y="4246209"/>
            <a:ext cx="2245178" cy="1600008"/>
            <a:chOff x="2812184" y="4246209"/>
            <a:chExt cx="2245178" cy="1600008"/>
          </a:xfrm>
        </p:grpSpPr>
        <p:sp>
          <p:nvSpPr>
            <p:cNvPr id="12" name="Textfeld 11"/>
            <p:cNvSpPr txBox="1"/>
            <p:nvPr/>
          </p:nvSpPr>
          <p:spPr>
            <a:xfrm>
              <a:off x="3153094" y="4563953"/>
              <a:ext cx="188711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 err="1"/>
                <a:t>Almost</a:t>
              </a:r>
              <a:r>
                <a:rPr lang="de-DE" sz="1600" dirty="0"/>
                <a:t> </a:t>
              </a:r>
              <a:r>
                <a:rPr lang="de-DE" sz="1600" dirty="0" err="1"/>
                <a:t>nothing</a:t>
              </a:r>
              <a:endParaRPr lang="de-DE" sz="1600" dirty="0"/>
            </a:p>
            <a:p>
              <a:pPr algn="ctr"/>
              <a:r>
                <a:rPr lang="de-DE" sz="1600" dirty="0"/>
                <a:t>(</a:t>
              </a:r>
              <a:r>
                <a:rPr lang="de-DE" sz="1600" dirty="0" err="1"/>
                <a:t>bg</a:t>
              </a:r>
              <a:r>
                <a:rPr lang="de-DE" sz="1600" dirty="0"/>
                <a:t> </a:t>
              </a:r>
              <a:r>
                <a:rPr lang="de-DE" sz="1600" dirty="0" err="1"/>
                <a:t>substraction</a:t>
              </a:r>
              <a:r>
                <a:rPr lang="de-DE" sz="1600" dirty="0"/>
                <a:t>, </a:t>
              </a:r>
            </a:p>
            <a:p>
              <a:pPr algn="ctr"/>
              <a:r>
                <a:rPr lang="de-DE" sz="1600" dirty="0"/>
                <a:t>flat-</a:t>
              </a:r>
              <a:r>
                <a:rPr lang="de-DE" sz="1600" dirty="0" err="1"/>
                <a:t>field</a:t>
              </a:r>
              <a:r>
                <a:rPr lang="de-DE" sz="1600" dirty="0"/>
                <a:t> </a:t>
              </a:r>
              <a:r>
                <a:rPr lang="de-DE" sz="1600" dirty="0" err="1"/>
                <a:t>correction</a:t>
              </a:r>
              <a:r>
                <a:rPr lang="de-DE" sz="1600" dirty="0"/>
                <a:t>, </a:t>
              </a:r>
            </a:p>
            <a:p>
              <a:pPr algn="ctr"/>
              <a:r>
                <a:rPr lang="de-DE" sz="1600" dirty="0"/>
                <a:t>Median </a:t>
              </a:r>
              <a:r>
                <a:rPr lang="de-DE" sz="1600" dirty="0" err="1"/>
                <a:t>filter</a:t>
              </a:r>
              <a:r>
                <a:rPr lang="de-DE" sz="1600" dirty="0"/>
                <a:t>)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2995649" y="4468469"/>
              <a:ext cx="2061713" cy="1219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cxnSp>
          <p:nvCxnSpPr>
            <p:cNvPr id="62" name="Gerade Verbindung mit Pfeil 61"/>
            <p:cNvCxnSpPr/>
            <p:nvPr/>
          </p:nvCxnSpPr>
          <p:spPr>
            <a:xfrm>
              <a:off x="4020655" y="4246209"/>
              <a:ext cx="5438" cy="24252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/>
            <p:nvPr/>
          </p:nvCxnSpPr>
          <p:spPr>
            <a:xfrm flipH="1">
              <a:off x="2812184" y="5691104"/>
              <a:ext cx="1272864" cy="15511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6" name="Textfeld 4105"/>
          <p:cNvSpPr txBox="1"/>
          <p:nvPr/>
        </p:nvSpPr>
        <p:spPr>
          <a:xfrm>
            <a:off x="8735442" y="6536378"/>
            <a:ext cx="168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Inspired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Vibor</a:t>
            </a:r>
            <a:r>
              <a:rPr lang="de-DE" sz="1200" dirty="0"/>
              <a:t> </a:t>
            </a:r>
            <a:r>
              <a:rPr lang="de-DE" sz="1200" dirty="0" err="1"/>
              <a:t>Laketa</a:t>
            </a:r>
            <a:endParaRPr lang="de-DE" sz="1200" dirty="0"/>
          </a:p>
        </p:txBody>
      </p:sp>
      <p:sp>
        <p:nvSpPr>
          <p:cNvPr id="79" name="Rectangle 6"/>
          <p:cNvSpPr>
            <a:spLocks noChangeArrowheads="1"/>
          </p:cNvSpPr>
          <p:nvPr/>
        </p:nvSpPr>
        <p:spPr bwMode="auto">
          <a:xfrm>
            <a:off x="1775520" y="989856"/>
            <a:ext cx="194421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</p:txBody>
      </p:sp>
    </p:spTree>
    <p:extLst>
      <p:ext uri="{BB962C8B-B14F-4D97-AF65-F5344CB8AC3E}">
        <p14:creationId xmlns:p14="http://schemas.microsoft.com/office/powerpoint/2010/main" val="182436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J\Desktop\Logo_fina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21" y="69792"/>
            <a:ext cx="1949807" cy="7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524000" y="847878"/>
            <a:ext cx="9144000" cy="608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292100" y="1193800"/>
            <a:ext cx="1189990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lang="en-US" sz="2800" dirty="0" smtClean="0"/>
              <a:t>Exercise </a:t>
            </a:r>
            <a:r>
              <a:rPr lang="en-US" sz="2800" dirty="0"/>
              <a:t>2: </a:t>
            </a:r>
            <a:r>
              <a:rPr lang="de-DE" sz="2800" dirty="0"/>
              <a:t>Defining </a:t>
            </a:r>
            <a:r>
              <a:rPr lang="de-DE" sz="2800" dirty="0" smtClean="0"/>
              <a:t>regions </a:t>
            </a:r>
            <a:r>
              <a:rPr lang="de-DE" sz="2800" dirty="0"/>
              <a:t>of interest / measuring object sizes </a:t>
            </a:r>
          </a:p>
          <a:p>
            <a:pPr>
              <a:spcBef>
                <a:spcPct val="20000"/>
              </a:spcBef>
              <a:defRPr/>
            </a:pP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8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J\Desktop\Logo_fina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21" y="69792"/>
            <a:ext cx="1949807" cy="7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524000" y="847878"/>
            <a:ext cx="9144000" cy="608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292100" y="1193800"/>
            <a:ext cx="1189990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lang="en-US" sz="2800" dirty="0" smtClean="0"/>
              <a:t>Exercise </a:t>
            </a:r>
            <a:r>
              <a:rPr lang="en-US" sz="2800" dirty="0"/>
              <a:t>2: </a:t>
            </a:r>
            <a:r>
              <a:rPr lang="de-DE" sz="2800" dirty="0"/>
              <a:t>Defining </a:t>
            </a:r>
            <a:r>
              <a:rPr lang="de-DE" sz="2800" dirty="0" smtClean="0"/>
              <a:t>regions </a:t>
            </a:r>
            <a:r>
              <a:rPr lang="de-DE" sz="2800" dirty="0"/>
              <a:t>of interest / measuring object sizes </a:t>
            </a:r>
          </a:p>
          <a:p>
            <a:pPr>
              <a:spcBef>
                <a:spcPct val="20000"/>
              </a:spcBef>
              <a:defRPr/>
            </a:pP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9900" y="21971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measuring spatial features in your images, be aware of the limitations of your microscope system and your image data (optical resolution, pixel size,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Consider deconvolution if your objects of interest are close to the resolution limit of your microscope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 aware that the brightness of your objects, and the signal to noise ratio in your image may interfere with the accuracy of your measurement and can introduce a significant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J\Desktop\Logo_fina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21" y="69792"/>
            <a:ext cx="1949807" cy="7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524000" y="847878"/>
            <a:ext cx="9144000" cy="608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2184400" y="1193800"/>
            <a:ext cx="740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Exercise 3: Resampling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98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J\Desktop\Logo_fina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21" y="69792"/>
            <a:ext cx="1949807" cy="7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524000" y="847878"/>
            <a:ext cx="9144000" cy="608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2184400" y="1193800"/>
            <a:ext cx="740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Exercise 3: Resampling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39900" y="21971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Avoid resampling whenever possible, i.e. consider the required resolution when acquiring your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Never resample images which are subjected to quantitative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you have to resample, do it only once at the very end of your figure creation process (and best disclose what you did)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J\Desktop\Logo_fina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21" y="69792"/>
            <a:ext cx="1949807" cy="7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524000" y="847878"/>
            <a:ext cx="9144000" cy="608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2184400" y="1193800"/>
            <a:ext cx="740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Exercise 4: Creating a figure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742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J\Desktop\Logo_fina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21" y="69792"/>
            <a:ext cx="1949807" cy="7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524000" y="847878"/>
            <a:ext cx="9144000" cy="608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2491752" y="6783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Agenda</a:t>
            </a:r>
            <a:endParaRPr lang="de-DE" dirty="0"/>
          </a:p>
        </p:txBody>
      </p:sp>
      <p:sp>
        <p:nvSpPr>
          <p:cNvPr id="6" name="Rechteck 15"/>
          <p:cNvSpPr/>
          <p:nvPr/>
        </p:nvSpPr>
        <p:spPr>
          <a:xfrm>
            <a:off x="699480" y="1828180"/>
            <a:ext cx="10793040" cy="5244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de-DE" b="1" dirty="0" smtClean="0">
                <a:latin typeface="Arial" pitchFamily="34" charset="0"/>
                <a:cs typeface="Arial" pitchFamily="34" charset="0"/>
              </a:rPr>
              <a:t>Exercise </a:t>
            </a:r>
            <a:r>
              <a:rPr lang="de-DE" b="1" dirty="0">
                <a:latin typeface="Arial" pitchFamily="34" charset="0"/>
                <a:cs typeface="Arial" pitchFamily="34" charset="0"/>
              </a:rPr>
              <a:t>-</a:t>
            </a:r>
            <a:r>
              <a:rPr lang="de-DE" b="1" dirty="0" smtClean="0">
                <a:latin typeface="Arial" pitchFamily="34" charset="0"/>
                <a:cs typeface="Arial" pitchFamily="34" charset="0"/>
              </a:rPr>
              <a:t>1</a:t>
            </a:r>
            <a:endParaRPr lang="de-DE" b="1" dirty="0">
              <a:latin typeface="Arial" pitchFamily="34" charset="0"/>
              <a:cs typeface="Arial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	Image data management/ data provenance with OMERO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de-DE" b="1" dirty="0" smtClean="0">
                <a:latin typeface="Arial" pitchFamily="34" charset="0"/>
                <a:cs typeface="Arial" pitchFamily="34" charset="0"/>
              </a:rPr>
              <a:t>Exercise 0</a:t>
            </a:r>
          </a:p>
          <a:p>
            <a:pPr>
              <a:spcBef>
                <a:spcPct val="20000"/>
              </a:spcBef>
              <a:defRPr/>
            </a:pPr>
            <a:r>
              <a:rPr lang="de-DE" dirty="0">
                <a:latin typeface="Arial" pitchFamily="34" charset="0"/>
                <a:cs typeface="Arial" pitchFamily="34" charset="0"/>
              </a:rPr>
              <a:t>	Combined use of OMERO and FIJI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de-DE" b="1" dirty="0" smtClean="0">
                <a:latin typeface="Arial" pitchFamily="34" charset="0"/>
                <a:cs typeface="Arial" pitchFamily="34" charset="0"/>
              </a:rPr>
              <a:t>Exercise 1</a:t>
            </a:r>
          </a:p>
          <a:p>
            <a:pPr lvl="1">
              <a:spcBef>
                <a:spcPct val="20000"/>
              </a:spcBef>
              <a:defRPr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	Brightness </a:t>
            </a:r>
            <a:r>
              <a:rPr lang="de-DE" dirty="0">
                <a:latin typeface="Arial" pitchFamily="34" charset="0"/>
                <a:cs typeface="Arial" pitchFamily="34" charset="0"/>
              </a:rPr>
              <a:t>and contrast/ Background correction / Quantifying fluorescence intensities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de-DE" b="1" dirty="0">
                <a:latin typeface="Arial" pitchFamily="34" charset="0"/>
                <a:cs typeface="Arial" pitchFamily="34" charset="0"/>
              </a:rPr>
              <a:t>Exercise </a:t>
            </a:r>
            <a:r>
              <a:rPr lang="de-DE" b="1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pPr lvl="1">
              <a:spcBef>
                <a:spcPct val="20000"/>
              </a:spcBef>
              <a:defRPr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de-DE" dirty="0">
                <a:latin typeface="Arial" pitchFamily="34" charset="0"/>
                <a:cs typeface="Arial" pitchFamily="34" charset="0"/>
              </a:rPr>
              <a:t> Defining 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regions </a:t>
            </a:r>
            <a:r>
              <a:rPr lang="de-DE" dirty="0">
                <a:latin typeface="Arial" pitchFamily="34" charset="0"/>
                <a:cs typeface="Arial" pitchFamily="34" charset="0"/>
              </a:rPr>
              <a:t>of interest / measuring object sizes 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de-DE" b="1" dirty="0">
                <a:latin typeface="Arial" pitchFamily="34" charset="0"/>
                <a:cs typeface="Arial" pitchFamily="34" charset="0"/>
              </a:rPr>
              <a:t>Exercise </a:t>
            </a:r>
            <a:r>
              <a:rPr lang="de-DE" b="1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(optional)</a:t>
            </a:r>
          </a:p>
          <a:p>
            <a:pPr lvl="1">
              <a:spcBef>
                <a:spcPct val="20000"/>
              </a:spcBef>
              <a:defRPr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	Resampling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de-DE" b="1" dirty="0">
                <a:latin typeface="Arial" pitchFamily="34" charset="0"/>
                <a:cs typeface="Arial" pitchFamily="34" charset="0"/>
              </a:rPr>
              <a:t>Exercise </a:t>
            </a:r>
            <a:r>
              <a:rPr lang="de-DE" b="1" dirty="0" smtClean="0">
                <a:latin typeface="Arial" pitchFamily="34" charset="0"/>
                <a:cs typeface="Arial" pitchFamily="34" charset="0"/>
              </a:rPr>
              <a:t>4</a:t>
            </a:r>
          </a:p>
          <a:p>
            <a:pPr lvl="1">
              <a:spcBef>
                <a:spcPct val="20000"/>
              </a:spcBef>
              <a:defRPr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	Creation </a:t>
            </a:r>
            <a:r>
              <a:rPr lang="de-DE" dirty="0">
                <a:latin typeface="Arial" pitchFamily="34" charset="0"/>
                <a:cs typeface="Arial" pitchFamily="34" charset="0"/>
              </a:rPr>
              <a:t>of figure for presentation/publication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de-DE" dirty="0">
              <a:latin typeface="Arial" pitchFamily="34" charset="0"/>
              <a:cs typeface="Arial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4400" y="6396335"/>
            <a:ext cx="941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download: </a:t>
            </a:r>
            <a:r>
              <a:rPr lang="en-US" sz="2400" b="1" dirty="0" smtClean="0"/>
              <a:t>https://uni-koeln.sciebo.de/s/fWMgvVpe57S9IGd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9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J\Desktop\Logo_fina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21" y="69792"/>
            <a:ext cx="1949807" cy="7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524000" y="847878"/>
            <a:ext cx="9144000" cy="608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2184400" y="1193800"/>
            <a:ext cx="740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Exercise 4: Creating a figure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39900" y="21971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OMERO.figure</a:t>
            </a:r>
            <a:r>
              <a:rPr lang="en-US" dirty="0" smtClean="0"/>
              <a:t> is a convenient tool for figure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Adding scale bars, adjusting brightness, color and resolution can be done easily (be aware that you can manipulate your images inappropriately by doing so!)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original data used is easily retrieved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modifying figures gets much less error prone due to linkage to original (meta)data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2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4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J\Desktop\Logo_fina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21" y="69792"/>
            <a:ext cx="1949807" cy="7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524000" y="847878"/>
            <a:ext cx="9144000" cy="608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2491752" y="6783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Image data management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202" y="1757832"/>
            <a:ext cx="7175500" cy="49650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9931" y="6650181"/>
            <a:ext cx="1191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source: Petr </a:t>
            </a:r>
            <a:r>
              <a:rPr lang="en-US" sz="1200" dirty="0" err="1" smtClean="0"/>
              <a:t>Walczysko</a:t>
            </a:r>
            <a:r>
              <a:rPr lang="en-US" sz="1200" dirty="0" smtClean="0"/>
              <a:t>, https</a:t>
            </a:r>
            <a:r>
              <a:rPr lang="en-US" sz="1200" dirty="0"/>
              <a:t>://downloads.openmicroscopy.org/presentations/2019/ELMI/OMERO-workshop/#/3</a:t>
            </a:r>
          </a:p>
        </p:txBody>
      </p:sp>
    </p:spTree>
    <p:extLst>
      <p:ext uri="{BB962C8B-B14F-4D97-AF65-F5344CB8AC3E}">
        <p14:creationId xmlns:p14="http://schemas.microsoft.com/office/powerpoint/2010/main" val="8545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J\Desktop\Logo_fina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21" y="69792"/>
            <a:ext cx="1949807" cy="7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524000" y="847878"/>
            <a:ext cx="9144000" cy="608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2491752" y="6783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Image data management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955562"/>
            <a:ext cx="8308974" cy="55706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931" y="6650181"/>
            <a:ext cx="1191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source: OMERO website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https://www.openmicroscopy.org/omero/scientists</a:t>
            </a:r>
            <a:r>
              <a:rPr lang="en-US" sz="1200" dirty="0" smtClean="0">
                <a:hlinkClick r:id="rId4"/>
              </a:rPr>
              <a:t>/</a:t>
            </a:r>
            <a:r>
              <a:rPr lang="en-US" sz="1200" dirty="0" smtClean="0"/>
              <a:t>, July, 3</a:t>
            </a:r>
            <a:r>
              <a:rPr lang="en-US" sz="1200" baseline="30000" dirty="0" smtClean="0"/>
              <a:t>rd</a:t>
            </a:r>
            <a:r>
              <a:rPr lang="en-US" sz="1200" dirty="0" smtClean="0"/>
              <a:t>, 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255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J\Desktop\Logo_fina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21" y="69792"/>
            <a:ext cx="1949807" cy="7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524000" y="847878"/>
            <a:ext cx="9144000" cy="608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2209800" y="84787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Image data management</a:t>
            </a:r>
          </a:p>
          <a:p>
            <a:r>
              <a:rPr lang="en-US" dirty="0" smtClean="0"/>
              <a:t>Data hierarchy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438400"/>
            <a:ext cx="11582400" cy="1981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348" y="2882785"/>
            <a:ext cx="4229100" cy="3619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3658" y="4540097"/>
            <a:ext cx="5358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OMERO exist just 2 levels of hierarchy: Projects 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nd Datasets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17767" y="5137265"/>
            <a:ext cx="4330931" cy="166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128356" y="5544589"/>
            <a:ext cx="4344786" cy="29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J\Desktop\Logo_fina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21" y="69792"/>
            <a:ext cx="1949807" cy="7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524000" y="847878"/>
            <a:ext cx="9144000" cy="608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2209800" y="84787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Image data management</a:t>
            </a:r>
          </a:p>
          <a:p>
            <a:r>
              <a:rPr lang="en-US" dirty="0" smtClean="0"/>
              <a:t>Data hierarchy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357" y="1778924"/>
            <a:ext cx="3168577" cy="490684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803178" y="2317903"/>
            <a:ext cx="432262" cy="27566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09800" y="2385753"/>
            <a:ext cx="527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Keeping your data in a well structured, easily retrievable way is simplified by tags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9799" y="3586016"/>
            <a:ext cx="527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auto-tagger allows to transfer grown folder hierarchies into tagged images in OMERO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J\Desktop\Logo_fina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21" y="69792"/>
            <a:ext cx="1949807" cy="7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524000" y="847878"/>
            <a:ext cx="9144000" cy="608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2184400" y="1193800"/>
            <a:ext cx="740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Exercise -1: Getting started with FIJI and OMERO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39900" y="2197100"/>
            <a:ext cx="892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Login to the OMERO web client: </a:t>
            </a:r>
            <a:r>
              <a:rPr lang="en-US" dirty="0" smtClean="0">
                <a:hlinkClick r:id="rId3"/>
              </a:rPr>
              <a:t>https://omero-1.cecad.uni-koeln.de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J\Desktop\Logo_fina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21" y="69792"/>
            <a:ext cx="1949807" cy="7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524000" y="847878"/>
            <a:ext cx="9144000" cy="608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2184400" y="1193800"/>
            <a:ext cx="740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Exercise -1: Getting started with FIJI and OMERO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39900" y="2197100"/>
            <a:ext cx="8928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Omero</a:t>
            </a:r>
            <a:r>
              <a:rPr lang="en-US" dirty="0" smtClean="0"/>
              <a:t> offers a save (</a:t>
            </a:r>
            <a:r>
              <a:rPr lang="en-US" dirty="0" err="1" smtClean="0"/>
              <a:t>backuped</a:t>
            </a:r>
            <a:r>
              <a:rPr lang="en-US" dirty="0" smtClean="0"/>
              <a:t>) storage to organize your imaging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Your image data is well searchable/retrievable (if you curate it &gt; </a:t>
            </a:r>
            <a:r>
              <a:rPr lang="en-US" dirty="0" err="1" smtClean="0"/>
              <a:t>Autotagger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unequivocally refer to your image with a unique (o a given server) link to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allows collaboration within groups (permission management available) with different possibilities of annotation (comments, ratings, tags, key-value-pairs, tables, attachments)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offers convenient access to your image contents (i.e. many vendor specific formats are supported, metadata is easily accessible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adjustments can quickly be made, without duplicating or interfering with the integrity of your original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download your original data or convert it into general purpose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measurements are possible and are linked to the image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J\Desktop\Logo_fina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21" y="69792"/>
            <a:ext cx="1949807" cy="7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524000" y="847878"/>
            <a:ext cx="9144000" cy="608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2184400" y="1193800"/>
            <a:ext cx="740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dirty="0" smtClean="0"/>
              <a:t>Exercise 0: 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Combined use of OMERO and FIJI</a:t>
            </a:r>
          </a:p>
        </p:txBody>
      </p:sp>
    </p:spTree>
    <p:extLst>
      <p:ext uri="{BB962C8B-B14F-4D97-AF65-F5344CB8AC3E}">
        <p14:creationId xmlns:p14="http://schemas.microsoft.com/office/powerpoint/2010/main" val="19510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844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  Exercises on pitfalls in imaging and good scientific conduct in image data analysis and presentation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 on pitfalls in imaging and good scientific conduct in image data analysis and presentation</dc:title>
  <dc:creator>kzentis</dc:creator>
  <cp:lastModifiedBy>kzentis</cp:lastModifiedBy>
  <cp:revision>15</cp:revision>
  <cp:lastPrinted>2019-07-04T10:04:50Z</cp:lastPrinted>
  <dcterms:created xsi:type="dcterms:W3CDTF">2019-07-03T15:26:02Z</dcterms:created>
  <dcterms:modified xsi:type="dcterms:W3CDTF">2019-07-05T11:28:16Z</dcterms:modified>
</cp:coreProperties>
</file>