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>
  <p:sldMasterIdLst>
    <p:sldMasterId id="2147483648" r:id="rId1"/>
  </p:sldMasterIdLst>
  <p:notesMasterIdLst>
    <p:notesMasterId r:id="rId11"/>
  </p:notesMasterIdLst>
  <p:sldIdLst>
    <p:sldId id="256" r:id="rId2"/>
    <p:sldId id="285" r:id="rId3"/>
    <p:sldId id="286" r:id="rId4"/>
    <p:sldId id="281" r:id="rId5"/>
    <p:sldId id="287" r:id="rId6"/>
    <p:sldId id="288" r:id="rId7"/>
    <p:sldId id="289" r:id="rId8"/>
    <p:sldId id="290" r:id="rId9"/>
    <p:sldId id="268" r:id="rId10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3135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C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81"/>
    <p:restoredTop sz="91429"/>
  </p:normalViewPr>
  <p:slideViewPr>
    <p:cSldViewPr snapToGrid="0" snapToObjects="1" showGuides="1">
      <p:cViewPr>
        <p:scale>
          <a:sx n="112" d="100"/>
          <a:sy n="112" d="100"/>
        </p:scale>
        <p:origin x="616" y="-720"/>
      </p:cViewPr>
      <p:guideLst>
        <p:guide orient="horz" pos="313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6" name="Shape 4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n-lt"/>
        <a:ea typeface="+mn-ea"/>
        <a:cs typeface="+mn-cs"/>
        <a:sym typeface="Calibri"/>
      </a:defRPr>
    </a:lvl1pPr>
    <a:lvl2pPr indent="228600" defTabSz="457200" latinLnBrk="0">
      <a:defRPr sz="1200">
        <a:latin typeface="+mn-lt"/>
        <a:ea typeface="+mn-ea"/>
        <a:cs typeface="+mn-cs"/>
        <a:sym typeface="Calibri"/>
      </a:defRPr>
    </a:lvl2pPr>
    <a:lvl3pPr indent="457200" defTabSz="457200" latinLnBrk="0">
      <a:defRPr sz="1200">
        <a:latin typeface="+mn-lt"/>
        <a:ea typeface="+mn-ea"/>
        <a:cs typeface="+mn-cs"/>
        <a:sym typeface="Calibri"/>
      </a:defRPr>
    </a:lvl3pPr>
    <a:lvl4pPr indent="685800" defTabSz="457200" latinLnBrk="0">
      <a:defRPr sz="1200">
        <a:latin typeface="+mn-lt"/>
        <a:ea typeface="+mn-ea"/>
        <a:cs typeface="+mn-cs"/>
        <a:sym typeface="Calibri"/>
      </a:defRPr>
    </a:lvl4pPr>
    <a:lvl5pPr indent="914400" defTabSz="457200" latinLnBrk="0">
      <a:defRPr sz="1200">
        <a:latin typeface="+mn-lt"/>
        <a:ea typeface="+mn-ea"/>
        <a:cs typeface="+mn-cs"/>
        <a:sym typeface="Calibri"/>
      </a:defRPr>
    </a:lvl5pPr>
    <a:lvl6pPr indent="1143000" defTabSz="457200" latinLnBrk="0">
      <a:defRPr sz="1200">
        <a:latin typeface="+mn-lt"/>
        <a:ea typeface="+mn-ea"/>
        <a:cs typeface="+mn-cs"/>
        <a:sym typeface="Calibri"/>
      </a:defRPr>
    </a:lvl6pPr>
    <a:lvl7pPr indent="1371600" defTabSz="457200" latinLnBrk="0">
      <a:defRPr sz="1200">
        <a:latin typeface="+mn-lt"/>
        <a:ea typeface="+mn-ea"/>
        <a:cs typeface="+mn-cs"/>
        <a:sym typeface="Calibri"/>
      </a:defRPr>
    </a:lvl7pPr>
    <a:lvl8pPr indent="1600200" defTabSz="457200" latinLnBrk="0">
      <a:defRPr sz="1200">
        <a:latin typeface="+mn-lt"/>
        <a:ea typeface="+mn-ea"/>
        <a:cs typeface="+mn-cs"/>
        <a:sym typeface="Calibri"/>
      </a:defRPr>
    </a:lvl8pPr>
    <a:lvl9pPr indent="1828800" defTabSz="4572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mailto:ncalonac@sissa.it" TargetMode="External"/><Relationship Id="rId2" Type="http://schemas.openxmlformats.org/officeDocument/2006/relationships/hyperlink" Target="mailto:mbernett@sissa.it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mailto:ncalonac@sissa.it" TargetMode="External"/><Relationship Id="rId2" Type="http://schemas.openxmlformats.org/officeDocument/2006/relationships/hyperlink" Target="mailto:mbernett@sissa.it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6"/>
          <p:cNvSpPr/>
          <p:nvPr/>
        </p:nvSpPr>
        <p:spPr>
          <a:xfrm>
            <a:off x="0" y="6648152"/>
            <a:ext cx="9144000" cy="216001"/>
          </a:xfrm>
          <a:prstGeom prst="rect">
            <a:avLst/>
          </a:prstGeom>
          <a:solidFill>
            <a:srgbClr val="A6A6A6"/>
          </a:solidFill>
          <a:ln>
            <a:solidFill>
              <a:srgbClr val="A6A6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" name="Title Text"/>
          <p:cNvSpPr txBox="1">
            <a:spLocks noGrp="1"/>
          </p:cNvSpPr>
          <p:nvPr>
            <p:ph type="title"/>
          </p:nvPr>
        </p:nvSpPr>
        <p:spPr>
          <a:xfrm>
            <a:off x="2843808" y="1094879"/>
            <a:ext cx="5832648" cy="1470026"/>
          </a:xfrm>
          <a:prstGeom prst="rect">
            <a:avLst/>
          </a:prstGeom>
        </p:spPr>
        <p:txBody>
          <a:bodyPr anchor="t"/>
          <a:lstStyle>
            <a:lvl1pPr>
              <a:defRPr sz="3000"/>
            </a:lvl1pPr>
          </a:lstStyle>
          <a:p>
            <a:r>
              <a:t>Title Text</a:t>
            </a:r>
          </a:p>
        </p:txBody>
      </p:sp>
      <p:sp>
        <p:nvSpPr>
          <p:cNvPr id="17" name="Straight Connector 6"/>
          <p:cNvSpPr/>
          <p:nvPr/>
        </p:nvSpPr>
        <p:spPr>
          <a:xfrm flipH="1">
            <a:off x="2411759" y="514082"/>
            <a:ext cx="1" cy="5627818"/>
          </a:xfrm>
          <a:prstGeom prst="line">
            <a:avLst/>
          </a:prstGeom>
          <a:ln w="25400">
            <a:solidFill>
              <a:srgbClr val="80808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843808" y="3573016"/>
            <a:ext cx="3240360" cy="1008063"/>
          </a:xfrm>
          <a:prstGeom prst="rect">
            <a:avLst/>
          </a:prstGeom>
        </p:spPr>
        <p:txBody>
          <a:bodyPr/>
          <a:lstStyle>
            <a:lvl2pPr marL="742950" indent="-285750"/>
            <a:lvl3pPr marL="1219200" indent="-304800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588224" y="5085184"/>
            <a:ext cx="2232249" cy="1008063"/>
          </a:xfrm>
          <a:prstGeom prst="rect">
            <a:avLst/>
          </a:prstGeom>
        </p:spPr>
        <p:txBody>
          <a:bodyPr/>
          <a:lstStyle/>
          <a:p>
            <a:pPr marL="742950" lvl="1" indent="-285750"/>
            <a:endParaRPr/>
          </a:p>
        </p:txBody>
      </p:sp>
      <p:sp>
        <p:nvSpPr>
          <p:cNvPr id="2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9" name="Slide Number Placeholder 11">
            <a:extLst>
              <a:ext uri="{FF2B5EF4-FFF2-40B4-BE49-F238E27FC236}">
                <a16:creationId xmlns:a16="http://schemas.microsoft.com/office/drawing/2014/main" id="{8AF9F9C1-BB63-1647-9339-D33D48632118}"/>
              </a:ext>
            </a:extLst>
          </p:cNvPr>
          <p:cNvSpPr txBox="1"/>
          <p:nvPr userDrawn="1"/>
        </p:nvSpPr>
        <p:spPr>
          <a:xfrm>
            <a:off x="142966" y="6629949"/>
            <a:ext cx="2362229" cy="26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 anchor="ctr">
            <a:spAutoFit/>
          </a:bodyPr>
          <a:lstStyle>
            <a:lvl1pPr>
              <a:defRPr sz="1100"/>
            </a:lvl1pPr>
          </a:lstStyle>
          <a:p>
            <a:r>
              <a:rPr dirty="0">
                <a:hlinkClick r:id="rId2"/>
              </a:rPr>
              <a:t>mbernett@sissa.it</a:t>
            </a:r>
            <a:r>
              <a:rPr lang="en-US" dirty="0"/>
              <a:t>, </a:t>
            </a:r>
            <a:r>
              <a:rPr lang="en-US" dirty="0">
                <a:hlinkClick r:id="rId3"/>
              </a:rPr>
              <a:t>ncalonac@sissa.it</a:t>
            </a:r>
            <a:r>
              <a:rPr lang="en-US" dirty="0"/>
              <a:t> </a:t>
            </a:r>
            <a:endParaRPr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6"/>
          <p:cNvSpPr/>
          <p:nvPr/>
        </p:nvSpPr>
        <p:spPr>
          <a:xfrm>
            <a:off x="0" y="6648152"/>
            <a:ext cx="9144000" cy="216001"/>
          </a:xfrm>
          <a:prstGeom prst="rect">
            <a:avLst/>
          </a:prstGeom>
          <a:solidFill>
            <a:srgbClr val="A6A6A6"/>
          </a:solidFill>
          <a:ln>
            <a:solidFill>
              <a:srgbClr val="A6A6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xfrm>
            <a:off x="0" y="365125"/>
            <a:ext cx="9144000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" name="Slide Number Placeholder 11">
            <a:extLst>
              <a:ext uri="{FF2B5EF4-FFF2-40B4-BE49-F238E27FC236}">
                <a16:creationId xmlns:a16="http://schemas.microsoft.com/office/drawing/2014/main" id="{DB9B67B2-C04B-5B4F-A8BD-E8894BD930EF}"/>
              </a:ext>
            </a:extLst>
          </p:cNvPr>
          <p:cNvSpPr txBox="1"/>
          <p:nvPr userDrawn="1"/>
        </p:nvSpPr>
        <p:spPr>
          <a:xfrm>
            <a:off x="142966" y="6629949"/>
            <a:ext cx="2362229" cy="26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 anchor="ctr">
            <a:spAutoFit/>
          </a:bodyPr>
          <a:lstStyle>
            <a:lvl1pPr>
              <a:defRPr sz="1100"/>
            </a:lvl1pPr>
          </a:lstStyle>
          <a:p>
            <a:r>
              <a:rPr dirty="0">
                <a:hlinkClick r:id="rId2"/>
              </a:rPr>
              <a:t>mbernett@sissa.it</a:t>
            </a:r>
            <a:r>
              <a:rPr lang="en-US" dirty="0"/>
              <a:t>, </a:t>
            </a:r>
            <a:r>
              <a:rPr lang="en-US" dirty="0">
                <a:hlinkClick r:id="rId3"/>
              </a:rPr>
              <a:t>ncalonac@sissa.it</a:t>
            </a:r>
            <a:r>
              <a:rPr lang="en-US" dirty="0"/>
              <a:t> </a:t>
            </a:r>
            <a:endParaRPr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ncalonac@sissa.it" TargetMode="External"/><Relationship Id="rId5" Type="http://schemas.openxmlformats.org/officeDocument/2006/relationships/hyperlink" Target="mailto:mbernett@sissa.it" TargetMode="Externa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/>
          <p:nvPr/>
        </p:nvSpPr>
        <p:spPr>
          <a:xfrm>
            <a:off x="0" y="6648152"/>
            <a:ext cx="9144000" cy="216001"/>
          </a:xfrm>
          <a:prstGeom prst="rect">
            <a:avLst/>
          </a:prstGeom>
          <a:solidFill>
            <a:srgbClr val="A6A6A6"/>
          </a:solidFill>
          <a:ln>
            <a:solidFill>
              <a:srgbClr val="A6A6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Title Text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926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6" name="Straight Connector 7"/>
          <p:cNvSpPr/>
          <p:nvPr/>
        </p:nvSpPr>
        <p:spPr>
          <a:xfrm flipH="1" flipV="1">
            <a:off x="1" y="641895"/>
            <a:ext cx="8038205" cy="1"/>
          </a:xfrm>
          <a:prstGeom prst="line">
            <a:avLst/>
          </a:prstGeom>
          <a:ln w="25400">
            <a:solidFill>
              <a:srgbClr val="80808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700506" y="6628017"/>
            <a:ext cx="263982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" name="Slide Number Placeholder 11">
            <a:extLst>
              <a:ext uri="{FF2B5EF4-FFF2-40B4-BE49-F238E27FC236}">
                <a16:creationId xmlns:a16="http://schemas.microsoft.com/office/drawing/2014/main" id="{F56D8D1A-BD53-A04D-BF69-E6EEEB0EABA0}"/>
              </a:ext>
            </a:extLst>
          </p:cNvPr>
          <p:cNvSpPr txBox="1"/>
          <p:nvPr userDrawn="1"/>
        </p:nvSpPr>
        <p:spPr>
          <a:xfrm>
            <a:off x="142966" y="6629949"/>
            <a:ext cx="2362229" cy="26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 anchor="ctr">
            <a:spAutoFit/>
          </a:bodyPr>
          <a:lstStyle>
            <a:lvl1pPr>
              <a:defRPr sz="1100"/>
            </a:lvl1pPr>
          </a:lstStyle>
          <a:p>
            <a:r>
              <a:rPr dirty="0">
                <a:hlinkClick r:id="rId5"/>
              </a:rPr>
              <a:t>mbernett@sissa.it</a:t>
            </a:r>
            <a:r>
              <a:rPr lang="en-US" dirty="0"/>
              <a:t>, </a:t>
            </a:r>
            <a:r>
              <a:rPr lang="en-US" dirty="0">
                <a:hlinkClick r:id="rId6"/>
              </a:rPr>
              <a:t>ncalonac@sissa.it</a:t>
            </a:r>
            <a:r>
              <a:rPr lang="en-US" dirty="0"/>
              <a:t> </a:t>
            </a:r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 spd="med"/>
  <p:hf hdr="0" ftr="0" dt="0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74700" marR="0" indent="-3175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–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00150" marR="0" indent="-28575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600200" marR="0" indent="-2286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–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057400" marR="0" indent="-2286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»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514600" marR="0" indent="-2286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2971800" marR="0" indent="-2286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429000" marR="0" indent="-2286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3886200" marR="0" indent="-2286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1"/>
          <p:cNvSpPr txBox="1">
            <a:spLocks noGrp="1"/>
          </p:cNvSpPr>
          <p:nvPr>
            <p:ph type="title"/>
          </p:nvPr>
        </p:nvSpPr>
        <p:spPr>
          <a:xfrm>
            <a:off x="2856507" y="1475491"/>
            <a:ext cx="5699664" cy="736955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l" defTabSz="342900">
              <a:defRPr sz="2250"/>
            </a:pPr>
            <a:r>
              <a:rPr lang="en-US" dirty="0"/>
              <a:t>Computing static properties in the liquid and solid phases: radial pair distribution function</a:t>
            </a:r>
            <a:endParaRPr lang="it-IT" sz="1800" dirty="0"/>
          </a:p>
        </p:txBody>
      </p:sp>
      <p:sp>
        <p:nvSpPr>
          <p:cNvPr id="49" name="Text Placeholder 2"/>
          <p:cNvSpPr txBox="1">
            <a:spLocks noGrp="1"/>
          </p:cNvSpPr>
          <p:nvPr>
            <p:ph type="body" sz="quarter" idx="1"/>
          </p:nvPr>
        </p:nvSpPr>
        <p:spPr>
          <a:xfrm>
            <a:off x="2843808" y="2259757"/>
            <a:ext cx="3240360" cy="1008063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800"/>
            </a:pPr>
            <a:r>
              <a:rPr dirty="0"/>
              <a:t>Mattia Bernetti</a:t>
            </a:r>
            <a:r>
              <a:rPr lang="en-US" dirty="0"/>
              <a:t>, </a:t>
            </a:r>
            <a:r>
              <a:rPr dirty="0"/>
              <a:t>Post-doc</a:t>
            </a:r>
            <a:endParaRPr lang="en-US" dirty="0"/>
          </a:p>
          <a:p>
            <a:pPr marL="0" indent="0">
              <a:buSzTx/>
              <a:buFontTx/>
              <a:buNone/>
              <a:defRPr sz="1800"/>
            </a:pPr>
            <a:r>
              <a:rPr lang="it-IT" dirty="0"/>
              <a:t>Nicola Calonaci, </a:t>
            </a:r>
            <a:r>
              <a:rPr lang="it-IT" dirty="0" err="1"/>
              <a:t>PhD</a:t>
            </a:r>
            <a:r>
              <a:rPr lang="it-IT" dirty="0"/>
              <a:t> </a:t>
            </a:r>
            <a:r>
              <a:rPr lang="it-IT" dirty="0" err="1"/>
              <a:t>student</a:t>
            </a:r>
            <a:endParaRPr dirty="0"/>
          </a:p>
        </p:txBody>
      </p:sp>
      <p:sp>
        <p:nvSpPr>
          <p:cNvPr id="50" name="Text Placeholder 3"/>
          <p:cNvSpPr>
            <a:spLocks noGrp="1"/>
          </p:cNvSpPr>
          <p:nvPr>
            <p:ph type="body" idx="13"/>
          </p:nvPr>
        </p:nvSpPr>
        <p:spPr>
          <a:xfrm>
            <a:off x="5674369" y="5186784"/>
            <a:ext cx="3146104" cy="100806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0" indent="0" algn="r">
              <a:buSzTx/>
              <a:buFontTx/>
              <a:buNone/>
              <a:defRPr sz="1800"/>
            </a:pPr>
            <a:r>
              <a:rPr lang="en-US" dirty="0"/>
              <a:t>SISSA</a:t>
            </a:r>
            <a:endParaRPr dirty="0"/>
          </a:p>
          <a:p>
            <a:pPr marL="0" indent="0" algn="r">
              <a:buSzTx/>
              <a:buFontTx/>
              <a:buNone/>
              <a:defRPr sz="1800"/>
            </a:pPr>
            <a:r>
              <a:rPr lang="en-US" dirty="0"/>
              <a:t>June</a:t>
            </a:r>
            <a:r>
              <a:rPr dirty="0"/>
              <a:t> </a:t>
            </a:r>
            <a:r>
              <a:rPr lang="en-US" dirty="0"/>
              <a:t>17</a:t>
            </a:r>
            <a:r>
              <a:rPr lang="en-US" baseline="30000" dirty="0"/>
              <a:t>st</a:t>
            </a:r>
            <a:r>
              <a:rPr dirty="0"/>
              <a:t>, 2019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0909A3-FD9D-1640-8BD8-8A0A58A555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64" r="11694"/>
          <a:stretch/>
        </p:blipFill>
        <p:spPr>
          <a:xfrm>
            <a:off x="194871" y="2085834"/>
            <a:ext cx="2028080" cy="247647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D579C9B-A5CB-6C4A-918C-A58FE5433564}"/>
              </a:ext>
            </a:extLst>
          </p:cNvPr>
          <p:cNvSpPr/>
          <p:nvPr/>
        </p:nvSpPr>
        <p:spPr>
          <a:xfrm>
            <a:off x="2731264" y="4038754"/>
            <a:ext cx="60751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/>
              <a:t>Summer School on Classical Molecular Dynamics for Material Science, Nanotechnology and Biophysics</a:t>
            </a:r>
            <a:endParaRPr lang="it-IT" b="1"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">
            <a:extLst>
              <a:ext uri="{FF2B5EF4-FFF2-40B4-BE49-F238E27FC236}">
                <a16:creationId xmlns:a16="http://schemas.microsoft.com/office/drawing/2014/main" id="{AADCDBE7-D075-AB44-94C0-5F92B1EF0E66}"/>
              </a:ext>
            </a:extLst>
          </p:cNvPr>
          <p:cNvSpPr txBox="1">
            <a:spLocks/>
          </p:cNvSpPr>
          <p:nvPr/>
        </p:nvSpPr>
        <p:spPr>
          <a:xfrm>
            <a:off x="3082688" y="2394098"/>
            <a:ext cx="5206866" cy="4379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774700" marR="0" indent="-317500" algn="l" defTabSz="4572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1200150" marR="0" indent="-285750" algn="l" defTabSz="4572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1600200" marR="0" indent="-228600" algn="l" defTabSz="4572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2057400" marR="0" indent="-228600" algn="l" defTabSz="4572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2514600" marR="0" indent="-228600" algn="l" defTabSz="4572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2971800" marR="0" indent="-228600" algn="l" defTabSz="4572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3429000" marR="0" indent="-228600" algn="l" defTabSz="4572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3886200" marR="0" indent="-228600" algn="l" defTabSz="4572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hangingPunct="1"/>
            <a:r>
              <a:rPr lang="en-US" sz="1600" b="1" dirty="0"/>
              <a:t>Non interacting particles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E59EA48-04C4-F842-B624-AFA37F4C1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Radial</a:t>
            </a:r>
            <a:r>
              <a:rPr lang="it-IT" dirty="0"/>
              <a:t> </a:t>
            </a:r>
            <a:r>
              <a:rPr lang="it-IT" dirty="0" err="1"/>
              <a:t>distribution</a:t>
            </a:r>
            <a:r>
              <a:rPr lang="it-IT" dirty="0"/>
              <a:t> </a:t>
            </a:r>
            <a:r>
              <a:rPr lang="it-IT" dirty="0" err="1"/>
              <a:t>function</a:t>
            </a:r>
            <a:r>
              <a:rPr lang="it-IT" dirty="0"/>
              <a:t> </a:t>
            </a:r>
            <a:r>
              <a:rPr lang="it-IT" i="1" dirty="0"/>
              <a:t>g</a:t>
            </a:r>
            <a:r>
              <a:rPr lang="it-IT" dirty="0"/>
              <a:t>(</a:t>
            </a:r>
            <a:r>
              <a:rPr lang="it-IT" i="1" dirty="0" err="1"/>
              <a:t>r</a:t>
            </a:r>
            <a:r>
              <a:rPr lang="it-IT" dirty="0"/>
              <a:t>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72025F-2EC6-F44F-8195-57CE08C8162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it-IT" smtClean="0"/>
              <a:t>1</a:t>
            </a:fld>
            <a:endParaRPr lang="it-IT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AF0DFCC-6F2F-C14E-88CD-FBE758A3CF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494" y="3154624"/>
            <a:ext cx="2622569" cy="2544832"/>
          </a:xfrm>
          <a:prstGeom prst="rect">
            <a:avLst/>
          </a:prstGeom>
        </p:spPr>
      </p:pic>
      <p:sp>
        <p:nvSpPr>
          <p:cNvPr id="22" name="Text Placeholder 1">
            <a:extLst>
              <a:ext uri="{FF2B5EF4-FFF2-40B4-BE49-F238E27FC236}">
                <a16:creationId xmlns:a16="http://schemas.microsoft.com/office/drawing/2014/main" id="{741D0D28-9909-8845-A7BF-E206F0345551}"/>
              </a:ext>
            </a:extLst>
          </p:cNvPr>
          <p:cNvSpPr txBox="1">
            <a:spLocks/>
          </p:cNvSpPr>
          <p:nvPr/>
        </p:nvSpPr>
        <p:spPr>
          <a:xfrm>
            <a:off x="798959" y="1021952"/>
            <a:ext cx="7583041" cy="1455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774700" marR="0" indent="-317500" algn="l" defTabSz="4572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1200150" marR="0" indent="-285750" algn="l" defTabSz="4572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1600200" marR="0" indent="-228600" algn="l" defTabSz="4572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2057400" marR="0" indent="-228600" algn="l" defTabSz="4572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2514600" marR="0" indent="-228600" algn="l" defTabSz="4572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2971800" marR="0" indent="-228600" algn="l" defTabSz="4572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3429000" marR="0" indent="-228600" algn="l" defTabSz="4572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3886200" marR="0" indent="-228600" algn="l" defTabSz="4572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hangingPunct="1"/>
            <a:r>
              <a:rPr lang="en-US" sz="1800" i="1" dirty="0"/>
              <a:t>g</a:t>
            </a:r>
            <a:r>
              <a:rPr lang="en-US" sz="1800" dirty="0"/>
              <a:t>(</a:t>
            </a:r>
            <a:r>
              <a:rPr lang="en-US" sz="1800" i="1" dirty="0"/>
              <a:t>r</a:t>
            </a:r>
            <a:r>
              <a:rPr lang="en-US" sz="1800" dirty="0"/>
              <a:t>) describes how the density changes as a function of the distance from a reference particle</a:t>
            </a:r>
          </a:p>
          <a:p>
            <a:pPr hangingPunct="1"/>
            <a:r>
              <a:rPr lang="en-US" sz="1800" dirty="0"/>
              <a:t>Most simply thought as the number of atoms found at a distance </a:t>
            </a:r>
            <a:r>
              <a:rPr lang="en-US" sz="1800" i="1" dirty="0"/>
              <a:t>r</a:t>
            </a:r>
            <a:r>
              <a:rPr lang="en-US" sz="1800" dirty="0"/>
              <a:t> from a given atom</a:t>
            </a:r>
          </a:p>
        </p:txBody>
      </p:sp>
      <p:sp>
        <p:nvSpPr>
          <p:cNvPr id="26" name="Text Placeholder 1">
            <a:extLst>
              <a:ext uri="{FF2B5EF4-FFF2-40B4-BE49-F238E27FC236}">
                <a16:creationId xmlns:a16="http://schemas.microsoft.com/office/drawing/2014/main" id="{49FFE4C0-47C2-B444-91F7-1515E61D3F49}"/>
              </a:ext>
            </a:extLst>
          </p:cNvPr>
          <p:cNvSpPr txBox="1">
            <a:spLocks/>
          </p:cNvSpPr>
          <p:nvPr/>
        </p:nvSpPr>
        <p:spPr>
          <a:xfrm>
            <a:off x="3431935" y="2773718"/>
            <a:ext cx="4907494" cy="16543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774700" marR="0" indent="-317500" algn="l" defTabSz="4572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1200150" marR="0" indent="-285750" algn="l" defTabSz="4572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1600200" marR="0" indent="-228600" algn="l" defTabSz="4572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2057400" marR="0" indent="-228600" algn="l" defTabSz="4572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2514600" marR="0" indent="-228600" algn="l" defTabSz="4572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2971800" marR="0" indent="-228600" algn="l" defTabSz="4572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3429000" marR="0" indent="-228600" algn="l" defTabSz="4572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3886200" marR="0" indent="-228600" algn="l" defTabSz="4572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indent="0" hangingPunct="1">
              <a:buNone/>
            </a:pPr>
            <a:r>
              <a:rPr lang="en-US" sz="1600" dirty="0"/>
              <a:t>Given a spherical shell of thickness </a:t>
            </a:r>
            <a:r>
              <a:rPr lang="en-US" sz="1600" i="1" dirty="0" err="1"/>
              <a:t>dr</a:t>
            </a:r>
            <a:r>
              <a:rPr lang="en-US" sz="1600" dirty="0"/>
              <a:t> at a distance </a:t>
            </a:r>
            <a:r>
              <a:rPr lang="en-US" sz="1600" i="1" dirty="0"/>
              <a:t>r</a:t>
            </a:r>
            <a:r>
              <a:rPr lang="en-US" sz="1600" dirty="0"/>
              <a:t> from a refence particle, and a uniform </a:t>
            </a:r>
            <a:r>
              <a:rPr lang="en-US" sz="1600" i="1" dirty="0">
                <a:latin typeface="Symbol" pitchFamily="2" charset="2"/>
              </a:rPr>
              <a:t>r</a:t>
            </a:r>
            <a:r>
              <a:rPr lang="en-US" sz="1600" dirty="0"/>
              <a:t> for the system:</a:t>
            </a:r>
          </a:p>
          <a:p>
            <a:pPr marL="0" indent="0" hangingPunct="1">
              <a:buNone/>
            </a:pPr>
            <a:endParaRPr lang="en-US" sz="1400" dirty="0"/>
          </a:p>
          <a:p>
            <a:pPr marL="0" indent="0" hangingPunct="1">
              <a:buNone/>
            </a:pPr>
            <a:endParaRPr lang="en-US" sz="1400" dirty="0"/>
          </a:p>
          <a:p>
            <a:pPr marL="0" indent="0" hangingPunct="1">
              <a:buNone/>
            </a:pPr>
            <a:r>
              <a:rPr lang="en-US" sz="1600" dirty="0"/>
              <a:t>is the number of particles included in the shell.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D6D63D8-0F38-7448-A059-A6068BF474F2}"/>
                  </a:ext>
                </a:extLst>
              </p:cNvPr>
              <p:cNvSpPr txBox="1"/>
              <p:nvPr/>
            </p:nvSpPr>
            <p:spPr>
              <a:xfrm>
                <a:off x="5120046" y="3471467"/>
                <a:ext cx="1231900" cy="27699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t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Calibri"/>
                        </a:rPr>
                        <m:t>4</m:t>
                      </m:r>
                      <m:r>
                        <a:rPr kumimoji="0" lang="en-US" sz="1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Calibri"/>
                        </a:rPr>
                        <m:t>𝜋𝜌</m:t>
                      </m:r>
                      <m:sSup>
                        <m:sSupPr>
                          <m:ctrlP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Calibri"/>
                            </a:rPr>
                          </m:ctrlPr>
                        </m:sSupPr>
                        <m:e>
                          <m: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Calibri"/>
                            </a:rPr>
                            <m:t>𝑟</m:t>
                          </m:r>
                        </m:e>
                        <m:sup>
                          <m: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Calibri"/>
                            </a:rPr>
                            <m:t>2</m:t>
                          </m:r>
                        </m:sup>
                      </m:sSup>
                      <m:r>
                        <a:rPr kumimoji="0" lang="en-US" sz="1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Calibri"/>
                        </a:rPr>
                        <m:t>𝑑𝑟</m:t>
                      </m:r>
                    </m:oMath>
                  </m:oMathPara>
                </a14:m>
                <a:endParaRPr kumimoji="0" lang="it-IT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D6D63D8-0F38-7448-A059-A6068BF474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0046" y="3471467"/>
                <a:ext cx="1231900" cy="276999"/>
              </a:xfrm>
              <a:prstGeom prst="rect">
                <a:avLst/>
              </a:prstGeom>
              <a:blipFill>
                <a:blip r:embed="rId3"/>
                <a:stretch>
                  <a:fillRect b="-21739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977436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0895D763-23CD-7A44-8460-0524EBC0A0AE}"/>
              </a:ext>
            </a:extLst>
          </p:cNvPr>
          <p:cNvSpPr txBox="1">
            <a:spLocks/>
          </p:cNvSpPr>
          <p:nvPr/>
        </p:nvSpPr>
        <p:spPr>
          <a:xfrm>
            <a:off x="3427254" y="2773718"/>
            <a:ext cx="5537234" cy="29792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774700" marR="0" indent="-317500" algn="l" defTabSz="4572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1200150" marR="0" indent="-285750" algn="l" defTabSz="4572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1600200" marR="0" indent="-228600" algn="l" defTabSz="4572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2057400" marR="0" indent="-228600" algn="l" defTabSz="4572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2514600" marR="0" indent="-228600" algn="l" defTabSz="4572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2971800" marR="0" indent="-228600" algn="l" defTabSz="4572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3429000" marR="0" indent="-228600" algn="l" defTabSz="4572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3886200" marR="0" indent="-228600" algn="l" defTabSz="4572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indent="0" hangingPunct="1">
              <a:buNone/>
            </a:pPr>
            <a:r>
              <a:rPr lang="en-US" sz="1600" dirty="0"/>
              <a:t>The density r depends on the distance r as:</a:t>
            </a:r>
          </a:p>
          <a:p>
            <a:pPr marL="0" indent="0" hangingPunct="1">
              <a:buNone/>
            </a:pPr>
            <a:endParaRPr lang="en-US" sz="1400" dirty="0"/>
          </a:p>
          <a:p>
            <a:pPr marL="0" indent="0" hangingPunct="1">
              <a:buNone/>
            </a:pPr>
            <a:endParaRPr lang="en-US" sz="1400" dirty="0"/>
          </a:p>
          <a:p>
            <a:pPr marL="0" indent="0" hangingPunct="1">
              <a:buNone/>
            </a:pPr>
            <a:r>
              <a:rPr lang="en-US" sz="1600" dirty="0"/>
              <a:t>where </a:t>
            </a:r>
            <a:r>
              <a:rPr lang="en-US" sz="1600" i="1" dirty="0">
                <a:latin typeface="Symbol" pitchFamily="2" charset="2"/>
              </a:rPr>
              <a:t>r</a:t>
            </a:r>
            <a:r>
              <a:rPr lang="en-US" sz="1600" dirty="0"/>
              <a:t> is the average density and:</a:t>
            </a:r>
          </a:p>
          <a:p>
            <a:pPr marL="0" indent="0" hangingPunct="1">
              <a:buNone/>
            </a:pPr>
            <a:endParaRPr lang="en-US" sz="1400" dirty="0"/>
          </a:p>
          <a:p>
            <a:pPr marL="0" indent="0" hangingPunct="1">
              <a:buNone/>
            </a:pPr>
            <a:endParaRPr lang="en-US" sz="1400" dirty="0"/>
          </a:p>
          <a:p>
            <a:pPr marL="0" indent="0" hangingPunct="1">
              <a:buNone/>
            </a:pPr>
            <a:endParaRPr lang="en-US" sz="1400" dirty="0"/>
          </a:p>
          <a:p>
            <a:pPr marL="0" indent="0" hangingPunct="1">
              <a:buNone/>
            </a:pPr>
            <a:endParaRPr lang="en-US" sz="1400" dirty="0"/>
          </a:p>
          <a:p>
            <a:pPr marL="0" indent="0" hangingPunct="1">
              <a:buNone/>
            </a:pPr>
            <a:r>
              <a:rPr lang="en-US" sz="1600" dirty="0"/>
              <a:t>is the </a:t>
            </a:r>
            <a:r>
              <a:rPr lang="en-US" sz="1600" b="1" dirty="0"/>
              <a:t>radial pair distribution function</a:t>
            </a:r>
            <a:r>
              <a:rPr lang="en-US" sz="1600" dirty="0"/>
              <a:t> for a system of N particles.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E59EA48-04C4-F842-B624-AFA37F4C1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Radial</a:t>
            </a:r>
            <a:r>
              <a:rPr lang="it-IT" dirty="0"/>
              <a:t> </a:t>
            </a:r>
            <a:r>
              <a:rPr lang="it-IT" dirty="0" err="1"/>
              <a:t>distribution</a:t>
            </a:r>
            <a:r>
              <a:rPr lang="it-IT" dirty="0"/>
              <a:t> </a:t>
            </a:r>
            <a:r>
              <a:rPr lang="it-IT" dirty="0" err="1"/>
              <a:t>function</a:t>
            </a:r>
            <a:r>
              <a:rPr lang="it-IT" dirty="0"/>
              <a:t> </a:t>
            </a:r>
            <a:r>
              <a:rPr lang="it-IT" i="1" dirty="0"/>
              <a:t>g</a:t>
            </a:r>
            <a:r>
              <a:rPr lang="it-IT" dirty="0"/>
              <a:t>(</a:t>
            </a:r>
            <a:r>
              <a:rPr lang="it-IT" i="1" dirty="0" err="1"/>
              <a:t>r</a:t>
            </a:r>
            <a:r>
              <a:rPr lang="it-IT" dirty="0"/>
              <a:t>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72025F-2EC6-F44F-8195-57CE08C8162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it-IT" smtClean="0"/>
              <a:t>2</a:t>
            </a:fld>
            <a:endParaRPr lang="it-IT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AF0DFCC-6F2F-C14E-88CD-FBE758A3CF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494" y="3154624"/>
            <a:ext cx="2622569" cy="2544832"/>
          </a:xfrm>
          <a:prstGeom prst="rect">
            <a:avLst/>
          </a:prstGeom>
        </p:spPr>
      </p:pic>
      <p:sp>
        <p:nvSpPr>
          <p:cNvPr id="22" name="Text Placeholder 1">
            <a:extLst>
              <a:ext uri="{FF2B5EF4-FFF2-40B4-BE49-F238E27FC236}">
                <a16:creationId xmlns:a16="http://schemas.microsoft.com/office/drawing/2014/main" id="{741D0D28-9909-8845-A7BF-E206F0345551}"/>
              </a:ext>
            </a:extLst>
          </p:cNvPr>
          <p:cNvSpPr txBox="1">
            <a:spLocks/>
          </p:cNvSpPr>
          <p:nvPr/>
        </p:nvSpPr>
        <p:spPr>
          <a:xfrm>
            <a:off x="798959" y="1021952"/>
            <a:ext cx="7583041" cy="1455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774700" marR="0" indent="-317500" algn="l" defTabSz="4572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1200150" marR="0" indent="-285750" algn="l" defTabSz="4572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1600200" marR="0" indent="-228600" algn="l" defTabSz="4572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2057400" marR="0" indent="-228600" algn="l" defTabSz="4572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2514600" marR="0" indent="-228600" algn="l" defTabSz="4572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2971800" marR="0" indent="-228600" algn="l" defTabSz="4572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3429000" marR="0" indent="-228600" algn="l" defTabSz="4572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3886200" marR="0" indent="-228600" algn="l" defTabSz="4572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hangingPunct="1"/>
            <a:r>
              <a:rPr lang="en-US" sz="1800" i="1" dirty="0"/>
              <a:t>g</a:t>
            </a:r>
            <a:r>
              <a:rPr lang="en-US" sz="1800" dirty="0"/>
              <a:t>(</a:t>
            </a:r>
            <a:r>
              <a:rPr lang="en-US" sz="1800" i="1" dirty="0"/>
              <a:t>r</a:t>
            </a:r>
            <a:r>
              <a:rPr lang="en-US" sz="1800" dirty="0"/>
              <a:t>) describes how the density changes as a function of the distance from a reference particle</a:t>
            </a:r>
          </a:p>
          <a:p>
            <a:pPr hangingPunct="1"/>
            <a:r>
              <a:rPr lang="en-US" sz="1800" dirty="0"/>
              <a:t>Most simply thought as the number of atoms found at a distance </a:t>
            </a:r>
            <a:r>
              <a:rPr lang="en-US" sz="1800" i="1" dirty="0"/>
              <a:t>r</a:t>
            </a:r>
            <a:r>
              <a:rPr lang="en-US" sz="1800" dirty="0"/>
              <a:t> from a given atom</a:t>
            </a:r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C623350E-2F58-AA4F-B31C-038FF6AB04E8}"/>
              </a:ext>
            </a:extLst>
          </p:cNvPr>
          <p:cNvSpPr txBox="1">
            <a:spLocks/>
          </p:cNvSpPr>
          <p:nvPr/>
        </p:nvSpPr>
        <p:spPr>
          <a:xfrm>
            <a:off x="3078007" y="2394098"/>
            <a:ext cx="5206866" cy="4379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774700" marR="0" indent="-317500" algn="l" defTabSz="4572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1200150" marR="0" indent="-285750" algn="l" defTabSz="4572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1600200" marR="0" indent="-228600" algn="l" defTabSz="4572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2057400" marR="0" indent="-228600" algn="l" defTabSz="4572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2514600" marR="0" indent="-228600" algn="l" defTabSz="4572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2971800" marR="0" indent="-228600" algn="l" defTabSz="4572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3429000" marR="0" indent="-228600" algn="l" defTabSz="4572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3886200" marR="0" indent="-228600" algn="l" defTabSz="4572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hangingPunct="1"/>
            <a:r>
              <a:rPr lang="en-US" sz="1600" b="1" dirty="0"/>
              <a:t>Interacting particles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3E593A-39AE-1B4F-B538-B9BE5B0BDC01}"/>
                  </a:ext>
                </a:extLst>
              </p:cNvPr>
              <p:cNvSpPr txBox="1"/>
              <p:nvPr/>
            </p:nvSpPr>
            <p:spPr>
              <a:xfrm>
                <a:off x="4716354" y="3211625"/>
                <a:ext cx="2199837" cy="27699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t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Calibri"/>
                        </a:rPr>
                        <m:t>𝜌</m:t>
                      </m:r>
                      <m:d>
                        <m:dPr>
                          <m:ctrlP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  <m:t>𝑟</m:t>
                          </m:r>
                        </m:e>
                      </m:d>
                      <m:r>
                        <a:rPr kumimoji="0" lang="en-US" sz="1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Calibri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</m:oMath>
                  </m:oMathPara>
                </a14:m>
                <a:endParaRPr kumimoji="0" lang="it-IT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3E593A-39AE-1B4F-B538-B9BE5B0BDC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354" y="3211625"/>
                <a:ext cx="2199837" cy="276999"/>
              </a:xfrm>
              <a:prstGeom prst="rect">
                <a:avLst/>
              </a:prstGeom>
              <a:blipFill>
                <a:blip r:embed="rId3"/>
                <a:stretch>
                  <a:fillRect b="-21739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918DBB6-B94C-C149-9B54-3654EBE1AE22}"/>
                  </a:ext>
                </a:extLst>
              </p:cNvPr>
              <p:cNvSpPr txBox="1"/>
              <p:nvPr/>
            </p:nvSpPr>
            <p:spPr>
              <a:xfrm>
                <a:off x="3267658" y="4090685"/>
                <a:ext cx="5160071" cy="8080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t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kumimoji="0" lang="it-IT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918DBB6-B94C-C149-9B54-3654EBE1A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7658" y="4090685"/>
                <a:ext cx="5160071" cy="808042"/>
              </a:xfrm>
              <a:prstGeom prst="rect">
                <a:avLst/>
              </a:prstGeom>
              <a:blipFill>
                <a:blip r:embed="rId4"/>
                <a:stretch>
                  <a:fillRect t="-106154" b="-161538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4AF3C2E-9B53-ED49-96B3-6A9D4D4CFD25}"/>
                  </a:ext>
                </a:extLst>
              </p:cNvPr>
              <p:cNvSpPr txBox="1"/>
              <p:nvPr/>
            </p:nvSpPr>
            <p:spPr>
              <a:xfrm>
                <a:off x="4917693" y="6080730"/>
                <a:ext cx="1998500" cy="27699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t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Calibri"/>
                        </a:rPr>
                        <m:t>4</m:t>
                      </m:r>
                      <m:r>
                        <a:rPr kumimoji="0" lang="en-US" sz="1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Calibri"/>
                        </a:rPr>
                        <m:t>𝜋𝜌</m:t>
                      </m:r>
                      <m:sSup>
                        <m:sSupPr>
                          <m:ctrlP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Calibri"/>
                            </a:rPr>
                          </m:ctrlPr>
                        </m:sSupPr>
                        <m:e>
                          <m: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Calibri"/>
                            </a:rPr>
                            <m:t>𝑔</m:t>
                          </m:r>
                          <m:d>
                            <m:dPr>
                              <m:ctrlPr>
                                <a:rPr kumimoji="0" lang="en-US" sz="18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Calibri"/>
                                </a:rPr>
                              </m:ctrlPr>
                            </m:dPr>
                            <m:e>
                              <m:r>
                                <a:rPr kumimoji="0" lang="en-US" sz="18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Calibri"/>
                                </a:rPr>
                                <m:t>𝑟</m:t>
                              </m:r>
                            </m:e>
                          </m:d>
                          <m: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Calibri"/>
                            </a:rPr>
                            <m:t>𝑟</m:t>
                          </m:r>
                        </m:e>
                        <m:sup>
                          <m: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Calibri"/>
                            </a:rPr>
                            <m:t>2</m:t>
                          </m:r>
                        </m:sup>
                      </m:sSup>
                      <m:r>
                        <a:rPr kumimoji="0" lang="en-US" sz="1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Calibri"/>
                        </a:rPr>
                        <m:t>𝑑𝑟</m:t>
                      </m:r>
                    </m:oMath>
                  </m:oMathPara>
                </a14:m>
                <a:endParaRPr kumimoji="0" lang="it-IT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4AF3C2E-9B53-ED49-96B3-6A9D4D4CFD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7693" y="6080730"/>
                <a:ext cx="1998500" cy="276999"/>
              </a:xfrm>
              <a:prstGeom prst="rect">
                <a:avLst/>
              </a:prstGeom>
              <a:blipFill>
                <a:blip r:embed="rId5"/>
                <a:stretch>
                  <a:fillRect t="-4348" b="-21739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B6E204E1-35A6-7749-8DA5-15089A1B2B72}"/>
              </a:ext>
            </a:extLst>
          </p:cNvPr>
          <p:cNvSpPr txBox="1">
            <a:spLocks/>
          </p:cNvSpPr>
          <p:nvPr/>
        </p:nvSpPr>
        <p:spPr>
          <a:xfrm>
            <a:off x="3427254" y="5409399"/>
            <a:ext cx="5537234" cy="687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774700" marR="0" indent="-317500" algn="l" defTabSz="4572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1200150" marR="0" indent="-285750" algn="l" defTabSz="4572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1600200" marR="0" indent="-228600" algn="l" defTabSz="4572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2057400" marR="0" indent="-228600" algn="l" defTabSz="4572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2514600" marR="0" indent="-228600" algn="l" defTabSz="4572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2971800" marR="0" indent="-228600" algn="l" defTabSz="4572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3429000" marR="0" indent="-228600" algn="l" defTabSz="4572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3886200" marR="0" indent="-228600" algn="l" defTabSz="4572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indent="0" hangingPunct="1">
              <a:buNone/>
            </a:pPr>
            <a:r>
              <a:rPr lang="en-US" sz="1600" dirty="0"/>
              <a:t>If a reference particle is placed in the origin, the number of atoms included in the shell is then: </a:t>
            </a:r>
          </a:p>
        </p:txBody>
      </p:sp>
    </p:spTree>
    <p:extLst>
      <p:ext uri="{BB962C8B-B14F-4D97-AF65-F5344CB8AC3E}">
        <p14:creationId xmlns:p14="http://schemas.microsoft.com/office/powerpoint/2010/main" val="148922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72025F-2EC6-F44F-8195-57CE08C8162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it-IT" smtClean="0"/>
              <a:t>3</a:t>
            </a:fld>
            <a:endParaRPr lang="it-IT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72AF7E2-4091-D740-88CE-E8D76C6FF5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407" y="4022485"/>
            <a:ext cx="2188945" cy="22079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0B5E403-8A31-9245-B538-FB270D388A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318" y="4022485"/>
            <a:ext cx="2188944" cy="220791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34BA41D-D21A-2F44-87D4-8ED089F8D1D5}"/>
                  </a:ext>
                </a:extLst>
              </p:cNvPr>
              <p:cNvSpPr txBox="1"/>
              <p:nvPr/>
            </p:nvSpPr>
            <p:spPr>
              <a:xfrm>
                <a:off x="-117155" y="1196068"/>
                <a:ext cx="5160071" cy="8080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t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kumimoji="0" lang="it-IT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34BA41D-D21A-2F44-87D4-8ED089F8D1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7155" y="1196068"/>
                <a:ext cx="5160071" cy="808042"/>
              </a:xfrm>
              <a:prstGeom prst="rect">
                <a:avLst/>
              </a:prstGeom>
              <a:blipFill>
                <a:blip r:embed="rId4"/>
                <a:stretch>
                  <a:fillRect t="-106154" b="-161538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itle 2">
            <a:extLst>
              <a:ext uri="{FF2B5EF4-FFF2-40B4-BE49-F238E27FC236}">
                <a16:creationId xmlns:a16="http://schemas.microsoft.com/office/drawing/2014/main" id="{B76B253F-FC85-D14E-9514-17E75E578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2696"/>
          </a:xfrm>
        </p:spPr>
        <p:txBody>
          <a:bodyPr/>
          <a:lstStyle/>
          <a:p>
            <a:r>
              <a:rPr lang="it-IT" dirty="0" err="1"/>
              <a:t>Radial</a:t>
            </a:r>
            <a:r>
              <a:rPr lang="it-IT" dirty="0"/>
              <a:t> </a:t>
            </a:r>
            <a:r>
              <a:rPr lang="it-IT" dirty="0" err="1"/>
              <a:t>distribution</a:t>
            </a:r>
            <a:r>
              <a:rPr lang="it-IT" dirty="0"/>
              <a:t> </a:t>
            </a:r>
            <a:r>
              <a:rPr lang="it-IT" dirty="0" err="1"/>
              <a:t>function</a:t>
            </a:r>
            <a:r>
              <a:rPr lang="it-IT" dirty="0"/>
              <a:t> </a:t>
            </a:r>
            <a:r>
              <a:rPr lang="it-IT" i="1" dirty="0"/>
              <a:t>g</a:t>
            </a:r>
            <a:r>
              <a:rPr lang="it-IT" dirty="0"/>
              <a:t>(</a:t>
            </a:r>
            <a:r>
              <a:rPr lang="it-IT" i="1" dirty="0" err="1"/>
              <a:t>r</a:t>
            </a:r>
            <a:r>
              <a:rPr lang="it-IT" dirty="0"/>
              <a:t>)</a:t>
            </a:r>
          </a:p>
        </p:txBody>
      </p:sp>
      <p:sp>
        <p:nvSpPr>
          <p:cNvPr id="13" name="Text Placeholder 1">
            <a:extLst>
              <a:ext uri="{FF2B5EF4-FFF2-40B4-BE49-F238E27FC236}">
                <a16:creationId xmlns:a16="http://schemas.microsoft.com/office/drawing/2014/main" id="{F01F1A82-98CB-AF41-B5B0-176C5BDF6409}"/>
              </a:ext>
            </a:extLst>
          </p:cNvPr>
          <p:cNvSpPr txBox="1">
            <a:spLocks/>
          </p:cNvSpPr>
          <p:nvPr/>
        </p:nvSpPr>
        <p:spPr>
          <a:xfrm>
            <a:off x="395565" y="2314799"/>
            <a:ext cx="4774953" cy="12555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774700" marR="0" indent="-317500" algn="l" defTabSz="4572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1200150" marR="0" indent="-285750" algn="l" defTabSz="4572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1600200" marR="0" indent="-228600" algn="l" defTabSz="4572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2057400" marR="0" indent="-228600" algn="l" defTabSz="4572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2514600" marR="0" indent="-228600" algn="l" defTabSz="4572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2971800" marR="0" indent="-228600" algn="l" defTabSz="4572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3429000" marR="0" indent="-228600" algn="l" defTabSz="4572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3886200" marR="0" indent="-228600" algn="l" defTabSz="4572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279400" indent="-279400" hangingPunct="1"/>
            <a:r>
              <a:rPr lang="en-US" sz="1600" i="1" dirty="0"/>
              <a:t>N</a:t>
            </a:r>
            <a:r>
              <a:rPr lang="en-US" sz="1600" dirty="0"/>
              <a:t>(</a:t>
            </a:r>
            <a:r>
              <a:rPr lang="en-US" sz="1600" i="1" dirty="0"/>
              <a:t>N</a:t>
            </a:r>
            <a:r>
              <a:rPr lang="en-US" sz="1600" dirty="0"/>
              <a:t> - 1) = total number of pairs</a:t>
            </a:r>
          </a:p>
          <a:p>
            <a:pPr marL="279400" indent="-279400" hangingPunct="1"/>
            <a:r>
              <a:rPr lang="en-US" sz="1600" dirty="0"/>
              <a:t>|</a:t>
            </a:r>
            <a:r>
              <a:rPr lang="en-US" sz="1600" i="1" dirty="0" err="1"/>
              <a:t>r</a:t>
            </a:r>
            <a:r>
              <a:rPr lang="en-US" sz="1600" i="1" baseline="-25000" dirty="0" err="1"/>
              <a:t>ij</a:t>
            </a:r>
            <a:r>
              <a:rPr lang="en-US" sz="1600" dirty="0"/>
              <a:t>| = |</a:t>
            </a:r>
            <a:r>
              <a:rPr lang="en-US" sz="1600" i="1" dirty="0" err="1"/>
              <a:t>ri</a:t>
            </a:r>
            <a:r>
              <a:rPr lang="en-US" sz="1600" i="1" dirty="0"/>
              <a:t> - </a:t>
            </a:r>
            <a:r>
              <a:rPr lang="en-US" sz="1600" i="1" dirty="0" err="1"/>
              <a:t>rj</a:t>
            </a:r>
            <a:r>
              <a:rPr lang="en-US" sz="1600" dirty="0"/>
              <a:t>| = distance between particles I and j</a:t>
            </a:r>
          </a:p>
        </p:txBody>
      </p:sp>
      <p:sp>
        <p:nvSpPr>
          <p:cNvPr id="14" name="Text Placeholder 1">
            <a:extLst>
              <a:ext uri="{FF2B5EF4-FFF2-40B4-BE49-F238E27FC236}">
                <a16:creationId xmlns:a16="http://schemas.microsoft.com/office/drawing/2014/main" id="{F5CB3B57-DDA4-9549-B70B-784090BF0648}"/>
              </a:ext>
            </a:extLst>
          </p:cNvPr>
          <p:cNvSpPr txBox="1">
            <a:spLocks/>
          </p:cNvSpPr>
          <p:nvPr/>
        </p:nvSpPr>
        <p:spPr>
          <a:xfrm>
            <a:off x="5035251" y="1511150"/>
            <a:ext cx="3665255" cy="985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774700" marR="0" indent="-317500" algn="l" defTabSz="4572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1200150" marR="0" indent="-285750" algn="l" defTabSz="4572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1600200" marR="0" indent="-228600" algn="l" defTabSz="4572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2057400" marR="0" indent="-228600" algn="l" defTabSz="4572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2514600" marR="0" indent="-228600" algn="l" defTabSz="4572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2971800" marR="0" indent="-228600" algn="l" defTabSz="4572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3429000" marR="0" indent="-228600" algn="l" defTabSz="4572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3886200" marR="0" indent="-228600" algn="l" defTabSz="4572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indent="0" algn="just" hangingPunct="1">
              <a:buNone/>
            </a:pPr>
            <a:r>
              <a:rPr lang="en-US" b="1" dirty="0"/>
              <a:t>Basic quantity in the description of a system structure</a:t>
            </a:r>
          </a:p>
        </p:txBody>
      </p:sp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74313EE8-52D0-C741-B565-0F2E277BA2A5}"/>
              </a:ext>
            </a:extLst>
          </p:cNvPr>
          <p:cNvSpPr txBox="1">
            <a:spLocks/>
          </p:cNvSpPr>
          <p:nvPr/>
        </p:nvSpPr>
        <p:spPr>
          <a:xfrm>
            <a:off x="1318532" y="3578629"/>
            <a:ext cx="2775447" cy="6600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774700" marR="0" indent="-317500" algn="l" defTabSz="4572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1200150" marR="0" indent="-285750" algn="l" defTabSz="4572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1600200" marR="0" indent="-228600" algn="l" defTabSz="4572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2057400" marR="0" indent="-228600" algn="l" defTabSz="4572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2514600" marR="0" indent="-228600" algn="l" defTabSz="4572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2971800" marR="0" indent="-228600" algn="l" defTabSz="4572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3429000" marR="0" indent="-228600" algn="l" defTabSz="4572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3886200" marR="0" indent="-228600" algn="l" defTabSz="4572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indent="0" algn="just" hangingPunct="1">
              <a:buNone/>
            </a:pPr>
            <a:r>
              <a:rPr lang="en-US" b="1" dirty="0"/>
              <a:t>Solid phase (crystal)</a:t>
            </a:r>
          </a:p>
        </p:txBody>
      </p:sp>
      <p:sp>
        <p:nvSpPr>
          <p:cNvPr id="16" name="Text Placeholder 1">
            <a:extLst>
              <a:ext uri="{FF2B5EF4-FFF2-40B4-BE49-F238E27FC236}">
                <a16:creationId xmlns:a16="http://schemas.microsoft.com/office/drawing/2014/main" id="{2E15ABAB-13C4-DA49-BE15-1FFB9DD6B4D6}"/>
              </a:ext>
            </a:extLst>
          </p:cNvPr>
          <p:cNvSpPr txBox="1">
            <a:spLocks/>
          </p:cNvSpPr>
          <p:nvPr/>
        </p:nvSpPr>
        <p:spPr>
          <a:xfrm>
            <a:off x="5775700" y="3578629"/>
            <a:ext cx="1739002" cy="6600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774700" marR="0" indent="-317500" algn="l" defTabSz="4572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1200150" marR="0" indent="-285750" algn="l" defTabSz="4572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1600200" marR="0" indent="-228600" algn="l" defTabSz="4572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2057400" marR="0" indent="-228600" algn="l" defTabSz="4572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2514600" marR="0" indent="-228600" algn="l" defTabSz="4572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2971800" marR="0" indent="-228600" algn="l" defTabSz="4572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3429000" marR="0" indent="-228600" algn="l" defTabSz="4572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3886200" marR="0" indent="-228600" algn="l" defTabSz="4572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indent="0" algn="just" hangingPunct="1">
              <a:buNone/>
            </a:pPr>
            <a:r>
              <a:rPr lang="en-US" b="1" dirty="0"/>
              <a:t>Liquid phase</a:t>
            </a:r>
          </a:p>
        </p:txBody>
      </p:sp>
    </p:spTree>
    <p:extLst>
      <p:ext uri="{BB962C8B-B14F-4D97-AF65-F5344CB8AC3E}">
        <p14:creationId xmlns:p14="http://schemas.microsoft.com/office/powerpoint/2010/main" val="251658647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72025F-2EC6-F44F-8195-57CE08C8162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it-IT" smtClean="0"/>
              <a:t>4</a:t>
            </a:fld>
            <a:endParaRPr lang="it-IT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72AF7E2-4091-D740-88CE-E8D76C6FF5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407" y="1778050"/>
            <a:ext cx="2188945" cy="22079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0B5E403-8A31-9245-B538-FB270D388A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318" y="1778050"/>
            <a:ext cx="2188944" cy="2207913"/>
          </a:xfrm>
          <a:prstGeom prst="rect">
            <a:avLst/>
          </a:prstGeom>
        </p:spPr>
      </p:pic>
      <p:sp>
        <p:nvSpPr>
          <p:cNvPr id="12" name="Title 2">
            <a:extLst>
              <a:ext uri="{FF2B5EF4-FFF2-40B4-BE49-F238E27FC236}">
                <a16:creationId xmlns:a16="http://schemas.microsoft.com/office/drawing/2014/main" id="{B76B253F-FC85-D14E-9514-17E75E578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2696"/>
          </a:xfrm>
        </p:spPr>
        <p:txBody>
          <a:bodyPr/>
          <a:lstStyle/>
          <a:p>
            <a:r>
              <a:rPr lang="it-IT" dirty="0" err="1"/>
              <a:t>Radial</a:t>
            </a:r>
            <a:r>
              <a:rPr lang="it-IT" dirty="0"/>
              <a:t> </a:t>
            </a:r>
            <a:r>
              <a:rPr lang="it-IT" dirty="0" err="1"/>
              <a:t>distribution</a:t>
            </a:r>
            <a:r>
              <a:rPr lang="it-IT" dirty="0"/>
              <a:t> </a:t>
            </a:r>
            <a:r>
              <a:rPr lang="it-IT" dirty="0" err="1"/>
              <a:t>function</a:t>
            </a:r>
            <a:r>
              <a:rPr lang="it-IT" dirty="0"/>
              <a:t> </a:t>
            </a:r>
            <a:r>
              <a:rPr lang="it-IT" i="1" dirty="0"/>
              <a:t>g</a:t>
            </a:r>
            <a:r>
              <a:rPr lang="it-IT" dirty="0"/>
              <a:t>(</a:t>
            </a:r>
            <a:r>
              <a:rPr lang="it-IT" i="1" dirty="0" err="1"/>
              <a:t>r</a:t>
            </a:r>
            <a:r>
              <a:rPr lang="it-IT" dirty="0"/>
              <a:t>)</a:t>
            </a:r>
          </a:p>
        </p:txBody>
      </p:sp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74313EE8-52D0-C741-B565-0F2E277BA2A5}"/>
              </a:ext>
            </a:extLst>
          </p:cNvPr>
          <p:cNvSpPr txBox="1">
            <a:spLocks/>
          </p:cNvSpPr>
          <p:nvPr/>
        </p:nvSpPr>
        <p:spPr>
          <a:xfrm>
            <a:off x="1318532" y="1334194"/>
            <a:ext cx="2775447" cy="6600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774700" marR="0" indent="-317500" algn="l" defTabSz="4572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1200150" marR="0" indent="-285750" algn="l" defTabSz="4572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1600200" marR="0" indent="-228600" algn="l" defTabSz="4572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2057400" marR="0" indent="-228600" algn="l" defTabSz="4572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2514600" marR="0" indent="-228600" algn="l" defTabSz="4572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2971800" marR="0" indent="-228600" algn="l" defTabSz="4572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3429000" marR="0" indent="-228600" algn="l" defTabSz="4572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3886200" marR="0" indent="-228600" algn="l" defTabSz="4572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indent="0" algn="just" hangingPunct="1">
              <a:buNone/>
            </a:pPr>
            <a:r>
              <a:rPr lang="en-US" b="1" dirty="0"/>
              <a:t>Solid phase (crystal)</a:t>
            </a:r>
          </a:p>
        </p:txBody>
      </p:sp>
      <p:sp>
        <p:nvSpPr>
          <p:cNvPr id="16" name="Text Placeholder 1">
            <a:extLst>
              <a:ext uri="{FF2B5EF4-FFF2-40B4-BE49-F238E27FC236}">
                <a16:creationId xmlns:a16="http://schemas.microsoft.com/office/drawing/2014/main" id="{2E15ABAB-13C4-DA49-BE15-1FFB9DD6B4D6}"/>
              </a:ext>
            </a:extLst>
          </p:cNvPr>
          <p:cNvSpPr txBox="1">
            <a:spLocks/>
          </p:cNvSpPr>
          <p:nvPr/>
        </p:nvSpPr>
        <p:spPr>
          <a:xfrm>
            <a:off x="5775700" y="1334194"/>
            <a:ext cx="1739002" cy="6600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774700" marR="0" indent="-317500" algn="l" defTabSz="4572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1200150" marR="0" indent="-285750" algn="l" defTabSz="4572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1600200" marR="0" indent="-228600" algn="l" defTabSz="4572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2057400" marR="0" indent="-228600" algn="l" defTabSz="4572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2514600" marR="0" indent="-228600" algn="l" defTabSz="4572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2971800" marR="0" indent="-228600" algn="l" defTabSz="4572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3429000" marR="0" indent="-228600" algn="l" defTabSz="4572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3886200" marR="0" indent="-228600" algn="l" defTabSz="4572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indent="0" algn="just" hangingPunct="1">
              <a:buNone/>
            </a:pPr>
            <a:r>
              <a:rPr lang="en-US" b="1" dirty="0"/>
              <a:t>Liquid phase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6F4C03-3526-514F-BF10-927693B184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4270" y="4357093"/>
            <a:ext cx="2772821" cy="20915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DC0B50B-6501-E14E-B188-6ADCA78A02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864" y="4309605"/>
            <a:ext cx="2814030" cy="218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87064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72025F-2EC6-F44F-8195-57CE08C8162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it-IT" smtClean="0"/>
              <a:t>5</a:t>
            </a:fld>
            <a:endParaRPr lang="it-IT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B5E403-8A31-9245-B538-FB270D388A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530" y="3366200"/>
            <a:ext cx="2188944" cy="2207913"/>
          </a:xfrm>
          <a:prstGeom prst="rect">
            <a:avLst/>
          </a:prstGeom>
        </p:spPr>
      </p:pic>
      <p:sp>
        <p:nvSpPr>
          <p:cNvPr id="12" name="Title 2">
            <a:extLst>
              <a:ext uri="{FF2B5EF4-FFF2-40B4-BE49-F238E27FC236}">
                <a16:creationId xmlns:a16="http://schemas.microsoft.com/office/drawing/2014/main" id="{B76B253F-FC85-D14E-9514-17E75E578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2696"/>
          </a:xfrm>
        </p:spPr>
        <p:txBody>
          <a:bodyPr/>
          <a:lstStyle/>
          <a:p>
            <a:r>
              <a:rPr lang="it-IT" dirty="0" err="1"/>
              <a:t>Periodic</a:t>
            </a:r>
            <a:r>
              <a:rPr lang="it-IT" dirty="0"/>
              <a:t> </a:t>
            </a:r>
            <a:r>
              <a:rPr lang="it-IT" dirty="0" err="1"/>
              <a:t>boundary</a:t>
            </a:r>
            <a:r>
              <a:rPr lang="it-IT" dirty="0"/>
              <a:t> </a:t>
            </a:r>
            <a:r>
              <a:rPr lang="it-IT" dirty="0" err="1"/>
              <a:t>conditions</a:t>
            </a:r>
            <a:r>
              <a:rPr lang="it-IT" dirty="0"/>
              <a:t> (PBC)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340804A-0C07-FE46-BCE5-29837D29B4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134" y="3332949"/>
            <a:ext cx="2188944" cy="22079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4D1EBC5-A580-AB47-8449-51FC89C079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8971" y="3399451"/>
            <a:ext cx="2188944" cy="220791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5759DC1-2669-C345-8965-DB5F3E83A3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458" y="1797652"/>
            <a:ext cx="2188944" cy="220791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B9B1F42-B393-2543-B61E-907D2E694A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899" y="1830950"/>
            <a:ext cx="2188944" cy="220791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21E2B3E-044F-4048-B6E1-8072EF429C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295" y="1864248"/>
            <a:ext cx="2188944" cy="2207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74530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72025F-2EC6-F44F-8195-57CE08C8162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it-IT" smtClean="0"/>
              <a:t>6</a:t>
            </a:fld>
            <a:endParaRPr lang="it-IT"/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B76B253F-FC85-D14E-9514-17E75E578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2696"/>
          </a:xfrm>
        </p:spPr>
        <p:txBody>
          <a:bodyPr/>
          <a:lstStyle/>
          <a:p>
            <a:r>
              <a:rPr lang="it-IT" dirty="0" err="1"/>
              <a:t>Radial</a:t>
            </a:r>
            <a:r>
              <a:rPr lang="it-IT" dirty="0"/>
              <a:t> </a:t>
            </a:r>
            <a:r>
              <a:rPr lang="it-IT" dirty="0" err="1"/>
              <a:t>distribution</a:t>
            </a:r>
            <a:r>
              <a:rPr lang="it-IT" dirty="0"/>
              <a:t> </a:t>
            </a:r>
            <a:r>
              <a:rPr lang="it-IT" dirty="0" err="1"/>
              <a:t>function</a:t>
            </a:r>
            <a:r>
              <a:rPr lang="it-IT" dirty="0"/>
              <a:t> </a:t>
            </a:r>
            <a:r>
              <a:rPr lang="it-IT" i="1" dirty="0"/>
              <a:t>g</a:t>
            </a:r>
            <a:r>
              <a:rPr lang="it-IT" dirty="0"/>
              <a:t>(</a:t>
            </a:r>
            <a:r>
              <a:rPr lang="it-IT" i="1" dirty="0" err="1"/>
              <a:t>r</a:t>
            </a:r>
            <a:r>
              <a:rPr lang="it-IT" dirty="0"/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F058F6-2D1F-BF44-B005-EADBC0FDCC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5423" y="1520645"/>
            <a:ext cx="3173153" cy="3023828"/>
          </a:xfrm>
          <a:prstGeom prst="rect">
            <a:avLst/>
          </a:prstGeom>
        </p:spPr>
      </p:pic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FABB2C12-8F4F-A243-B7C8-AFDD4E3C968C}"/>
              </a:ext>
            </a:extLst>
          </p:cNvPr>
          <p:cNvSpPr txBox="1">
            <a:spLocks/>
          </p:cNvSpPr>
          <p:nvPr/>
        </p:nvSpPr>
        <p:spPr>
          <a:xfrm>
            <a:off x="917952" y="5161406"/>
            <a:ext cx="7308096" cy="12555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774700" marR="0" indent="-317500" algn="l" defTabSz="4572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1200150" marR="0" indent="-285750" algn="l" defTabSz="4572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1600200" marR="0" indent="-228600" algn="l" defTabSz="4572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2057400" marR="0" indent="-228600" algn="l" defTabSz="4572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2514600" marR="0" indent="-228600" algn="l" defTabSz="4572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2971800" marR="0" indent="-228600" algn="l" defTabSz="4572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3429000" marR="0" indent="-228600" algn="l" defTabSz="4572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3886200" marR="0" indent="-228600" algn="l" defTabSz="4572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279400" indent="-279400" hangingPunct="1"/>
            <a:r>
              <a:rPr lang="en-US" sz="1600" dirty="0"/>
              <a:t>Infinite lattice built up from the repetition in space of the simulation box (unit cell)</a:t>
            </a:r>
          </a:p>
          <a:p>
            <a:pPr marL="279400" indent="-279400" hangingPunct="1"/>
            <a:r>
              <a:rPr lang="en-US" sz="1600" dirty="0"/>
              <a:t>PBC conditions allow a particle leaving the box to be replaced by one of its images entering from the opposite side</a:t>
            </a:r>
          </a:p>
        </p:txBody>
      </p:sp>
    </p:spTree>
    <p:extLst>
      <p:ext uri="{BB962C8B-B14F-4D97-AF65-F5344CB8AC3E}">
        <p14:creationId xmlns:p14="http://schemas.microsoft.com/office/powerpoint/2010/main" val="372987567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72025F-2EC6-F44F-8195-57CE08C8162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it-IT" smtClean="0"/>
              <a:t>7</a:t>
            </a:fld>
            <a:endParaRPr lang="it-IT"/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B76B253F-FC85-D14E-9514-17E75E578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2696"/>
          </a:xfrm>
        </p:spPr>
        <p:txBody>
          <a:bodyPr/>
          <a:lstStyle/>
          <a:p>
            <a:r>
              <a:rPr lang="it-IT" dirty="0" err="1"/>
              <a:t>Radial</a:t>
            </a:r>
            <a:r>
              <a:rPr lang="it-IT" dirty="0"/>
              <a:t> </a:t>
            </a:r>
            <a:r>
              <a:rPr lang="it-IT" dirty="0" err="1"/>
              <a:t>distribution</a:t>
            </a:r>
            <a:r>
              <a:rPr lang="it-IT" dirty="0"/>
              <a:t> </a:t>
            </a:r>
            <a:r>
              <a:rPr lang="it-IT" dirty="0" err="1"/>
              <a:t>function</a:t>
            </a:r>
            <a:r>
              <a:rPr lang="it-IT" dirty="0"/>
              <a:t> </a:t>
            </a:r>
            <a:r>
              <a:rPr lang="it-IT" i="1" dirty="0"/>
              <a:t>g</a:t>
            </a:r>
            <a:r>
              <a:rPr lang="it-IT" dirty="0"/>
              <a:t>(</a:t>
            </a:r>
            <a:r>
              <a:rPr lang="it-IT" i="1" dirty="0" err="1"/>
              <a:t>r</a:t>
            </a:r>
            <a:r>
              <a:rPr lang="it-IT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1556D6-43DD-C448-BF80-533EDACB75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1107" y="1614549"/>
            <a:ext cx="2901786" cy="2908581"/>
          </a:xfrm>
          <a:prstGeom prst="rect">
            <a:avLst/>
          </a:prstGeom>
        </p:spPr>
      </p:pic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71234300-5BF6-354F-BCEA-FA6E95DE07D4}"/>
              </a:ext>
            </a:extLst>
          </p:cNvPr>
          <p:cNvSpPr txBox="1">
            <a:spLocks/>
          </p:cNvSpPr>
          <p:nvPr/>
        </p:nvSpPr>
        <p:spPr>
          <a:xfrm>
            <a:off x="1128968" y="2615154"/>
            <a:ext cx="1529826" cy="12555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774700" marR="0" indent="-317500" algn="l" defTabSz="4572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1200150" marR="0" indent="-285750" algn="l" defTabSz="4572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1600200" marR="0" indent="-228600" algn="l" defTabSz="4572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2057400" marR="0" indent="-228600" algn="l" defTabSz="4572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2514600" marR="0" indent="-228600" algn="l" defTabSz="4572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2971800" marR="0" indent="-228600" algn="l" defTabSz="4572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3429000" marR="0" indent="-228600" algn="l" defTabSz="4572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3886200" marR="0" indent="-228600" algn="l" defTabSz="4572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indent="0" hangingPunct="1">
              <a:buNone/>
            </a:pPr>
            <a:r>
              <a:rPr lang="en-US" sz="1800" b="1" dirty="0"/>
              <a:t>Minimum image convention</a:t>
            </a:r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E21E28E9-34FA-6548-BDEC-3F7F15F11CBF}"/>
              </a:ext>
            </a:extLst>
          </p:cNvPr>
          <p:cNvSpPr txBox="1">
            <a:spLocks/>
          </p:cNvSpPr>
          <p:nvPr/>
        </p:nvSpPr>
        <p:spPr>
          <a:xfrm>
            <a:off x="917952" y="5092826"/>
            <a:ext cx="7308096" cy="12555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774700" marR="0" indent="-317500" algn="l" defTabSz="4572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1200150" marR="0" indent="-285750" algn="l" defTabSz="4572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1600200" marR="0" indent="-228600" algn="l" defTabSz="4572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2057400" marR="0" indent="-228600" algn="l" defTabSz="4572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2514600" marR="0" indent="-228600" algn="l" defTabSz="4572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2971800" marR="0" indent="-228600" algn="l" defTabSz="4572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3429000" marR="0" indent="-228600" algn="l" defTabSz="4572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3886200" marR="0" indent="-228600" algn="l" defTabSz="4572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279400" indent="-279400" hangingPunct="1"/>
            <a:r>
              <a:rPr lang="en-US" sz="1600" dirty="0"/>
              <a:t>Each particle interacts only with those lying in a region of the same size of the simulation box, centered on that particle</a:t>
            </a:r>
          </a:p>
          <a:p>
            <a:pPr marL="279400" indent="-279400" hangingPunct="1"/>
            <a:r>
              <a:rPr lang="en-US" sz="1600" dirty="0"/>
              <a:t>When calculating quantities depending on the pair distance between atoms A and B, we take always the image of B which is the closest to 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127016B-478C-9042-ABD4-3293EE6C6548}"/>
                  </a:ext>
                </a:extLst>
              </p:cNvPr>
              <p:cNvSpPr txBox="1"/>
              <p:nvPr/>
            </p:nvSpPr>
            <p:spPr>
              <a:xfrm>
                <a:off x="6133879" y="1950763"/>
                <a:ext cx="1648522" cy="30425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t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it-IT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  <m:t>𝑠</m:t>
                          </m:r>
                        </m:e>
                        <m:sub>
                          <m: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  <m:t>𝑖𝑗</m:t>
                          </m:r>
                        </m:sub>
                      </m:sSub>
                      <m:r>
                        <a:rPr kumimoji="0" lang="en-US" sz="1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Calibri"/>
                        </a:rPr>
                        <m:t>=</m:t>
                      </m:r>
                      <m:sSup>
                        <m:sSupPr>
                          <m:ctrlP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</m:ctrlPr>
                        </m:sSupPr>
                        <m:e>
                          <m: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  <m:t>h</m:t>
                          </m:r>
                        </m:e>
                        <m:sup>
                          <m: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Calibri"/>
                            </a:rPr>
                            <m:t>∙</m:t>
                          </m:r>
                          <m: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  <m:t>𝑟</m:t>
                          </m:r>
                        </m:e>
                        <m:sub>
                          <m: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kumimoji="0" lang="it-IT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127016B-478C-9042-ABD4-3293EE6C65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3879" y="1950763"/>
                <a:ext cx="1648522" cy="304250"/>
              </a:xfrm>
              <a:prstGeom prst="rect">
                <a:avLst/>
              </a:prstGeom>
              <a:blipFill>
                <a:blip r:embed="rId3"/>
                <a:stretch>
                  <a:fillRect t="-4000" b="-20000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8AB0504-0196-8F45-BE91-7078F54F8895}"/>
                  </a:ext>
                </a:extLst>
              </p:cNvPr>
              <p:cNvSpPr txBox="1"/>
              <p:nvPr/>
            </p:nvSpPr>
            <p:spPr>
              <a:xfrm>
                <a:off x="6217920" y="2613803"/>
                <a:ext cx="2597978" cy="32829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t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kumimoji="0" lang="en-US" sz="18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Calibri"/>
                                </a:rPr>
                              </m:ctrlPr>
                            </m:sSubSupPr>
                            <m:e>
                              <m:r>
                                <a:rPr kumimoji="0" lang="en-US" sz="18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Calibri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0" lang="en-US" sz="18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Calibri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kumimoji="0" lang="en-US" sz="18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Calibri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  <m:r>
                        <a:rPr kumimoji="0" lang="en-US" sz="1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Calibri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18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Calibri"/>
                                </a:rPr>
                              </m:ctrlPr>
                            </m:sSubPr>
                            <m:e>
                              <m:r>
                                <a:rPr kumimoji="0" lang="en-US" sz="18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Calibri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0" lang="en-US" sz="18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Calibri"/>
                                </a:rPr>
                                <m:t>𝑖𝑗</m:t>
                              </m:r>
                            </m:sub>
                          </m:sSub>
                        </m:e>
                      </m:d>
                      <m:r>
                        <a:rPr kumimoji="0" lang="en-US" sz="1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Calibri"/>
                        </a:rPr>
                        <m:t>−</m:t>
                      </m:r>
                      <m:r>
                        <a:rPr kumimoji="0" lang="en-US" sz="1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Calibri"/>
                        </a:rPr>
                        <m:t>𝑅𝐼𝑁𝑇</m:t>
                      </m:r>
                      <m:d>
                        <m:dPr>
                          <m:ctrlP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kumimoji="0" lang="en-US" sz="18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Calibri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8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Calibri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Calibri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0" lang="en-US" sz="18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Calibri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kumimoji="0" lang="it-IT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8AB0504-0196-8F45-BE91-7078F54F88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7920" y="2613803"/>
                <a:ext cx="2597978" cy="328295"/>
              </a:xfrm>
              <a:prstGeom prst="rect">
                <a:avLst/>
              </a:prstGeom>
              <a:blipFill>
                <a:blip r:embed="rId4"/>
                <a:stretch>
                  <a:fillRect b="-18519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608EC68-0F89-0B4F-90EE-B9F0536CCE85}"/>
                  </a:ext>
                </a:extLst>
              </p:cNvPr>
              <p:cNvSpPr txBox="1"/>
              <p:nvPr/>
            </p:nvSpPr>
            <p:spPr>
              <a:xfrm>
                <a:off x="6035040" y="3254989"/>
                <a:ext cx="1648522" cy="3085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t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</m:ctrlPr>
                        </m:sSubSupPr>
                        <m:e>
                          <m: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  <m:t>𝑟</m:t>
                          </m:r>
                        </m:e>
                        <m:sub>
                          <m: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  <m:t>𝑖𝑗</m:t>
                          </m:r>
                        </m:sub>
                        <m:sup>
                          <m: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  <m:t>′</m:t>
                          </m:r>
                        </m:sup>
                      </m:sSubSup>
                      <m:r>
                        <a:rPr kumimoji="0" lang="en-US" sz="1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Calibri"/>
                        </a:rPr>
                        <m:t>=</m:t>
                      </m:r>
                      <m:r>
                        <a:rPr kumimoji="0" lang="en-US" sz="1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Calibri"/>
                        </a:rPr>
                        <m:t>h</m:t>
                      </m:r>
                      <m:r>
                        <a:rPr kumimoji="0" lang="en-US" sz="1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Calibri"/>
                        </a:rPr>
                        <m:t>∙</m:t>
                      </m:r>
                      <m:sSubSup>
                        <m:sSubSupPr>
                          <m:ctrlP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Calibri"/>
                            </a:rPr>
                          </m:ctrlPr>
                        </m:sSubSupPr>
                        <m:e>
                          <m: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Calibri"/>
                            </a:rPr>
                            <m:t>𝑠</m:t>
                          </m:r>
                        </m:e>
                        <m:sub>
                          <m: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Calibri"/>
                            </a:rPr>
                            <m:t>𝑖𝑗</m:t>
                          </m:r>
                        </m:sub>
                        <m:sup>
                          <m: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Calibri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kumimoji="0" lang="it-IT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608EC68-0F89-0B4F-90EE-B9F0536CCE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040" y="3254989"/>
                <a:ext cx="1648522" cy="308546"/>
              </a:xfrm>
              <a:prstGeom prst="rect">
                <a:avLst/>
              </a:prstGeom>
              <a:blipFill>
                <a:blip r:embed="rId5"/>
                <a:stretch>
                  <a:fillRect b="-15385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 Placeholder 1">
            <a:extLst>
              <a:ext uri="{FF2B5EF4-FFF2-40B4-BE49-F238E27FC236}">
                <a16:creationId xmlns:a16="http://schemas.microsoft.com/office/drawing/2014/main" id="{3320D5CC-44EB-5B46-A09D-F5DE9177B374}"/>
              </a:ext>
            </a:extLst>
          </p:cNvPr>
          <p:cNvSpPr txBox="1">
            <a:spLocks/>
          </p:cNvSpPr>
          <p:nvPr/>
        </p:nvSpPr>
        <p:spPr>
          <a:xfrm>
            <a:off x="6246215" y="3732102"/>
            <a:ext cx="2718273" cy="5093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 fontScale="92500" lnSpcReduction="10000"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774700" marR="0" indent="-317500" algn="l" defTabSz="4572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1200150" marR="0" indent="-285750" algn="l" defTabSz="4572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1600200" marR="0" indent="-228600" algn="l" defTabSz="4572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2057400" marR="0" indent="-228600" algn="l" defTabSz="4572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2514600" marR="0" indent="-228600" algn="l" defTabSz="4572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2971800" marR="0" indent="-228600" algn="l" defTabSz="4572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3429000" marR="0" indent="-228600" algn="l" defTabSz="4572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3886200" marR="0" indent="-228600" algn="l" defTabSz="4572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indent="0" algn="just" hangingPunct="1">
              <a:buNone/>
            </a:pPr>
            <a:r>
              <a:rPr lang="en-US" sz="1600" dirty="0"/>
              <a:t>where </a:t>
            </a:r>
            <a:r>
              <a:rPr lang="en-US" sz="1600" i="1" dirty="0" err="1"/>
              <a:t>r</a:t>
            </a:r>
            <a:r>
              <a:rPr lang="en-US" sz="1600" i="1" baseline="-25000" dirty="0" err="1"/>
              <a:t>ij</a:t>
            </a:r>
            <a:r>
              <a:rPr lang="en-US" sz="1600" dirty="0"/>
              <a:t> is the distance between particles </a:t>
            </a:r>
            <a:r>
              <a:rPr lang="en-US" sz="1600" i="1" dirty="0" err="1"/>
              <a:t>i</a:t>
            </a:r>
            <a:r>
              <a:rPr lang="en-US" sz="1600" dirty="0"/>
              <a:t> and </a:t>
            </a:r>
            <a:r>
              <a:rPr lang="en-US" sz="1600" i="1" dirty="0"/>
              <a:t>j</a:t>
            </a:r>
            <a:r>
              <a:rPr lang="en-US" sz="1600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408630383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itolo 1"/>
          <p:cNvSpPr txBox="1"/>
          <p:nvPr/>
        </p:nvSpPr>
        <p:spPr>
          <a:xfrm>
            <a:off x="0" y="2627528"/>
            <a:ext cx="9144000" cy="70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ctr" defTabSz="914400">
              <a:defRPr sz="4200"/>
            </a:lvl1pPr>
          </a:lstStyle>
          <a:p>
            <a:r>
              <a:t>Thank you for listening!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15493</TotalTime>
  <Words>453</Words>
  <Application>Microsoft Macintosh PowerPoint</Application>
  <PresentationFormat>On-screen Show (4:3)</PresentationFormat>
  <Paragraphs>62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Cambria Math</vt:lpstr>
      <vt:lpstr>Symbol</vt:lpstr>
      <vt:lpstr>Office Theme</vt:lpstr>
      <vt:lpstr>Computing static properties in the liquid and solid phases: radial pair distribution function</vt:lpstr>
      <vt:lpstr>Radial distribution function g(r)</vt:lpstr>
      <vt:lpstr>Radial distribution function g(r)</vt:lpstr>
      <vt:lpstr>Radial distribution function g(r)</vt:lpstr>
      <vt:lpstr>Radial distribution function g(r)</vt:lpstr>
      <vt:lpstr>Periodic boundary conditions (PBC)</vt:lpstr>
      <vt:lpstr>Radial distribution function g(r)</vt:lpstr>
      <vt:lpstr>Radial distribution function g(r)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Revealing the distinct folding phases of an RNA three-helix junction  Robb Welty, Suzette A. Pabit, Andrea M. Katz, George D. Calvey, Lois Pollack and Kathleen B. Hall</dc:title>
  <cp:lastModifiedBy>Mattia Bernetti</cp:lastModifiedBy>
  <cp:revision>166</cp:revision>
  <dcterms:modified xsi:type="dcterms:W3CDTF">2019-06-16T18:42:13Z</dcterms:modified>
</cp:coreProperties>
</file>