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C3AD-D7C9-4AEE-8000-C463A935B7F8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57AF-6AC1-4909-AD02-3618D481D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44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C3AD-D7C9-4AEE-8000-C463A935B7F8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57AF-6AC1-4909-AD02-3618D481D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05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C3AD-D7C9-4AEE-8000-C463A935B7F8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57AF-6AC1-4909-AD02-3618D481D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91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C3AD-D7C9-4AEE-8000-C463A935B7F8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57AF-6AC1-4909-AD02-3618D481D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80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C3AD-D7C9-4AEE-8000-C463A935B7F8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57AF-6AC1-4909-AD02-3618D481D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95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C3AD-D7C9-4AEE-8000-C463A935B7F8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57AF-6AC1-4909-AD02-3618D481D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61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C3AD-D7C9-4AEE-8000-C463A935B7F8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57AF-6AC1-4909-AD02-3618D481D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70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C3AD-D7C9-4AEE-8000-C463A935B7F8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57AF-6AC1-4909-AD02-3618D481D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20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C3AD-D7C9-4AEE-8000-C463A935B7F8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57AF-6AC1-4909-AD02-3618D481D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02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C3AD-D7C9-4AEE-8000-C463A935B7F8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57AF-6AC1-4909-AD02-3618D481D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52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C3AD-D7C9-4AEE-8000-C463A935B7F8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57AF-6AC1-4909-AD02-3618D481D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73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CC3AD-D7C9-4AEE-8000-C463A935B7F8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257AF-6AC1-4909-AD02-3618D481D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17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89397"/>
            <a:ext cx="9144000" cy="953320"/>
          </a:xfrm>
        </p:spPr>
        <p:txBody>
          <a:bodyPr/>
          <a:lstStyle/>
          <a:p>
            <a:r>
              <a:rPr lang="pt-BR" dirty="0" err="1" smtClean="0"/>
              <a:t>Ex</a:t>
            </a:r>
            <a:r>
              <a:rPr lang="pt-BR" dirty="0" smtClean="0"/>
              <a:t>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7" name="Elipse 36"/>
          <p:cNvSpPr/>
          <p:nvPr/>
        </p:nvSpPr>
        <p:spPr>
          <a:xfrm>
            <a:off x="5572260" y="1442717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</a:p>
        </p:txBody>
      </p:sp>
      <p:sp>
        <p:nvSpPr>
          <p:cNvPr id="38" name="Elipse 37"/>
          <p:cNvSpPr/>
          <p:nvPr/>
        </p:nvSpPr>
        <p:spPr>
          <a:xfrm>
            <a:off x="4657860" y="2355447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9" name="Elipse 38"/>
          <p:cNvSpPr/>
          <p:nvPr/>
        </p:nvSpPr>
        <p:spPr>
          <a:xfrm>
            <a:off x="3734338" y="3269847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40" name="Elipse 39"/>
          <p:cNvSpPr/>
          <p:nvPr/>
        </p:nvSpPr>
        <p:spPr>
          <a:xfrm>
            <a:off x="4653299" y="4182577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41" name="Elipse 40"/>
          <p:cNvSpPr/>
          <p:nvPr/>
        </p:nvSpPr>
        <p:spPr>
          <a:xfrm>
            <a:off x="6511345" y="4180793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42" name="Elipse 41"/>
          <p:cNvSpPr/>
          <p:nvPr/>
        </p:nvSpPr>
        <p:spPr>
          <a:xfrm>
            <a:off x="6477538" y="2351993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43" name="Elipse 42"/>
          <p:cNvSpPr/>
          <p:nvPr/>
        </p:nvSpPr>
        <p:spPr>
          <a:xfrm>
            <a:off x="5567699" y="3268177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44" name="Elipse 43"/>
          <p:cNvSpPr/>
          <p:nvPr/>
        </p:nvSpPr>
        <p:spPr>
          <a:xfrm>
            <a:off x="7396499" y="3268177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45" name="Elipse 44"/>
          <p:cNvSpPr/>
          <p:nvPr/>
        </p:nvSpPr>
        <p:spPr>
          <a:xfrm>
            <a:off x="7425745" y="5095193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p:cxnSp>
        <p:nvCxnSpPr>
          <p:cNvPr id="46" name="Conector reto 45"/>
          <p:cNvCxnSpPr>
            <a:stCxn id="37" idx="3"/>
            <a:endCxn id="38" idx="7"/>
          </p:cNvCxnSpPr>
          <p:nvPr/>
        </p:nvCxnSpPr>
        <p:spPr>
          <a:xfrm flipH="1">
            <a:off x="5438349" y="2223206"/>
            <a:ext cx="267822" cy="266152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38" idx="3"/>
            <a:endCxn id="39" idx="7"/>
          </p:cNvCxnSpPr>
          <p:nvPr/>
        </p:nvCxnSpPr>
        <p:spPr>
          <a:xfrm flipH="1">
            <a:off x="4514827" y="3135936"/>
            <a:ext cx="276944" cy="267822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39" idx="5"/>
            <a:endCxn id="40" idx="1"/>
          </p:cNvCxnSpPr>
          <p:nvPr/>
        </p:nvCxnSpPr>
        <p:spPr>
          <a:xfrm>
            <a:off x="4514827" y="4050336"/>
            <a:ext cx="272383" cy="26615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38" idx="5"/>
            <a:endCxn id="43" idx="1"/>
          </p:cNvCxnSpPr>
          <p:nvPr/>
        </p:nvCxnSpPr>
        <p:spPr>
          <a:xfrm>
            <a:off x="5438349" y="3135936"/>
            <a:ext cx="263261" cy="26615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37" idx="5"/>
            <a:endCxn id="42" idx="1"/>
          </p:cNvCxnSpPr>
          <p:nvPr/>
        </p:nvCxnSpPr>
        <p:spPr>
          <a:xfrm>
            <a:off x="6352749" y="2223206"/>
            <a:ext cx="258700" cy="262698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42" idx="5"/>
            <a:endCxn id="44" idx="1"/>
          </p:cNvCxnSpPr>
          <p:nvPr/>
        </p:nvCxnSpPr>
        <p:spPr>
          <a:xfrm>
            <a:off x="7258027" y="3132482"/>
            <a:ext cx="272383" cy="269606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>
            <a:stCxn id="43" idx="5"/>
            <a:endCxn id="41" idx="1"/>
          </p:cNvCxnSpPr>
          <p:nvPr/>
        </p:nvCxnSpPr>
        <p:spPr>
          <a:xfrm>
            <a:off x="6348188" y="4048666"/>
            <a:ext cx="297068" cy="266038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41" idx="5"/>
            <a:endCxn id="45" idx="1"/>
          </p:cNvCxnSpPr>
          <p:nvPr/>
        </p:nvCxnSpPr>
        <p:spPr>
          <a:xfrm>
            <a:off x="7291834" y="4961282"/>
            <a:ext cx="267822" cy="26782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             </a:t>
            </a:r>
            <a:r>
              <a:rPr lang="pt-BR" sz="6000" dirty="0" err="1" smtClean="0"/>
              <a:t>Ex</a:t>
            </a:r>
            <a:r>
              <a:rPr lang="pt-BR" sz="6000" dirty="0" smtClean="0"/>
              <a:t> 2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4" name="Elipse 73"/>
          <p:cNvSpPr/>
          <p:nvPr/>
        </p:nvSpPr>
        <p:spPr>
          <a:xfrm>
            <a:off x="5379076" y="1560401"/>
            <a:ext cx="914400" cy="9144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20</a:t>
            </a:r>
            <a:endParaRPr lang="pt-BR" dirty="0" smtClean="0"/>
          </a:p>
        </p:txBody>
      </p:sp>
      <p:sp>
        <p:nvSpPr>
          <p:cNvPr id="75" name="Elipse 74"/>
          <p:cNvSpPr/>
          <p:nvPr/>
        </p:nvSpPr>
        <p:spPr>
          <a:xfrm>
            <a:off x="4464676" y="247480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pt-BR" dirty="0"/>
          </a:p>
        </p:txBody>
      </p:sp>
      <p:sp>
        <p:nvSpPr>
          <p:cNvPr id="76" name="Elipse 75"/>
          <p:cNvSpPr/>
          <p:nvPr/>
        </p:nvSpPr>
        <p:spPr>
          <a:xfrm>
            <a:off x="3567726" y="3371982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77" name="Elipse 76"/>
          <p:cNvSpPr/>
          <p:nvPr/>
        </p:nvSpPr>
        <p:spPr>
          <a:xfrm>
            <a:off x="4404251" y="4286382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  <a:endParaRPr lang="pt-BR" dirty="0"/>
          </a:p>
        </p:txBody>
      </p:sp>
      <p:sp>
        <p:nvSpPr>
          <p:cNvPr id="78" name="Elipse 77"/>
          <p:cNvSpPr/>
          <p:nvPr/>
        </p:nvSpPr>
        <p:spPr>
          <a:xfrm>
            <a:off x="6239513" y="4286382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79" name="Elipse 78"/>
          <p:cNvSpPr/>
          <p:nvPr/>
        </p:nvSpPr>
        <p:spPr>
          <a:xfrm>
            <a:off x="6293476" y="2474801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22</a:t>
            </a:r>
            <a:endParaRPr lang="pt-BR" dirty="0"/>
          </a:p>
        </p:txBody>
      </p:sp>
      <p:sp>
        <p:nvSpPr>
          <p:cNvPr id="80" name="Elipse 79"/>
          <p:cNvSpPr/>
          <p:nvPr/>
        </p:nvSpPr>
        <p:spPr>
          <a:xfrm>
            <a:off x="5322595" y="3371982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81" name="Elipse 80"/>
          <p:cNvSpPr/>
          <p:nvPr/>
        </p:nvSpPr>
        <p:spPr>
          <a:xfrm>
            <a:off x="7936920" y="4348163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33</a:t>
            </a:r>
            <a:endParaRPr lang="pt-BR" dirty="0"/>
          </a:p>
        </p:txBody>
      </p:sp>
      <p:sp>
        <p:nvSpPr>
          <p:cNvPr id="82" name="Elipse 81"/>
          <p:cNvSpPr/>
          <p:nvPr/>
        </p:nvSpPr>
        <p:spPr>
          <a:xfrm>
            <a:off x="7073965" y="5262563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23</a:t>
            </a:r>
            <a:endParaRPr lang="pt-BR" dirty="0"/>
          </a:p>
        </p:txBody>
      </p:sp>
      <p:cxnSp>
        <p:nvCxnSpPr>
          <p:cNvPr id="83" name="Conector reto 82"/>
          <p:cNvCxnSpPr>
            <a:stCxn id="74" idx="3"/>
            <a:endCxn id="75" idx="7"/>
          </p:cNvCxnSpPr>
          <p:nvPr/>
        </p:nvCxnSpPr>
        <p:spPr>
          <a:xfrm flipH="1">
            <a:off x="5245165" y="2340890"/>
            <a:ext cx="267822" cy="267822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>
            <a:stCxn id="75" idx="3"/>
            <a:endCxn id="76" idx="7"/>
          </p:cNvCxnSpPr>
          <p:nvPr/>
        </p:nvCxnSpPr>
        <p:spPr>
          <a:xfrm flipH="1">
            <a:off x="4348215" y="3255290"/>
            <a:ext cx="250372" cy="250603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>
            <a:stCxn id="80" idx="3"/>
            <a:endCxn id="77" idx="7"/>
          </p:cNvCxnSpPr>
          <p:nvPr/>
        </p:nvCxnSpPr>
        <p:spPr>
          <a:xfrm flipH="1">
            <a:off x="5184740" y="4152471"/>
            <a:ext cx="271766" cy="26782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>
            <a:stCxn id="75" idx="5"/>
            <a:endCxn id="80" idx="1"/>
          </p:cNvCxnSpPr>
          <p:nvPr/>
        </p:nvCxnSpPr>
        <p:spPr>
          <a:xfrm>
            <a:off x="5245165" y="3255290"/>
            <a:ext cx="211341" cy="250603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>
            <a:stCxn id="74" idx="5"/>
            <a:endCxn id="79" idx="1"/>
          </p:cNvCxnSpPr>
          <p:nvPr/>
        </p:nvCxnSpPr>
        <p:spPr>
          <a:xfrm>
            <a:off x="6159565" y="2340890"/>
            <a:ext cx="267822" cy="26782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>
            <a:stCxn id="79" idx="5"/>
            <a:endCxn id="81" idx="1"/>
          </p:cNvCxnSpPr>
          <p:nvPr/>
        </p:nvCxnSpPr>
        <p:spPr>
          <a:xfrm>
            <a:off x="7073965" y="3255290"/>
            <a:ext cx="996866" cy="1226784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/>
          <p:cNvCxnSpPr>
            <a:stCxn id="80" idx="5"/>
            <a:endCxn id="78" idx="1"/>
          </p:cNvCxnSpPr>
          <p:nvPr/>
        </p:nvCxnSpPr>
        <p:spPr>
          <a:xfrm>
            <a:off x="6103084" y="4152471"/>
            <a:ext cx="270340" cy="26782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>
            <a:stCxn id="81" idx="3"/>
            <a:endCxn id="82" idx="7"/>
          </p:cNvCxnSpPr>
          <p:nvPr/>
        </p:nvCxnSpPr>
        <p:spPr>
          <a:xfrm flipH="1">
            <a:off x="7854454" y="5128652"/>
            <a:ext cx="216377" cy="26782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64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               </a:t>
            </a:r>
            <a:r>
              <a:rPr lang="pt-BR" sz="6000" dirty="0" err="1" smtClean="0"/>
              <a:t>Ex</a:t>
            </a:r>
            <a:r>
              <a:rPr lang="pt-BR" sz="6000" dirty="0" smtClean="0"/>
              <a:t> 3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8" name="Elipse 47"/>
          <p:cNvSpPr/>
          <p:nvPr/>
        </p:nvSpPr>
        <p:spPr>
          <a:xfrm>
            <a:off x="7062965" y="1042038"/>
            <a:ext cx="914400" cy="9144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</a:p>
        </p:txBody>
      </p:sp>
      <p:sp>
        <p:nvSpPr>
          <p:cNvPr id="49" name="Elipse 48"/>
          <p:cNvSpPr/>
          <p:nvPr/>
        </p:nvSpPr>
        <p:spPr>
          <a:xfrm>
            <a:off x="6148565" y="1956438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50" name="Elipse 49"/>
          <p:cNvSpPr/>
          <p:nvPr/>
        </p:nvSpPr>
        <p:spPr>
          <a:xfrm>
            <a:off x="5234165" y="2870838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  <a:endParaRPr lang="pt-BR" dirty="0"/>
          </a:p>
        </p:txBody>
      </p:sp>
      <p:sp>
        <p:nvSpPr>
          <p:cNvPr id="51" name="Elipse 50"/>
          <p:cNvSpPr/>
          <p:nvPr/>
        </p:nvSpPr>
        <p:spPr>
          <a:xfrm>
            <a:off x="4319765" y="3785238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pt-BR" dirty="0"/>
          </a:p>
        </p:txBody>
      </p:sp>
      <p:sp>
        <p:nvSpPr>
          <p:cNvPr id="52" name="Elipse 51"/>
          <p:cNvSpPr/>
          <p:nvPr/>
        </p:nvSpPr>
        <p:spPr>
          <a:xfrm>
            <a:off x="7977365" y="3785238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53" name="Elipse 52"/>
          <p:cNvSpPr/>
          <p:nvPr/>
        </p:nvSpPr>
        <p:spPr>
          <a:xfrm>
            <a:off x="7062965" y="2870838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cxnSp>
        <p:nvCxnSpPr>
          <p:cNvPr id="54" name="Conector reto 53"/>
          <p:cNvCxnSpPr>
            <a:stCxn id="48" idx="3"/>
            <a:endCxn id="49" idx="7"/>
          </p:cNvCxnSpPr>
          <p:nvPr/>
        </p:nvCxnSpPr>
        <p:spPr>
          <a:xfrm flipH="1">
            <a:off x="6929054" y="1822527"/>
            <a:ext cx="267822" cy="267822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49" idx="3"/>
            <a:endCxn id="50" idx="7"/>
          </p:cNvCxnSpPr>
          <p:nvPr/>
        </p:nvCxnSpPr>
        <p:spPr>
          <a:xfrm flipH="1">
            <a:off x="6014654" y="2736927"/>
            <a:ext cx="267822" cy="267822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50" idx="3"/>
            <a:endCxn id="51" idx="7"/>
          </p:cNvCxnSpPr>
          <p:nvPr/>
        </p:nvCxnSpPr>
        <p:spPr>
          <a:xfrm flipH="1">
            <a:off x="5100254" y="3651327"/>
            <a:ext cx="267822" cy="26782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49" idx="5"/>
            <a:endCxn id="53" idx="1"/>
          </p:cNvCxnSpPr>
          <p:nvPr/>
        </p:nvCxnSpPr>
        <p:spPr>
          <a:xfrm>
            <a:off x="6929054" y="2736927"/>
            <a:ext cx="267822" cy="26782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>
            <a:stCxn id="50" idx="5"/>
            <a:endCxn id="63" idx="1"/>
          </p:cNvCxnSpPr>
          <p:nvPr/>
        </p:nvCxnSpPr>
        <p:spPr>
          <a:xfrm>
            <a:off x="6014654" y="3651327"/>
            <a:ext cx="267822" cy="26782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51" idx="3"/>
            <a:endCxn id="62" idx="7"/>
          </p:cNvCxnSpPr>
          <p:nvPr/>
        </p:nvCxnSpPr>
        <p:spPr>
          <a:xfrm flipH="1">
            <a:off x="4185854" y="4565727"/>
            <a:ext cx="267822" cy="26782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>
            <a:stCxn id="53" idx="5"/>
            <a:endCxn id="52" idx="1"/>
          </p:cNvCxnSpPr>
          <p:nvPr/>
        </p:nvCxnSpPr>
        <p:spPr>
          <a:xfrm>
            <a:off x="7843454" y="3651327"/>
            <a:ext cx="267822" cy="26782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62" idx="3"/>
            <a:endCxn id="64" idx="7"/>
          </p:cNvCxnSpPr>
          <p:nvPr/>
        </p:nvCxnSpPr>
        <p:spPr>
          <a:xfrm flipH="1">
            <a:off x="3271454" y="5480127"/>
            <a:ext cx="267822" cy="26782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>
            <a:off x="3405365" y="4699638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pt-BR" dirty="0"/>
          </a:p>
        </p:txBody>
      </p:sp>
      <p:sp>
        <p:nvSpPr>
          <p:cNvPr id="63" name="Elipse 62"/>
          <p:cNvSpPr/>
          <p:nvPr/>
        </p:nvSpPr>
        <p:spPr>
          <a:xfrm>
            <a:off x="6148565" y="3785238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64" name="Elipse 63"/>
          <p:cNvSpPr/>
          <p:nvPr/>
        </p:nvSpPr>
        <p:spPr>
          <a:xfrm>
            <a:off x="2490965" y="5614038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5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InOrder</a:t>
            </a:r>
            <a:r>
              <a:rPr lang="pt-BR" dirty="0" smtClean="0"/>
              <a:t>: 3 – 4 – 5 – 7 – 8 – 9 – 9 – 10 – 12 </a:t>
            </a:r>
          </a:p>
          <a:p>
            <a:r>
              <a:rPr lang="pt-BR" dirty="0" err="1" smtClean="0"/>
              <a:t>PreOrder</a:t>
            </a:r>
            <a:r>
              <a:rPr lang="pt-BR" dirty="0" smtClean="0"/>
              <a:t>: 9</a:t>
            </a:r>
            <a:r>
              <a:rPr lang="pt-BR" dirty="0" smtClean="0"/>
              <a:t> –</a:t>
            </a:r>
            <a:r>
              <a:rPr lang="pt-BR" dirty="0" smtClean="0"/>
              <a:t> 5 </a:t>
            </a:r>
            <a:r>
              <a:rPr lang="pt-BR" dirty="0" smtClean="0"/>
              <a:t>– </a:t>
            </a:r>
            <a:r>
              <a:rPr lang="pt-BR" dirty="0" smtClean="0"/>
              <a:t>3</a:t>
            </a:r>
            <a:r>
              <a:rPr lang="pt-BR" dirty="0" smtClean="0"/>
              <a:t> –</a:t>
            </a:r>
            <a:r>
              <a:rPr lang="pt-BR" dirty="0" smtClean="0"/>
              <a:t> 4</a:t>
            </a:r>
            <a:r>
              <a:rPr lang="pt-BR" dirty="0" smtClean="0"/>
              <a:t> –</a:t>
            </a:r>
            <a:r>
              <a:rPr lang="pt-BR" dirty="0" smtClean="0"/>
              <a:t> 7</a:t>
            </a:r>
            <a:r>
              <a:rPr lang="pt-BR" dirty="0" smtClean="0"/>
              <a:t> –</a:t>
            </a:r>
            <a:r>
              <a:rPr lang="pt-BR" dirty="0" smtClean="0"/>
              <a:t> 8</a:t>
            </a:r>
            <a:r>
              <a:rPr lang="pt-BR" dirty="0" smtClean="0"/>
              <a:t> –</a:t>
            </a:r>
            <a:r>
              <a:rPr lang="pt-BR" dirty="0" smtClean="0"/>
              <a:t> 9 </a:t>
            </a:r>
            <a:r>
              <a:rPr lang="pt-BR" dirty="0" smtClean="0"/>
              <a:t>– </a:t>
            </a:r>
            <a:r>
              <a:rPr lang="pt-BR" dirty="0" smtClean="0"/>
              <a:t>10 </a:t>
            </a:r>
            <a:r>
              <a:rPr lang="pt-BR" dirty="0" smtClean="0"/>
              <a:t>– </a:t>
            </a:r>
            <a:r>
              <a:rPr lang="pt-BR" dirty="0" smtClean="0"/>
              <a:t>12</a:t>
            </a:r>
          </a:p>
          <a:p>
            <a:r>
              <a:rPr lang="pt-BR" dirty="0" err="1" smtClean="0"/>
              <a:t>PosOrder</a:t>
            </a:r>
            <a:r>
              <a:rPr lang="pt-BR" dirty="0" smtClean="0"/>
              <a:t>: 4 – 3 – 9 – 8 – 7 – 5 – 12 – 10 – 9  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9113950" y="1519990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</a:p>
        </p:txBody>
      </p:sp>
      <p:sp>
        <p:nvSpPr>
          <p:cNvPr id="5" name="Elipse 4"/>
          <p:cNvSpPr/>
          <p:nvPr/>
        </p:nvSpPr>
        <p:spPr>
          <a:xfrm>
            <a:off x="8199550" y="2432720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7276028" y="3347120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8194989" y="4259850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10053035" y="4258066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10019228" y="2429266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9109389" y="3345450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10938189" y="3345450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10967435" y="5172466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p:cxnSp>
        <p:nvCxnSpPr>
          <p:cNvPr id="13" name="Conector reto 12"/>
          <p:cNvCxnSpPr>
            <a:stCxn id="4" idx="3"/>
            <a:endCxn id="5" idx="7"/>
          </p:cNvCxnSpPr>
          <p:nvPr/>
        </p:nvCxnSpPr>
        <p:spPr>
          <a:xfrm flipH="1">
            <a:off x="8980039" y="2300479"/>
            <a:ext cx="267822" cy="266152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5" idx="3"/>
            <a:endCxn id="6" idx="7"/>
          </p:cNvCxnSpPr>
          <p:nvPr/>
        </p:nvCxnSpPr>
        <p:spPr>
          <a:xfrm flipH="1">
            <a:off x="8056517" y="3213209"/>
            <a:ext cx="276944" cy="267822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6" idx="5"/>
            <a:endCxn id="7" idx="1"/>
          </p:cNvCxnSpPr>
          <p:nvPr/>
        </p:nvCxnSpPr>
        <p:spPr>
          <a:xfrm>
            <a:off x="8056517" y="4127609"/>
            <a:ext cx="272383" cy="26615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5" idx="5"/>
            <a:endCxn id="10" idx="1"/>
          </p:cNvCxnSpPr>
          <p:nvPr/>
        </p:nvCxnSpPr>
        <p:spPr>
          <a:xfrm>
            <a:off x="8980039" y="3213209"/>
            <a:ext cx="263261" cy="26615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4" idx="5"/>
            <a:endCxn id="9" idx="1"/>
          </p:cNvCxnSpPr>
          <p:nvPr/>
        </p:nvCxnSpPr>
        <p:spPr>
          <a:xfrm>
            <a:off x="9894439" y="2300479"/>
            <a:ext cx="258700" cy="262698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5"/>
            <a:endCxn id="11" idx="1"/>
          </p:cNvCxnSpPr>
          <p:nvPr/>
        </p:nvCxnSpPr>
        <p:spPr>
          <a:xfrm>
            <a:off x="10799717" y="3209755"/>
            <a:ext cx="272383" cy="269606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0" idx="5"/>
            <a:endCxn id="8" idx="1"/>
          </p:cNvCxnSpPr>
          <p:nvPr/>
        </p:nvCxnSpPr>
        <p:spPr>
          <a:xfrm>
            <a:off x="9889878" y="4125939"/>
            <a:ext cx="297068" cy="266038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8" idx="5"/>
            <a:endCxn id="12" idx="1"/>
          </p:cNvCxnSpPr>
          <p:nvPr/>
        </p:nvCxnSpPr>
        <p:spPr>
          <a:xfrm>
            <a:off x="10833524" y="5038555"/>
            <a:ext cx="267822" cy="26782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5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InOrder</a:t>
            </a:r>
            <a:r>
              <a:rPr lang="pt-BR" dirty="0" smtClean="0"/>
              <a:t>: 0 – 3 – 6 – 14 – 15 – 20 – 22 – 23 – 30 </a:t>
            </a:r>
          </a:p>
          <a:p>
            <a:r>
              <a:rPr lang="pt-BR" dirty="0" err="1" smtClean="0"/>
              <a:t>PreOrder</a:t>
            </a:r>
            <a:r>
              <a:rPr lang="pt-BR" dirty="0" smtClean="0"/>
              <a:t>: 20 – 3 – 0 – 14 – 6 – 15 – 22 – 23 – 33 </a:t>
            </a:r>
          </a:p>
          <a:p>
            <a:r>
              <a:rPr lang="pt-BR" dirty="0" err="1" smtClean="0"/>
              <a:t>PosOrder</a:t>
            </a:r>
            <a:r>
              <a:rPr lang="pt-BR" dirty="0" smtClean="0"/>
              <a:t>: 0 – 6 – 15 – 14 – 3 – 23 – 33 – 22 - 20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8972281" y="1825625"/>
            <a:ext cx="914400" cy="9144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20</a:t>
            </a:r>
            <a:endParaRPr lang="pt-BR" dirty="0" smtClean="0"/>
          </a:p>
        </p:txBody>
      </p:sp>
      <p:sp>
        <p:nvSpPr>
          <p:cNvPr id="5" name="Elipse 4"/>
          <p:cNvSpPr/>
          <p:nvPr/>
        </p:nvSpPr>
        <p:spPr>
          <a:xfrm>
            <a:off x="8057881" y="2740025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7160931" y="3637206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7" name="Elipse 6"/>
          <p:cNvSpPr/>
          <p:nvPr/>
        </p:nvSpPr>
        <p:spPr>
          <a:xfrm>
            <a:off x="7997456" y="4551606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9832718" y="4551606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9886681" y="2740025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22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8915800" y="3637206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11530125" y="4613387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33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10667170" y="5527787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23</a:t>
            </a:r>
            <a:endParaRPr lang="pt-BR" dirty="0"/>
          </a:p>
        </p:txBody>
      </p:sp>
      <p:cxnSp>
        <p:nvCxnSpPr>
          <p:cNvPr id="13" name="Conector reto 12"/>
          <p:cNvCxnSpPr>
            <a:stCxn id="4" idx="3"/>
            <a:endCxn id="5" idx="7"/>
          </p:cNvCxnSpPr>
          <p:nvPr/>
        </p:nvCxnSpPr>
        <p:spPr>
          <a:xfrm flipH="1">
            <a:off x="8838370" y="2606114"/>
            <a:ext cx="267822" cy="267822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5" idx="3"/>
            <a:endCxn id="6" idx="7"/>
          </p:cNvCxnSpPr>
          <p:nvPr/>
        </p:nvCxnSpPr>
        <p:spPr>
          <a:xfrm flipH="1">
            <a:off x="7941420" y="3520514"/>
            <a:ext cx="250372" cy="250603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0" idx="3"/>
            <a:endCxn id="7" idx="7"/>
          </p:cNvCxnSpPr>
          <p:nvPr/>
        </p:nvCxnSpPr>
        <p:spPr>
          <a:xfrm flipH="1">
            <a:off x="8777945" y="4417695"/>
            <a:ext cx="271766" cy="26782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5" idx="5"/>
            <a:endCxn id="10" idx="1"/>
          </p:cNvCxnSpPr>
          <p:nvPr/>
        </p:nvCxnSpPr>
        <p:spPr>
          <a:xfrm>
            <a:off x="8838370" y="3520514"/>
            <a:ext cx="211341" cy="250603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4" idx="5"/>
            <a:endCxn id="9" idx="1"/>
          </p:cNvCxnSpPr>
          <p:nvPr/>
        </p:nvCxnSpPr>
        <p:spPr>
          <a:xfrm>
            <a:off x="9752770" y="2606114"/>
            <a:ext cx="267822" cy="26782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5"/>
            <a:endCxn id="11" idx="1"/>
          </p:cNvCxnSpPr>
          <p:nvPr/>
        </p:nvCxnSpPr>
        <p:spPr>
          <a:xfrm>
            <a:off x="10667170" y="3520514"/>
            <a:ext cx="996866" cy="1226784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0" idx="5"/>
            <a:endCxn id="8" idx="1"/>
          </p:cNvCxnSpPr>
          <p:nvPr/>
        </p:nvCxnSpPr>
        <p:spPr>
          <a:xfrm>
            <a:off x="9696289" y="4417695"/>
            <a:ext cx="270340" cy="26782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1" idx="3"/>
            <a:endCxn id="12" idx="7"/>
          </p:cNvCxnSpPr>
          <p:nvPr/>
        </p:nvCxnSpPr>
        <p:spPr>
          <a:xfrm flipH="1">
            <a:off x="11447659" y="5393876"/>
            <a:ext cx="216377" cy="26782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InOrder</a:t>
            </a:r>
            <a:r>
              <a:rPr lang="pt-BR" dirty="0" smtClean="0"/>
              <a:t>: 2 – 3 – 3 – 5 – 8 – 12 – 14 – 15 – 15 </a:t>
            </a:r>
          </a:p>
          <a:p>
            <a:r>
              <a:rPr lang="pt-BR" dirty="0" err="1" smtClean="0"/>
              <a:t>PreOrder</a:t>
            </a:r>
            <a:r>
              <a:rPr lang="pt-BR" dirty="0" smtClean="0"/>
              <a:t>: 15 – 12 – 5 – 3 – 3 – 2 – 8 – 14 – 15 </a:t>
            </a:r>
          </a:p>
          <a:p>
            <a:r>
              <a:rPr lang="pt-BR" dirty="0" err="1" smtClean="0"/>
              <a:t>PosOrder</a:t>
            </a:r>
            <a:r>
              <a:rPr lang="pt-BR" dirty="0" smtClean="0"/>
              <a:t>: 2 – 3 – 3 – 8 – 5 – 15 – 14 – 12 – 15 </a:t>
            </a:r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9634470" y="1033866"/>
            <a:ext cx="914400" cy="9144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</a:p>
        </p:txBody>
      </p:sp>
      <p:sp>
        <p:nvSpPr>
          <p:cNvPr id="23" name="Elipse 22"/>
          <p:cNvSpPr/>
          <p:nvPr/>
        </p:nvSpPr>
        <p:spPr>
          <a:xfrm>
            <a:off x="8720070" y="1948266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24" name="Elipse 23"/>
          <p:cNvSpPr/>
          <p:nvPr/>
        </p:nvSpPr>
        <p:spPr>
          <a:xfrm>
            <a:off x="7805670" y="2862666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  <a:endParaRPr lang="pt-BR" dirty="0"/>
          </a:p>
        </p:txBody>
      </p:sp>
      <p:sp>
        <p:nvSpPr>
          <p:cNvPr id="25" name="Elipse 24"/>
          <p:cNvSpPr/>
          <p:nvPr/>
        </p:nvSpPr>
        <p:spPr>
          <a:xfrm>
            <a:off x="6891270" y="3777066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10548870" y="3777066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9634470" y="2862666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cxnSp>
        <p:nvCxnSpPr>
          <p:cNvPr id="28" name="Conector reto 27"/>
          <p:cNvCxnSpPr>
            <a:stCxn id="22" idx="3"/>
            <a:endCxn id="23" idx="7"/>
          </p:cNvCxnSpPr>
          <p:nvPr/>
        </p:nvCxnSpPr>
        <p:spPr>
          <a:xfrm flipH="1">
            <a:off x="9500559" y="1814355"/>
            <a:ext cx="267822" cy="267822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3" idx="3"/>
            <a:endCxn id="24" idx="7"/>
          </p:cNvCxnSpPr>
          <p:nvPr/>
        </p:nvCxnSpPr>
        <p:spPr>
          <a:xfrm flipH="1">
            <a:off x="8586159" y="2728755"/>
            <a:ext cx="267822" cy="267822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4" idx="3"/>
            <a:endCxn id="25" idx="7"/>
          </p:cNvCxnSpPr>
          <p:nvPr/>
        </p:nvCxnSpPr>
        <p:spPr>
          <a:xfrm flipH="1">
            <a:off x="7671759" y="3643155"/>
            <a:ext cx="267822" cy="26782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3" idx="5"/>
            <a:endCxn id="27" idx="1"/>
          </p:cNvCxnSpPr>
          <p:nvPr/>
        </p:nvCxnSpPr>
        <p:spPr>
          <a:xfrm>
            <a:off x="9500559" y="2728755"/>
            <a:ext cx="267822" cy="26782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4" idx="5"/>
            <a:endCxn id="37" idx="1"/>
          </p:cNvCxnSpPr>
          <p:nvPr/>
        </p:nvCxnSpPr>
        <p:spPr>
          <a:xfrm>
            <a:off x="8586159" y="3643155"/>
            <a:ext cx="267822" cy="26782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25" idx="3"/>
            <a:endCxn id="36" idx="7"/>
          </p:cNvCxnSpPr>
          <p:nvPr/>
        </p:nvCxnSpPr>
        <p:spPr>
          <a:xfrm flipH="1">
            <a:off x="6757359" y="4557555"/>
            <a:ext cx="267822" cy="26782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7" idx="5"/>
            <a:endCxn id="26" idx="1"/>
          </p:cNvCxnSpPr>
          <p:nvPr/>
        </p:nvCxnSpPr>
        <p:spPr>
          <a:xfrm>
            <a:off x="10414959" y="3643155"/>
            <a:ext cx="267822" cy="26782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36" idx="3"/>
            <a:endCxn id="38" idx="7"/>
          </p:cNvCxnSpPr>
          <p:nvPr/>
        </p:nvCxnSpPr>
        <p:spPr>
          <a:xfrm flipH="1">
            <a:off x="5842959" y="5471955"/>
            <a:ext cx="267822" cy="267822"/>
          </a:xfrm>
          <a:prstGeom prst="lin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5976870" y="4691466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pt-BR" dirty="0"/>
          </a:p>
        </p:txBody>
      </p:sp>
      <p:sp>
        <p:nvSpPr>
          <p:cNvPr id="37" name="Elipse 36"/>
          <p:cNvSpPr/>
          <p:nvPr/>
        </p:nvSpPr>
        <p:spPr>
          <a:xfrm>
            <a:off x="8720070" y="3777066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38" name="Elipse 37"/>
          <p:cNvSpPr/>
          <p:nvPr/>
        </p:nvSpPr>
        <p:spPr>
          <a:xfrm>
            <a:off x="5062470" y="5605866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89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3) Arvores </a:t>
            </a:r>
            <a:r>
              <a:rPr lang="pt-BR" dirty="0" err="1" smtClean="0"/>
              <a:t>Avl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Árvore AVL</a:t>
            </a:r>
            <a:r>
              <a:rPr lang="pt-BR" dirty="0"/>
              <a:t> é uma árvore binária de busca </a:t>
            </a:r>
            <a:r>
              <a:rPr lang="pt-BR" dirty="0" smtClean="0"/>
              <a:t>balanceada, ou seja, </a:t>
            </a:r>
            <a:r>
              <a:rPr lang="pt-BR" dirty="0"/>
              <a:t>são as árvores que minimizam o número de comparações efetuadas no pior caso para uma busca com chaves de probabilidades de ocorrências idênticas. Contudo, para garantir essa propriedade em aplicações dinâmicas, é preciso reconstruir a árvore para seu estado ideal a cada operação sobre seus </a:t>
            </a:r>
            <a:r>
              <a:rPr lang="pt-BR" dirty="0" smtClean="0"/>
              <a:t>nós.</a:t>
            </a:r>
          </a:p>
          <a:p>
            <a:r>
              <a:rPr lang="pt-BR" dirty="0"/>
              <a:t>A rotação na </a:t>
            </a:r>
            <a:r>
              <a:rPr lang="pt-BR" b="1" dirty="0"/>
              <a:t>árvore AVL</a:t>
            </a:r>
            <a:r>
              <a:rPr lang="pt-BR" dirty="0"/>
              <a:t> ocorre devido ao seu desbalanceamento, uma rotação simples ocorre quando um nó está desbalanceado e seu filho estiver no mesmo sentido da inclinação, formando uma linha reta. Uma rotação-dupla ocorre quando um nó estiver desbalanceado e seu filho estiver inclinado no sentido inverso ao pai, formando um "joelho".</a:t>
            </a:r>
          </a:p>
        </p:txBody>
      </p:sp>
    </p:spTree>
    <p:extLst>
      <p:ext uri="{BB962C8B-B14F-4D97-AF65-F5344CB8AC3E}">
        <p14:creationId xmlns:p14="http://schemas.microsoft.com/office/powerpoint/2010/main" val="19225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242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Ex 1</vt:lpstr>
      <vt:lpstr>                                   Ex 2</vt:lpstr>
      <vt:lpstr>                                     Ex 3</vt:lpstr>
      <vt:lpstr>2.1</vt:lpstr>
      <vt:lpstr>2.2</vt:lpstr>
      <vt:lpstr>2.3</vt:lpstr>
      <vt:lpstr>3) Arvores Avl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cairo pontes</dc:creator>
  <cp:lastModifiedBy>cairo pontes</cp:lastModifiedBy>
  <cp:revision>10</cp:revision>
  <dcterms:created xsi:type="dcterms:W3CDTF">2019-06-06T00:00:50Z</dcterms:created>
  <dcterms:modified xsi:type="dcterms:W3CDTF">2019-06-06T00:57:43Z</dcterms:modified>
</cp:coreProperties>
</file>