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sson Daniel" userId="19e8d1650cb505e4" providerId="Windows Live" clId="Web-{FBF5B16D-EE32-4F97-8CFA-1ADFA8D9900E}"/>
    <pc:docChg chg="addSld modSld">
      <pc:chgData name="Alisson Daniel" userId="19e8d1650cb505e4" providerId="Windows Live" clId="Web-{FBF5B16D-EE32-4F97-8CFA-1ADFA8D9900E}" dt="2019-06-19T13:52:34.924" v="595" actId="20577"/>
      <pc:docMkLst>
        <pc:docMk/>
      </pc:docMkLst>
      <pc:sldChg chg="addSp modSp">
        <pc:chgData name="Alisson Daniel" userId="19e8d1650cb505e4" providerId="Windows Live" clId="Web-{FBF5B16D-EE32-4F97-8CFA-1ADFA8D9900E}" dt="2019-06-19T13:40:33.083" v="330" actId="20577"/>
        <pc:sldMkLst>
          <pc:docMk/>
          <pc:sldMk cId="840848913" sldId="257"/>
        </pc:sldMkLst>
        <pc:spChg chg="add mod">
          <ac:chgData name="Alisson Daniel" userId="19e8d1650cb505e4" providerId="Windows Live" clId="Web-{FBF5B16D-EE32-4F97-8CFA-1ADFA8D9900E}" dt="2019-06-19T13:40:33.083" v="330" actId="20577"/>
          <ac:spMkLst>
            <pc:docMk/>
            <pc:sldMk cId="840848913" sldId="257"/>
            <ac:spMk id="2" creationId="{1FEE98E2-DE3B-4372-9B11-5E2F9BB12988}"/>
          </ac:spMkLst>
        </pc:spChg>
      </pc:sldChg>
      <pc:sldChg chg="addSp delSp modSp new">
        <pc:chgData name="Alisson Daniel" userId="19e8d1650cb505e4" providerId="Windows Live" clId="Web-{FBF5B16D-EE32-4F97-8CFA-1ADFA8D9900E}" dt="2019-06-19T13:52:34.924" v="594" actId="20577"/>
        <pc:sldMkLst>
          <pc:docMk/>
          <pc:sldMk cId="4005056580" sldId="259"/>
        </pc:sldMkLst>
        <pc:spChg chg="del">
          <ac:chgData name="Alisson Daniel" userId="19e8d1650cb505e4" providerId="Windows Live" clId="Web-{FBF5B16D-EE32-4F97-8CFA-1ADFA8D9900E}" dt="2019-06-19T13:40:43.583" v="333"/>
          <ac:spMkLst>
            <pc:docMk/>
            <pc:sldMk cId="4005056580" sldId="259"/>
            <ac:spMk id="2" creationId="{82D4395C-9828-45E7-9051-8CB1B9DF697B}"/>
          </ac:spMkLst>
        </pc:spChg>
        <pc:spChg chg="del">
          <ac:chgData name="Alisson Daniel" userId="19e8d1650cb505e4" providerId="Windows Live" clId="Web-{FBF5B16D-EE32-4F97-8CFA-1ADFA8D9900E}" dt="2019-06-19T13:40:45.458" v="334"/>
          <ac:spMkLst>
            <pc:docMk/>
            <pc:sldMk cId="4005056580" sldId="259"/>
            <ac:spMk id="3" creationId="{6A49E54C-722B-4DF9-8D48-D3E6C47FE175}"/>
          </ac:spMkLst>
        </pc:spChg>
        <pc:spChg chg="add mod">
          <ac:chgData name="Alisson Daniel" userId="19e8d1650cb505e4" providerId="Windows Live" clId="Web-{FBF5B16D-EE32-4F97-8CFA-1ADFA8D9900E}" dt="2019-06-19T13:52:34.924" v="594" actId="20577"/>
          <ac:spMkLst>
            <pc:docMk/>
            <pc:sldMk cId="4005056580" sldId="259"/>
            <ac:spMk id="4" creationId="{9AFE4360-FA8A-4B4D-A8E0-3EBA969F287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B03F-760E-4833-B9E2-6A6DDDF78C80}" type="datetimeFigureOut">
              <a:rPr lang="pt-BR" smtClean="0"/>
              <a:t>19/06/2019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7779-BF2E-4DD6-A455-D77C6F7B27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17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B03F-760E-4833-B9E2-6A6DDDF78C80}" type="datetimeFigureOut">
              <a:rPr lang="pt-BR" smtClean="0"/>
              <a:t>19/06/2019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7779-BF2E-4DD6-A455-D77C6F7B27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764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B03F-760E-4833-B9E2-6A6DDDF78C80}" type="datetimeFigureOut">
              <a:rPr lang="pt-BR" smtClean="0"/>
              <a:t>19/06/2019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7779-BF2E-4DD6-A455-D77C6F7B27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1838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B03F-760E-4833-B9E2-6A6DDDF78C80}" type="datetimeFigureOut">
              <a:rPr lang="pt-BR" smtClean="0"/>
              <a:t>19/06/2019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7779-BF2E-4DD6-A455-D77C6F7B27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1975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B03F-760E-4833-B9E2-6A6DDDF78C80}" type="datetimeFigureOut">
              <a:rPr lang="pt-BR" smtClean="0"/>
              <a:t>19/06/2019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7779-BF2E-4DD6-A455-D77C6F7B27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4569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B03F-760E-4833-B9E2-6A6DDDF78C80}" type="datetimeFigureOut">
              <a:rPr lang="pt-BR" smtClean="0"/>
              <a:t>19/06/2019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7779-BF2E-4DD6-A455-D77C6F7B27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84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B03F-760E-4833-B9E2-6A6DDDF78C80}" type="datetimeFigureOut">
              <a:rPr lang="pt-BR" smtClean="0"/>
              <a:t>19/06/2019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7779-BF2E-4DD6-A455-D77C6F7B27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7767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B03F-760E-4833-B9E2-6A6DDDF78C80}" type="datetimeFigureOut">
              <a:rPr lang="pt-BR" smtClean="0"/>
              <a:t>19/06/2019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7779-BF2E-4DD6-A455-D77C6F7B27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241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B03F-760E-4833-B9E2-6A6DDDF78C80}" type="datetimeFigureOut">
              <a:rPr lang="pt-BR" smtClean="0"/>
              <a:t>19/06/2019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7779-BF2E-4DD6-A455-D77C6F7B27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403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B03F-760E-4833-B9E2-6A6DDDF78C80}" type="datetimeFigureOut">
              <a:rPr lang="pt-BR" smtClean="0"/>
              <a:t>19/06/2019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7779-BF2E-4DD6-A455-D77C6F7B27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1449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B03F-760E-4833-B9E2-6A6DDDF78C80}" type="datetimeFigureOut">
              <a:rPr lang="pt-BR" smtClean="0"/>
              <a:t>19/06/2019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7779-BF2E-4DD6-A455-D77C6F7B27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593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4B03F-760E-4833-B9E2-6A6DDDF78C80}" type="datetimeFigureOut">
              <a:rPr lang="pt-BR" smtClean="0"/>
              <a:t>19/06/2019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77779-BF2E-4DD6-A455-D77C6F7B27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5410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1725770" y="334850"/>
            <a:ext cx="846141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1313" algn="ctr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pt-BR" dirty="0"/>
              <a:t>1. Monte as árvores graficamente a partir  das entradas de dados a seguir:</a:t>
            </a:r>
          </a:p>
          <a:p>
            <a:pPr indent="-341313" algn="ctr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pt-BR" sz="1600" dirty="0"/>
          </a:p>
          <a:p>
            <a:pPr indent="-341313" algn="ctr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pt-BR" sz="1600" dirty="0"/>
              <a:t>E1 = </a:t>
            </a:r>
            <a:r>
              <a:rPr lang="pt-BR" sz="1600" b="1" dirty="0"/>
              <a:t>9  –  5  –  3 –  7 –  4  – 10 – 8 – 12 – 9 </a:t>
            </a:r>
          </a:p>
          <a:p>
            <a:pPr algn="ctr"/>
            <a:endParaRPr lang="pt-BR" dirty="0"/>
          </a:p>
        </p:txBody>
      </p:sp>
      <p:grpSp>
        <p:nvGrpSpPr>
          <p:cNvPr id="82" name="Grupo 81"/>
          <p:cNvGrpSpPr/>
          <p:nvPr/>
        </p:nvGrpSpPr>
        <p:grpSpPr>
          <a:xfrm>
            <a:off x="3866603" y="1312606"/>
            <a:ext cx="4965155" cy="3433566"/>
            <a:chOff x="3866603" y="1312605"/>
            <a:chExt cx="4965155" cy="4384803"/>
          </a:xfrm>
        </p:grpSpPr>
        <p:sp>
          <p:nvSpPr>
            <p:cNvPr id="9" name="Elipse 8"/>
            <p:cNvSpPr/>
            <p:nvPr/>
          </p:nvSpPr>
          <p:spPr>
            <a:xfrm>
              <a:off x="6052719" y="1312605"/>
              <a:ext cx="708338" cy="695459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9</a:t>
              </a:r>
            </a:p>
          </p:txBody>
        </p:sp>
        <p:cxnSp>
          <p:nvCxnSpPr>
            <p:cNvPr id="11" name="Conector reto 10"/>
            <p:cNvCxnSpPr>
              <a:endCxn id="13" idx="7"/>
            </p:cNvCxnSpPr>
            <p:nvPr/>
          </p:nvCxnSpPr>
          <p:spPr>
            <a:xfrm flipH="1">
              <a:off x="5342495" y="1817005"/>
              <a:ext cx="710224" cy="559385"/>
            </a:xfrm>
            <a:prstGeom prst="lin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Elipse 12"/>
            <p:cNvSpPr/>
            <p:nvPr/>
          </p:nvSpPr>
          <p:spPr>
            <a:xfrm>
              <a:off x="4726898" y="2276428"/>
              <a:ext cx="721217" cy="6825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15" name="Conector reto 14"/>
            <p:cNvCxnSpPr>
              <a:stCxn id="13" idx="3"/>
            </p:cNvCxnSpPr>
            <p:nvPr/>
          </p:nvCxnSpPr>
          <p:spPr>
            <a:xfrm flipH="1">
              <a:off x="4468969" y="2859047"/>
              <a:ext cx="363549" cy="309156"/>
            </a:xfrm>
            <a:prstGeom prst="lin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0" name="Elipse 19"/>
            <p:cNvSpPr/>
            <p:nvPr/>
          </p:nvSpPr>
          <p:spPr>
            <a:xfrm>
              <a:off x="3866603" y="3013625"/>
              <a:ext cx="708338" cy="695459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cxnSp>
          <p:nvCxnSpPr>
            <p:cNvPr id="24" name="Conector reto 23"/>
            <p:cNvCxnSpPr/>
            <p:nvPr/>
          </p:nvCxnSpPr>
          <p:spPr>
            <a:xfrm>
              <a:off x="5252671" y="2901371"/>
              <a:ext cx="302031" cy="334851"/>
            </a:xfrm>
            <a:prstGeom prst="lin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6" name="Elipse 25"/>
            <p:cNvSpPr/>
            <p:nvPr/>
          </p:nvSpPr>
          <p:spPr>
            <a:xfrm>
              <a:off x="5412779" y="3236222"/>
              <a:ext cx="708338" cy="695459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7</a:t>
              </a:r>
            </a:p>
          </p:txBody>
        </p:sp>
        <p:sp>
          <p:nvSpPr>
            <p:cNvPr id="36" name="Elipse 35"/>
            <p:cNvSpPr/>
            <p:nvPr/>
          </p:nvSpPr>
          <p:spPr>
            <a:xfrm rot="151166">
              <a:off x="4724833" y="4166321"/>
              <a:ext cx="708338" cy="695459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38" name="Conector reto 37"/>
            <p:cNvCxnSpPr>
              <a:stCxn id="9" idx="5"/>
              <a:endCxn id="40" idx="1"/>
            </p:cNvCxnSpPr>
            <p:nvPr/>
          </p:nvCxnSpPr>
          <p:spPr>
            <a:xfrm>
              <a:off x="6657323" y="1906216"/>
              <a:ext cx="666480" cy="667609"/>
            </a:xfrm>
            <a:prstGeom prst="lin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0" name="Elipse 39"/>
            <p:cNvSpPr/>
            <p:nvPr/>
          </p:nvSpPr>
          <p:spPr>
            <a:xfrm>
              <a:off x="7228113" y="2480548"/>
              <a:ext cx="653409" cy="636933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10</a:t>
              </a:r>
            </a:p>
          </p:txBody>
        </p:sp>
        <p:cxnSp>
          <p:nvCxnSpPr>
            <p:cNvPr id="48" name="Conector reto 47"/>
            <p:cNvCxnSpPr>
              <a:endCxn id="36" idx="1"/>
            </p:cNvCxnSpPr>
            <p:nvPr/>
          </p:nvCxnSpPr>
          <p:spPr>
            <a:xfrm>
              <a:off x="4407763" y="3675255"/>
              <a:ext cx="431855" cy="582143"/>
            </a:xfrm>
            <a:prstGeom prst="lin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7" name="Elipse 66"/>
            <p:cNvSpPr/>
            <p:nvPr/>
          </p:nvSpPr>
          <p:spPr>
            <a:xfrm>
              <a:off x="6303154" y="4181554"/>
              <a:ext cx="708338" cy="695459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8</a:t>
              </a:r>
            </a:p>
          </p:txBody>
        </p:sp>
        <p:cxnSp>
          <p:nvCxnSpPr>
            <p:cNvPr id="69" name="Conector reto 68"/>
            <p:cNvCxnSpPr>
              <a:stCxn id="26" idx="5"/>
              <a:endCxn id="67" idx="1"/>
            </p:cNvCxnSpPr>
            <p:nvPr/>
          </p:nvCxnSpPr>
          <p:spPr>
            <a:xfrm>
              <a:off x="6017383" y="3829833"/>
              <a:ext cx="389505" cy="453569"/>
            </a:xfrm>
            <a:prstGeom prst="lin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>
              <a:off x="7794528" y="2971800"/>
              <a:ext cx="657784" cy="612151"/>
            </a:xfrm>
            <a:prstGeom prst="lin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4" name="Elipse 73"/>
            <p:cNvSpPr/>
            <p:nvPr/>
          </p:nvSpPr>
          <p:spPr>
            <a:xfrm>
              <a:off x="8123420" y="3379744"/>
              <a:ext cx="708338" cy="695459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12</a:t>
              </a:r>
            </a:p>
          </p:txBody>
        </p:sp>
        <p:cxnSp>
          <p:nvCxnSpPr>
            <p:cNvPr id="78" name="Conector reto 77"/>
            <p:cNvCxnSpPr>
              <a:stCxn id="67" idx="5"/>
            </p:cNvCxnSpPr>
            <p:nvPr/>
          </p:nvCxnSpPr>
          <p:spPr>
            <a:xfrm>
              <a:off x="6907758" y="4775165"/>
              <a:ext cx="416045" cy="453569"/>
            </a:xfrm>
            <a:prstGeom prst="lin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1" name="Elipse 80"/>
            <p:cNvSpPr/>
            <p:nvPr/>
          </p:nvSpPr>
          <p:spPr>
            <a:xfrm>
              <a:off x="7084767" y="5001949"/>
              <a:ext cx="708338" cy="695459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9</a:t>
              </a:r>
            </a:p>
          </p:txBody>
        </p:sp>
      </p:grpSp>
      <p:sp>
        <p:nvSpPr>
          <p:cNvPr id="83" name="Retângulo 82"/>
          <p:cNvSpPr/>
          <p:nvPr/>
        </p:nvSpPr>
        <p:spPr>
          <a:xfrm>
            <a:off x="116135" y="487243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-34131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pt-BR" dirty="0"/>
              <a:t>2. Quais as impressões para os algoritmos a seguir a partir das árvores geradas no exercício 1:</a:t>
            </a:r>
          </a:p>
          <a:p>
            <a:pPr marL="558800" indent="-557213">
              <a:buSzPct val="45000"/>
              <a:buFont typeface="Wingdings" panose="05000000000000000000" pitchFamily="2" charset="2"/>
              <a:buChar char="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pt-BR" dirty="0" err="1"/>
              <a:t>inOrder</a:t>
            </a:r>
            <a:r>
              <a:rPr lang="pt-BR" dirty="0"/>
              <a:t> : 3,4,5,7,8,9,9,10,12.</a:t>
            </a:r>
          </a:p>
          <a:p>
            <a:pPr marL="558800" indent="-557213">
              <a:buSzPct val="45000"/>
              <a:buFont typeface="Wingdings" panose="05000000000000000000" pitchFamily="2" charset="2"/>
              <a:buChar char="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pt-BR" dirty="0" err="1"/>
              <a:t>preOrder</a:t>
            </a:r>
            <a:r>
              <a:rPr lang="pt-BR" dirty="0"/>
              <a:t> : 9,5,3,4,,7,8,9,10,12.</a:t>
            </a:r>
          </a:p>
          <a:p>
            <a:pPr marL="558800" indent="-557213">
              <a:buSzPct val="45000"/>
              <a:buFont typeface="Wingdings" panose="05000000000000000000" pitchFamily="2" charset="2"/>
              <a:buChar char="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pt-BR" dirty="0" err="1"/>
              <a:t>posOrder</a:t>
            </a:r>
            <a:r>
              <a:rPr lang="pt-BR" dirty="0"/>
              <a:t> :4,3,9,8,7,5,12,10,9.</a:t>
            </a:r>
          </a:p>
        </p:txBody>
      </p:sp>
    </p:spTree>
    <p:extLst>
      <p:ext uri="{BB962C8B-B14F-4D97-AF65-F5344CB8AC3E}">
        <p14:creationId xmlns:p14="http://schemas.microsoft.com/office/powerpoint/2010/main" val="2466493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2917371" y="44972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-34131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pt-BR" dirty="0"/>
              <a:t>1. Monte as árvores graficamente a partir  das entradas de dados a seguir:</a:t>
            </a:r>
          </a:p>
        </p:txBody>
      </p:sp>
      <p:sp>
        <p:nvSpPr>
          <p:cNvPr id="6" name="Retângulo 5"/>
          <p:cNvSpPr/>
          <p:nvPr/>
        </p:nvSpPr>
        <p:spPr>
          <a:xfrm>
            <a:off x="3858864" y="1255877"/>
            <a:ext cx="4213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34131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pt-BR" dirty="0"/>
              <a:t>E2 = </a:t>
            </a:r>
            <a:r>
              <a:rPr lang="pt-BR" b="1" dirty="0"/>
              <a:t>20 – 22 – 3 – 14 – 15 – 6 – 33 – 23 – 0 </a:t>
            </a:r>
          </a:p>
        </p:txBody>
      </p:sp>
      <p:sp>
        <p:nvSpPr>
          <p:cNvPr id="10" name="Elipse 9"/>
          <p:cNvSpPr/>
          <p:nvPr/>
        </p:nvSpPr>
        <p:spPr>
          <a:xfrm>
            <a:off x="5457633" y="1785035"/>
            <a:ext cx="708338" cy="69545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20</a:t>
            </a:r>
          </a:p>
        </p:txBody>
      </p:sp>
      <p:cxnSp>
        <p:nvCxnSpPr>
          <p:cNvPr id="12" name="Conector reto 11"/>
          <p:cNvCxnSpPr/>
          <p:nvPr/>
        </p:nvCxnSpPr>
        <p:spPr>
          <a:xfrm>
            <a:off x="6165971" y="2307771"/>
            <a:ext cx="1197568" cy="49348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Elipse 13"/>
          <p:cNvSpPr/>
          <p:nvPr/>
        </p:nvSpPr>
        <p:spPr>
          <a:xfrm>
            <a:off x="7363539" y="2575437"/>
            <a:ext cx="708338" cy="69545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22</a:t>
            </a:r>
          </a:p>
        </p:txBody>
      </p:sp>
      <p:sp>
        <p:nvSpPr>
          <p:cNvPr id="15" name="Elipse 14"/>
          <p:cNvSpPr/>
          <p:nvPr/>
        </p:nvSpPr>
        <p:spPr>
          <a:xfrm>
            <a:off x="3977177" y="2575437"/>
            <a:ext cx="708338" cy="69545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cxnSp>
        <p:nvCxnSpPr>
          <p:cNvPr id="19" name="Conector reto 18"/>
          <p:cNvCxnSpPr/>
          <p:nvPr/>
        </p:nvCxnSpPr>
        <p:spPr>
          <a:xfrm flipH="1">
            <a:off x="4659610" y="2313566"/>
            <a:ext cx="875852" cy="54452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ector reto 22"/>
          <p:cNvCxnSpPr>
            <a:stCxn id="15" idx="5"/>
          </p:cNvCxnSpPr>
          <p:nvPr/>
        </p:nvCxnSpPr>
        <p:spPr>
          <a:xfrm>
            <a:off x="4581781" y="3169048"/>
            <a:ext cx="672390" cy="488552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Elipse 24"/>
          <p:cNvSpPr/>
          <p:nvPr/>
        </p:nvSpPr>
        <p:spPr>
          <a:xfrm>
            <a:off x="5103464" y="3546444"/>
            <a:ext cx="708338" cy="69545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14</a:t>
            </a:r>
          </a:p>
        </p:txBody>
      </p:sp>
      <p:cxnSp>
        <p:nvCxnSpPr>
          <p:cNvPr id="27" name="Conector reto 26"/>
          <p:cNvCxnSpPr>
            <a:stCxn id="25" idx="5"/>
          </p:cNvCxnSpPr>
          <p:nvPr/>
        </p:nvCxnSpPr>
        <p:spPr>
          <a:xfrm>
            <a:off x="5708068" y="4140055"/>
            <a:ext cx="457903" cy="359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Elipse 28"/>
          <p:cNvSpPr/>
          <p:nvPr/>
        </p:nvSpPr>
        <p:spPr>
          <a:xfrm>
            <a:off x="6056417" y="4267296"/>
            <a:ext cx="708338" cy="69545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15</a:t>
            </a:r>
          </a:p>
        </p:txBody>
      </p:sp>
      <p:cxnSp>
        <p:nvCxnSpPr>
          <p:cNvPr id="31" name="Conector reto 30"/>
          <p:cNvCxnSpPr>
            <a:stCxn id="25" idx="3"/>
          </p:cNvCxnSpPr>
          <p:nvPr/>
        </p:nvCxnSpPr>
        <p:spPr>
          <a:xfrm flipH="1">
            <a:off x="4685515" y="4140055"/>
            <a:ext cx="521683" cy="47497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Elipse 32"/>
          <p:cNvSpPr/>
          <p:nvPr/>
        </p:nvSpPr>
        <p:spPr>
          <a:xfrm>
            <a:off x="4080911" y="4267296"/>
            <a:ext cx="708338" cy="69545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cxnSp>
        <p:nvCxnSpPr>
          <p:cNvPr id="35" name="Conector reto 34"/>
          <p:cNvCxnSpPr>
            <a:stCxn id="14" idx="5"/>
          </p:cNvCxnSpPr>
          <p:nvPr/>
        </p:nvCxnSpPr>
        <p:spPr>
          <a:xfrm>
            <a:off x="7968143" y="3169048"/>
            <a:ext cx="667857" cy="488552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Elipse 36"/>
          <p:cNvSpPr/>
          <p:nvPr/>
        </p:nvSpPr>
        <p:spPr>
          <a:xfrm>
            <a:off x="8462989" y="3413324"/>
            <a:ext cx="708338" cy="69545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33</a:t>
            </a:r>
          </a:p>
        </p:txBody>
      </p:sp>
      <p:cxnSp>
        <p:nvCxnSpPr>
          <p:cNvPr id="39" name="Conector reto 38"/>
          <p:cNvCxnSpPr/>
          <p:nvPr/>
        </p:nvCxnSpPr>
        <p:spPr>
          <a:xfrm flipH="1">
            <a:off x="7968143" y="4108783"/>
            <a:ext cx="667857" cy="506242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Elipse 41"/>
          <p:cNvSpPr/>
          <p:nvPr/>
        </p:nvSpPr>
        <p:spPr>
          <a:xfrm>
            <a:off x="7593733" y="4377540"/>
            <a:ext cx="708338" cy="69545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23</a:t>
            </a:r>
          </a:p>
        </p:txBody>
      </p:sp>
      <p:cxnSp>
        <p:nvCxnSpPr>
          <p:cNvPr id="44" name="Conector reto 43"/>
          <p:cNvCxnSpPr>
            <a:stCxn id="15" idx="3"/>
          </p:cNvCxnSpPr>
          <p:nvPr/>
        </p:nvCxnSpPr>
        <p:spPr>
          <a:xfrm flipH="1">
            <a:off x="3229245" y="3169048"/>
            <a:ext cx="851666" cy="59200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Elipse 46"/>
          <p:cNvSpPr/>
          <p:nvPr/>
        </p:nvSpPr>
        <p:spPr>
          <a:xfrm>
            <a:off x="2861297" y="3546444"/>
            <a:ext cx="708338" cy="69545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FEE98E2-DE3B-4372-9B11-5E2F9BB12988}"/>
              </a:ext>
            </a:extLst>
          </p:cNvPr>
          <p:cNvSpPr txBox="1"/>
          <p:nvPr/>
        </p:nvSpPr>
        <p:spPr>
          <a:xfrm>
            <a:off x="454325" y="5184476"/>
            <a:ext cx="937116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ea typeface="+mn-lt"/>
                <a:cs typeface="+mn-lt"/>
              </a:rPr>
              <a:t>. Quais as impressões para os algoritmos a seguir a partir das árvores geradas no exercício 1:</a:t>
            </a:r>
          </a:p>
          <a:p>
            <a:pPr marL="1905"/>
            <a:r>
              <a:rPr lang="pt-BR" dirty="0" err="1">
                <a:ea typeface="+mn-lt"/>
                <a:cs typeface="+mn-lt"/>
              </a:rPr>
              <a:t>preOrder</a:t>
            </a:r>
            <a:r>
              <a:rPr lang="pt-BR" dirty="0">
                <a:ea typeface="+mn-lt"/>
                <a:cs typeface="+mn-lt"/>
              </a:rPr>
              <a:t> : 0 3 6 14 15  20 22  33</a:t>
            </a:r>
            <a:endParaRPr lang="en-US" dirty="0">
              <a:ea typeface="+mn-lt"/>
              <a:cs typeface="+mn-lt"/>
            </a:endParaRPr>
          </a:p>
          <a:p>
            <a:pPr marL="1905"/>
            <a:r>
              <a:rPr lang="pt-BR" dirty="0" err="1">
                <a:ea typeface="+mn-lt"/>
                <a:cs typeface="+mn-lt"/>
              </a:rPr>
              <a:t>inOrder</a:t>
            </a:r>
            <a:r>
              <a:rPr lang="pt-BR" dirty="0">
                <a:ea typeface="+mn-lt"/>
                <a:cs typeface="+mn-lt"/>
              </a:rPr>
              <a:t> : 0 3  6  14  15  20  22  23  33</a:t>
            </a:r>
            <a:endParaRPr lang="en-US" dirty="0">
              <a:ea typeface="+mn-lt"/>
              <a:cs typeface="+mn-lt"/>
            </a:endParaRPr>
          </a:p>
          <a:p>
            <a:pPr marL="1905"/>
            <a:r>
              <a:rPr lang="pt-BR" dirty="0" err="1">
                <a:ea typeface="+mn-lt"/>
                <a:cs typeface="+mn-lt"/>
              </a:rPr>
              <a:t>posOrder</a:t>
            </a:r>
            <a:r>
              <a:rPr lang="pt-BR" dirty="0">
                <a:ea typeface="+mn-lt"/>
                <a:cs typeface="+mn-lt"/>
              </a:rPr>
              <a:t> :0 6   15  14  3  23  33  22  20</a:t>
            </a:r>
            <a:endParaRPr lang="en-US" dirty="0">
              <a:ea typeface="+mn-lt"/>
              <a:cs typeface="+mn-lt"/>
            </a:endParaRPr>
          </a:p>
          <a:p>
            <a:endParaRPr lang="pt-BR" dirty="0">
              <a:cs typeface="Calibri" panose="020F0502020204030204"/>
            </a:endParaRPr>
          </a:p>
          <a:p>
            <a:endParaRPr lang="pt-BR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40848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048000" y="20297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-34131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pt-BR" dirty="0"/>
              <a:t>1. Monte as árvores graficamente a partir  das entradas de dados a seguir:</a:t>
            </a:r>
          </a:p>
        </p:txBody>
      </p:sp>
      <p:sp>
        <p:nvSpPr>
          <p:cNvPr id="5" name="Retângulo 4"/>
          <p:cNvSpPr/>
          <p:nvPr/>
        </p:nvSpPr>
        <p:spPr>
          <a:xfrm>
            <a:off x="4080063" y="1009134"/>
            <a:ext cx="4031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34131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pt-BR" dirty="0"/>
              <a:t>E3 =  </a:t>
            </a:r>
            <a:r>
              <a:rPr lang="pt-BR" b="1" dirty="0"/>
              <a:t>15 – 12 – 5 – 14 – 15 – 3 – 3 – 2 – 8 </a:t>
            </a:r>
          </a:p>
        </p:txBody>
      </p:sp>
      <p:grpSp>
        <p:nvGrpSpPr>
          <p:cNvPr id="52" name="Grupo 51"/>
          <p:cNvGrpSpPr/>
          <p:nvPr/>
        </p:nvGrpSpPr>
        <p:grpSpPr>
          <a:xfrm>
            <a:off x="3135086" y="1378466"/>
            <a:ext cx="6110514" cy="3727107"/>
            <a:chOff x="0" y="1466343"/>
            <a:chExt cx="7189097" cy="5381727"/>
          </a:xfrm>
        </p:grpSpPr>
        <p:sp>
          <p:nvSpPr>
            <p:cNvPr id="7" name="Elipse 6"/>
            <p:cNvSpPr/>
            <p:nvPr/>
          </p:nvSpPr>
          <p:spPr>
            <a:xfrm>
              <a:off x="5619424" y="1466343"/>
              <a:ext cx="708338" cy="595308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15</a:t>
              </a:r>
            </a:p>
          </p:txBody>
        </p:sp>
        <p:cxnSp>
          <p:nvCxnSpPr>
            <p:cNvPr id="9" name="Conector reto 8"/>
            <p:cNvCxnSpPr/>
            <p:nvPr/>
          </p:nvCxnSpPr>
          <p:spPr>
            <a:xfrm flipH="1">
              <a:off x="4874467" y="1956338"/>
              <a:ext cx="844224" cy="624950"/>
            </a:xfrm>
            <a:prstGeom prst="lin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" name="Elipse 10"/>
            <p:cNvSpPr/>
            <p:nvPr/>
          </p:nvSpPr>
          <p:spPr>
            <a:xfrm>
              <a:off x="4248191" y="2484036"/>
              <a:ext cx="708338" cy="695459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12</a:t>
              </a:r>
            </a:p>
          </p:txBody>
        </p:sp>
        <p:sp>
          <p:nvSpPr>
            <p:cNvPr id="16" name="Elipse 15"/>
            <p:cNvSpPr/>
            <p:nvPr/>
          </p:nvSpPr>
          <p:spPr>
            <a:xfrm>
              <a:off x="3083353" y="3555778"/>
              <a:ext cx="708338" cy="695459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18" name="Conector reto 17"/>
            <p:cNvCxnSpPr>
              <a:endCxn id="16" idx="7"/>
            </p:cNvCxnSpPr>
            <p:nvPr/>
          </p:nvCxnSpPr>
          <p:spPr>
            <a:xfrm flipH="1">
              <a:off x="3687957" y="3108986"/>
              <a:ext cx="681910" cy="548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Elipse 20"/>
            <p:cNvSpPr/>
            <p:nvPr/>
          </p:nvSpPr>
          <p:spPr>
            <a:xfrm>
              <a:off x="5515690" y="3657626"/>
              <a:ext cx="708338" cy="695819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14</a:t>
              </a:r>
            </a:p>
          </p:txBody>
        </p:sp>
        <p:cxnSp>
          <p:nvCxnSpPr>
            <p:cNvPr id="23" name="Conector reto 22"/>
            <p:cNvCxnSpPr>
              <a:stCxn id="11" idx="5"/>
              <a:endCxn id="21" idx="1"/>
            </p:cNvCxnSpPr>
            <p:nvPr/>
          </p:nvCxnSpPr>
          <p:spPr>
            <a:xfrm>
              <a:off x="4852795" y="3077647"/>
              <a:ext cx="766629" cy="6818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ipse 26"/>
            <p:cNvSpPr/>
            <p:nvPr/>
          </p:nvSpPr>
          <p:spPr>
            <a:xfrm>
              <a:off x="6480759" y="4528235"/>
              <a:ext cx="708338" cy="695459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15</a:t>
              </a:r>
            </a:p>
          </p:txBody>
        </p:sp>
        <p:cxnSp>
          <p:nvCxnSpPr>
            <p:cNvPr id="29" name="Conector reto 28"/>
            <p:cNvCxnSpPr>
              <a:endCxn id="27" idx="1"/>
            </p:cNvCxnSpPr>
            <p:nvPr/>
          </p:nvCxnSpPr>
          <p:spPr>
            <a:xfrm>
              <a:off x="5973593" y="4136571"/>
              <a:ext cx="610900" cy="4935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/>
            <p:cNvCxnSpPr>
              <a:stCxn id="16" idx="3"/>
            </p:cNvCxnSpPr>
            <p:nvPr/>
          </p:nvCxnSpPr>
          <p:spPr>
            <a:xfrm flipH="1">
              <a:off x="2505177" y="4149389"/>
              <a:ext cx="681910" cy="548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Elipse 33"/>
            <p:cNvSpPr/>
            <p:nvPr/>
          </p:nvSpPr>
          <p:spPr>
            <a:xfrm>
              <a:off x="1922057" y="4528235"/>
              <a:ext cx="708338" cy="695459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35" name="Elipse 34"/>
            <p:cNvSpPr/>
            <p:nvPr/>
          </p:nvSpPr>
          <p:spPr>
            <a:xfrm>
              <a:off x="1030777" y="5355552"/>
              <a:ext cx="708338" cy="695459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cxnSp>
          <p:nvCxnSpPr>
            <p:cNvPr id="37" name="Conector reto 36"/>
            <p:cNvCxnSpPr>
              <a:stCxn id="34" idx="3"/>
              <a:endCxn id="35" idx="7"/>
            </p:cNvCxnSpPr>
            <p:nvPr/>
          </p:nvCxnSpPr>
          <p:spPr>
            <a:xfrm flipH="1">
              <a:off x="1635381" y="5121846"/>
              <a:ext cx="390410" cy="3355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Elipse 39"/>
            <p:cNvSpPr/>
            <p:nvPr/>
          </p:nvSpPr>
          <p:spPr>
            <a:xfrm>
              <a:off x="0" y="6152611"/>
              <a:ext cx="708338" cy="695459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cxnSp>
          <p:nvCxnSpPr>
            <p:cNvPr id="45" name="Conector reto 44"/>
            <p:cNvCxnSpPr>
              <a:stCxn id="35" idx="3"/>
            </p:cNvCxnSpPr>
            <p:nvPr/>
          </p:nvCxnSpPr>
          <p:spPr>
            <a:xfrm flipH="1">
              <a:off x="708338" y="5949163"/>
              <a:ext cx="426173" cy="3355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>
              <a:stCxn id="16" idx="5"/>
            </p:cNvCxnSpPr>
            <p:nvPr/>
          </p:nvCxnSpPr>
          <p:spPr>
            <a:xfrm>
              <a:off x="3687957" y="4149389"/>
              <a:ext cx="581718" cy="480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Elipse 47"/>
            <p:cNvSpPr/>
            <p:nvPr/>
          </p:nvSpPr>
          <p:spPr>
            <a:xfrm>
              <a:off x="4159713" y="4528235"/>
              <a:ext cx="708338" cy="695459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8</a:t>
              </a:r>
            </a:p>
          </p:txBody>
        </p:sp>
      </p:grpSp>
      <p:sp>
        <p:nvSpPr>
          <p:cNvPr id="53" name="Retângulo 52"/>
          <p:cNvSpPr/>
          <p:nvPr/>
        </p:nvSpPr>
        <p:spPr>
          <a:xfrm>
            <a:off x="87086" y="526194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-34131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pt-BR" dirty="0"/>
              <a:t>2. Quais as impressões para os algoritmos a seguir a partir das árvores geradas no exercício 1:</a:t>
            </a:r>
          </a:p>
          <a:p>
            <a:pPr marL="558800" indent="-557213">
              <a:buSzPct val="45000"/>
              <a:buFont typeface="Wingdings" panose="05000000000000000000" pitchFamily="2" charset="2"/>
              <a:buChar char="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pt-BR" dirty="0" err="1"/>
              <a:t>inOrder</a:t>
            </a:r>
            <a:r>
              <a:rPr lang="pt-BR" dirty="0"/>
              <a:t> : 2,3,3,5,8,12,14,15,15.</a:t>
            </a:r>
          </a:p>
          <a:p>
            <a:pPr marL="558800" indent="-557213">
              <a:buSzPct val="45000"/>
              <a:buFont typeface="Wingdings" panose="05000000000000000000" pitchFamily="2" charset="2"/>
              <a:buChar char="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pt-BR" dirty="0" err="1"/>
              <a:t>preOrder</a:t>
            </a:r>
            <a:r>
              <a:rPr lang="pt-BR" dirty="0"/>
              <a:t> : 15,12,5,3,3,2,8,15,14.</a:t>
            </a:r>
          </a:p>
          <a:p>
            <a:pPr marL="558800" indent="-557213">
              <a:buSzPct val="45000"/>
              <a:buFont typeface="Wingdings" panose="05000000000000000000" pitchFamily="2" charset="2"/>
              <a:buChar char="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pt-BR" dirty="0" err="1"/>
              <a:t>posOrder</a:t>
            </a:r>
            <a:r>
              <a:rPr lang="pt-BR"/>
              <a:t> :2,3,3,8,5,15,14,12,15.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1813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AFE4360-FA8A-4B4D-A8E0-3EBA969F2879}"/>
              </a:ext>
            </a:extLst>
          </p:cNvPr>
          <p:cNvSpPr txBox="1"/>
          <p:nvPr/>
        </p:nvSpPr>
        <p:spPr>
          <a:xfrm>
            <a:off x="2596551" y="1015042"/>
            <a:ext cx="6395049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ea typeface="+mn-lt"/>
                <a:cs typeface="+mn-lt"/>
              </a:rPr>
              <a:t>Árvores AVL</a:t>
            </a:r>
          </a:p>
          <a:p>
            <a:endParaRPr lang="pt-BR" dirty="0">
              <a:cs typeface="Calibri" panose="020F0502020204030204"/>
            </a:endParaRPr>
          </a:p>
          <a:p>
            <a:r>
              <a:rPr lang="pt-BR" dirty="0">
                <a:cs typeface="Calibri" panose="020F0502020204030204"/>
              </a:rPr>
              <a:t>Basicamente árvores AVL é uma arvore binaria com balanceamento , </a:t>
            </a:r>
            <a:r>
              <a:rPr lang="pt-BR" dirty="0" smtClean="0">
                <a:cs typeface="Calibri" panose="020F0502020204030204"/>
              </a:rPr>
              <a:t>uma </a:t>
            </a:r>
            <a:r>
              <a:rPr lang="pt-BR" dirty="0">
                <a:cs typeface="Calibri" panose="020F0502020204030204"/>
              </a:rPr>
              <a:t>lado não e mais pesado que o outro e há </a:t>
            </a:r>
            <a:r>
              <a:rPr lang="pt-BR" dirty="0" smtClean="0">
                <a:cs typeface="Calibri" panose="020F0502020204030204"/>
              </a:rPr>
              <a:t>um </a:t>
            </a:r>
            <a:r>
              <a:rPr lang="pt-BR" dirty="0">
                <a:cs typeface="Calibri" panose="020F0502020204030204"/>
              </a:rPr>
              <a:t>limite </a:t>
            </a:r>
            <a:r>
              <a:rPr lang="pt-BR" dirty="0" smtClean="0">
                <a:cs typeface="Calibri" panose="020F0502020204030204"/>
              </a:rPr>
              <a:t>máximo </a:t>
            </a:r>
            <a:r>
              <a:rPr lang="pt-BR" dirty="0">
                <a:cs typeface="Calibri" panose="020F0502020204030204"/>
              </a:rPr>
              <a:t>para a diferença de altura dos filhos</a:t>
            </a:r>
          </a:p>
          <a:p>
            <a:endParaRPr lang="pt-BR" dirty="0">
              <a:cs typeface="Calibri" panose="020F0502020204030204"/>
            </a:endParaRPr>
          </a:p>
          <a:p>
            <a:r>
              <a:rPr lang="pt-BR" dirty="0">
                <a:ea typeface="+mn-lt"/>
                <a:cs typeface="+mn-lt"/>
              </a:rPr>
              <a:t>Árvores AVL </a:t>
            </a:r>
            <a:r>
              <a:rPr lang="pt-BR" dirty="0" smtClean="0">
                <a:ea typeface="+mn-lt"/>
                <a:cs typeface="+mn-lt"/>
              </a:rPr>
              <a:t>– Rotação</a:t>
            </a:r>
          </a:p>
          <a:p>
            <a:endParaRPr lang="pt-BR" dirty="0" smtClean="0">
              <a:ea typeface="+mn-lt"/>
              <a:cs typeface="+mn-lt"/>
            </a:endParaRPr>
          </a:p>
          <a:p>
            <a:r>
              <a:rPr lang="pt-BR" dirty="0"/>
              <a:t>A rotação na </a:t>
            </a:r>
            <a:r>
              <a:rPr lang="pt-BR" b="1" dirty="0"/>
              <a:t>árvore AVL</a:t>
            </a:r>
            <a:r>
              <a:rPr lang="pt-BR" dirty="0"/>
              <a:t> ocorre devido ao seu </a:t>
            </a:r>
            <a:r>
              <a:rPr lang="pt-BR" dirty="0" smtClean="0"/>
              <a:t>desbalanceamento.</a:t>
            </a:r>
          </a:p>
          <a:p>
            <a:r>
              <a:rPr lang="pt-BR" dirty="0" smtClean="0"/>
              <a:t>São dois os tipos de rotação, dupla e simples.</a:t>
            </a:r>
          </a:p>
          <a:p>
            <a:r>
              <a:rPr lang="pt-BR" dirty="0" smtClean="0"/>
              <a:t> </a:t>
            </a:r>
            <a:r>
              <a:rPr lang="pt-BR" dirty="0"/>
              <a:t>U</a:t>
            </a:r>
            <a:r>
              <a:rPr lang="pt-BR" dirty="0" smtClean="0"/>
              <a:t>ma </a:t>
            </a:r>
            <a:r>
              <a:rPr lang="pt-BR" dirty="0"/>
              <a:t>rotação simples ocorre quando um nó está desbalanceado e seu filho estiver no mesmo sentido da inclinação. Uma rotação-dupla ocorre quando um nó estiver desbalanceado e seu filho estiver inclinado no sentido inverso ao pai.</a:t>
            </a:r>
            <a:endParaRPr lang="pt-BR" dirty="0">
              <a:ea typeface="+mn-lt"/>
              <a:cs typeface="+mn-lt"/>
            </a:endParaRPr>
          </a:p>
          <a:p>
            <a:endParaRPr lang="pt-BR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050565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245</Words>
  <Application>Microsoft Office PowerPoint</Application>
  <PresentationFormat>Widescreen</PresentationFormat>
  <Paragraphs>55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114</cp:revision>
  <dcterms:created xsi:type="dcterms:W3CDTF">2019-06-05T23:54:12Z</dcterms:created>
  <dcterms:modified xsi:type="dcterms:W3CDTF">2019-06-19T23:27:10Z</dcterms:modified>
</cp:coreProperties>
</file>