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27" r:id="rId5"/>
    <p:sldId id="1028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8757" autoAdjust="0"/>
  </p:normalViewPr>
  <p:slideViewPr>
    <p:cSldViewPr>
      <p:cViewPr varScale="1">
        <p:scale>
          <a:sx n="69" d="100"/>
          <a:sy n="69" d="100"/>
        </p:scale>
        <p:origin x="16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>
                <a:latin typeface="+mj-lt"/>
              </a:rPr>
              <a:t>Analisi del traffico di rete e riconoscimento spiegabile dei relativi attacchi informatici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100" y="4634101"/>
            <a:ext cx="2222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Leonardo Ceccarelli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Ing. Antonio Luca Alfeo</a:t>
            </a:r>
          </a:p>
          <a:p>
            <a:pPr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Mario G.C.A. Cimino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765175"/>
            <a:ext cx="8642350" cy="5915394"/>
          </a:xfrm>
        </p:spPr>
        <p:txBody>
          <a:bodyPr/>
          <a:lstStyle/>
          <a:p>
            <a:r>
              <a:rPr lang="it-IT" sz="2400" dirty="0"/>
              <a:t>I tradizionali sistemi di Intrusion Detection (IDS) spesso non riescono a identificare attacchi sofisticati e in continua evoluzione, rendendo necessario l’utilizzo di modelli di Machine Learning più avanzati.</a:t>
            </a:r>
            <a:endParaRPr lang="en-GB" sz="2400" b="0" i="0" u="none" strike="noStrike" baseline="0" dirty="0">
              <a:latin typeface="Calibri" panose="020F0502020204030204" pitchFamily="34" charset="0"/>
            </a:endParaRPr>
          </a:p>
          <a:p>
            <a:r>
              <a:rPr lang="it-IT" sz="2400" dirty="0"/>
              <a:t>La complessità degli algoritmi di Machine Learning può rendere difficile l'interpretazione delle decisioni nei sistemi di rilevamento delle minacce informatiche.</a:t>
            </a:r>
          </a:p>
          <a:p>
            <a:r>
              <a:rPr lang="it-IT" sz="2400" dirty="0"/>
              <a:t>Diventa essenziale adottare tecniche di eXplainable Artificial Intelligence (XAI) per                                                                    comprendere il                                                                              funzionamento degli                                                                                   algoritmi di                                                                                                Machine Learning.</a:t>
            </a:r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Leonardo Ceccarelli                                             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B67DC07-2669-4AF6-68B5-BBF8DE22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08" y="3861048"/>
            <a:ext cx="5722530" cy="27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765175"/>
            <a:ext cx="8642350" cy="5976938"/>
          </a:xfrm>
        </p:spPr>
        <p:txBody>
          <a:bodyPr/>
          <a:lstStyle/>
          <a:p>
            <a:r>
              <a:rPr lang="it-IT" sz="2400" b="0" i="0" u="none" strike="noStrike" baseline="0" dirty="0">
                <a:latin typeface="Calibri" panose="020F0502020204030204" pitchFamily="34" charset="0"/>
              </a:rPr>
              <a:t>I modelli di XAI ci consentono di capire il perché di una determinata scelta e come ogni step intermedio influenza </a:t>
            </a:r>
            <a:r>
              <a:rPr lang="it-IT" sz="2400" dirty="0"/>
              <a:t>             </a:t>
            </a:r>
            <a:r>
              <a:rPr lang="it-IT" sz="2400" b="0" i="0" u="none" strike="noStrike" baseline="0" dirty="0">
                <a:latin typeface="Calibri" panose="020F0502020204030204" pitchFamily="34" charset="0"/>
              </a:rPr>
              <a:t>il risultato finale.</a:t>
            </a:r>
            <a:endParaRPr lang="it-IT" sz="2000" dirty="0"/>
          </a:p>
          <a:p>
            <a:r>
              <a:rPr lang="it-IT" sz="2400" dirty="0"/>
              <a:t>Gli Algoritmi di Machine Learning testati sono i seguenti: RandomForest, GradientBoosting.</a:t>
            </a:r>
            <a:endParaRPr lang="en-GB" sz="2400" b="0" i="0" u="none" strike="noStrike" baseline="0" dirty="0">
              <a:latin typeface="Calibri" panose="020F0502020204030204" pitchFamily="34" charset="0"/>
            </a:endParaRPr>
          </a:p>
          <a:p>
            <a:r>
              <a:rPr lang="it-IT" sz="2400" b="0" i="0" u="none" strike="noStrike" baseline="0" dirty="0">
                <a:latin typeface="Calibri" panose="020F0502020204030204" pitchFamily="34" charset="0"/>
              </a:rPr>
              <a:t>Ai modelli sono stati applicati divers</a:t>
            </a:r>
            <a:r>
              <a:rPr lang="it-IT" sz="2400" dirty="0"/>
              <a:t>e misure di feature importance</a:t>
            </a:r>
            <a:r>
              <a:rPr lang="it-IT" sz="2400" b="0" i="0" u="none" strike="noStrike" baseline="0" dirty="0">
                <a:latin typeface="Calibri" panose="020F0502020204030204" pitchFamily="34" charset="0"/>
              </a:rPr>
              <a:t>: </a:t>
            </a:r>
            <a:r>
              <a:rPr lang="it-IT" sz="2400" dirty="0"/>
              <a:t>SHAP*, Gini Index.</a:t>
            </a:r>
          </a:p>
          <a:p>
            <a:r>
              <a:rPr lang="it-IT" sz="2400" dirty="0">
                <a:ea typeface="Calibri" panose="020F0502020204030204" pitchFamily="34" charset="0"/>
                <a:cs typeface="Calibri" panose="020F0502020204030204" pitchFamily="34" charset="0"/>
              </a:rPr>
              <a:t>È stato utilizzato il dataset NSL-KDD: esso </a:t>
            </a:r>
            <a:r>
              <a:rPr lang="it-IT" sz="2400" b="0" i="0" u="none" strike="noStrike" baseline="0" dirty="0">
                <a:ea typeface="Calibri" panose="020F0502020204030204" pitchFamily="34" charset="0"/>
                <a:cs typeface="Calibri" panose="020F0502020204030204" pitchFamily="34" charset="0"/>
              </a:rPr>
              <a:t>contiene una serie di connessioni di rete etichettate. Ogni connessione è descritta attraverso 41 feature:                                                                                            protocolli di trasmissione                                                                                      utilizzati, durata della                                                                                                        connessione e statistiche                                                                                  sulle interazioni tra host.</a:t>
            </a:r>
            <a:endParaRPr lang="it-IT"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it-IT" sz="1400" b="1" dirty="0"/>
              <a:t> </a:t>
            </a:r>
            <a:r>
              <a:rPr lang="it-IT" sz="1200" b="1" dirty="0"/>
              <a:t>* SHapley Additive exPlanations: </a:t>
            </a:r>
            <a:r>
              <a:rPr lang="it-IT" sz="1200" dirty="0"/>
              <a:t>metodo per spiegare </a:t>
            </a:r>
          </a:p>
          <a:p>
            <a:pPr marL="0" indent="0" algn="l">
              <a:buNone/>
            </a:pPr>
            <a:r>
              <a:rPr lang="it-IT" sz="1200" dirty="0"/>
              <a:t>     l'importanza delle feature nei modelli di ML.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Leonardo Ceccarelli</a:t>
            </a:r>
            <a:r>
              <a:rPr lang="en-US" sz="1100" dirty="0">
                <a:latin typeface="Calibri" panose="020F0502020204030204" pitchFamily="34" charset="0"/>
              </a:rPr>
              <a:t>	                                      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8C64AF-0982-63B4-FE54-A4807B55A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365104"/>
            <a:ext cx="5301952" cy="22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791" y="765175"/>
            <a:ext cx="9181582" cy="5976938"/>
          </a:xfrm>
        </p:spPr>
        <p:txBody>
          <a:bodyPr/>
          <a:lstStyle/>
          <a:p>
            <a:pPr algn="l"/>
            <a:r>
              <a:rPr lang="it-IT" sz="1700" dirty="0"/>
              <a:t>L’analisi mostra che il «numero di byte ricevuti» risulta essere la feature più rilevante in entrambi i modelli, seguita dalla «provenienza della connessione» e dal «numero di connessioni verso lo stesso servizio sullo stesso host».</a:t>
            </a:r>
          </a:p>
          <a:p>
            <a:pPr algn="l"/>
            <a:r>
              <a:rPr lang="it-IT" sz="1700" dirty="0"/>
              <a:t>Il Gini Index enfatizza le feature legate a conteggi e frequenze (come il «Numero di connessioni verso lo stesso host nell'ultimo intervallo di tempo») mentre SHAP evidenzia meglio le relazioni tra  feature (come il rapporto tra «protocollo usato» e la «percentuale di connessioni allo stesso servizio»). 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Leonardo Ceccarelli                     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10" name="Immagine 9" descr="Immagine che contiene testo, Diagramm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5E9A5934-B605-6E5C-FD0F-842F3109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47" y="2799501"/>
            <a:ext cx="4772953" cy="1794025"/>
          </a:xfrm>
          <a:prstGeom prst="rect">
            <a:avLst/>
          </a:prstGeom>
        </p:spPr>
      </p:pic>
      <p:pic>
        <p:nvPicPr>
          <p:cNvPr id="12" name="Immagine 11" descr="Immagine che contiene testo, Carattere, numero, Diagramma&#10;&#10;Il contenuto generato dall'IA potrebbe non essere corretto.">
            <a:extLst>
              <a:ext uri="{FF2B5EF4-FFF2-40B4-BE49-F238E27FC236}">
                <a16:creationId xmlns:a16="http://schemas.microsoft.com/office/drawing/2014/main" id="{C60323B6-6073-A129-432B-8536071E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40" y="4585150"/>
            <a:ext cx="4916760" cy="2044651"/>
          </a:xfrm>
          <a:prstGeom prst="rect">
            <a:avLst/>
          </a:prstGeom>
        </p:spPr>
      </p:pic>
      <p:pic>
        <p:nvPicPr>
          <p:cNvPr id="6" name="Immagine 5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68C2CE03-ACE0-1285-7697-737752AC1F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1" y="2718713"/>
            <a:ext cx="4374558" cy="1947226"/>
          </a:xfrm>
          <a:prstGeom prst="rect">
            <a:avLst/>
          </a:prstGeom>
        </p:spPr>
      </p:pic>
      <p:pic>
        <p:nvPicPr>
          <p:cNvPr id="8" name="Immagine 7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ECC65C1C-DF98-618A-427C-4AD919FDDF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4581849"/>
            <a:ext cx="4353584" cy="20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31196</TotalTime>
  <Words>358</Words>
  <Application>Microsoft Office PowerPoint</Application>
  <PresentationFormat>Presentazione su schermo (4:3)</PresentationFormat>
  <Paragraphs>41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Analisi del traffico di rete e riconoscimento spiegabile dei relativi attacchi informatici</vt:lpstr>
      <vt:lpstr>Introduzione e Problema</vt:lpstr>
      <vt:lpstr>Soluzioni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Leonardo Ceccarelli</cp:lastModifiedBy>
  <cp:revision>1226</cp:revision>
  <cp:lastPrinted>2016-05-24T07:18:58Z</cp:lastPrinted>
  <dcterms:created xsi:type="dcterms:W3CDTF">2005-03-30T13:34:00Z</dcterms:created>
  <dcterms:modified xsi:type="dcterms:W3CDTF">2025-02-19T09:49:14Z</dcterms:modified>
</cp:coreProperties>
</file>