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0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12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5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8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96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4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8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6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9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8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8716-E9E5-4305-B6A4-C7FD7C801F7E}" type="datetimeFigureOut">
              <a:rPr lang="it-IT" smtClean="0"/>
              <a:t>30/12/2022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72A6-E5FB-4590-9D49-8BD148C8B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POC </a:t>
            </a:r>
            <a:r>
              <a:rPr lang="it-IT" dirty="0" err="1" smtClean="0"/>
              <a:t>Hbot</a:t>
            </a:r>
            <a:r>
              <a:rPr lang="it-IT" dirty="0" smtClean="0"/>
              <a:t>/</a:t>
            </a:r>
            <a:r>
              <a:rPr lang="it-IT" dirty="0" err="1" smtClean="0"/>
              <a:t>REFTree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QBT, </a:t>
            </a:r>
            <a:r>
              <a:rPr lang="it-IT" dirty="0" smtClean="0"/>
              <a:t>30/12/2022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33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b="1" dirty="0" smtClean="0"/>
              <a:t>Calcolo </a:t>
            </a:r>
            <a:r>
              <a:rPr lang="it-IT" sz="1800" b="1" dirty="0" err="1" smtClean="0"/>
              <a:t>rank</a:t>
            </a:r>
            <a:r>
              <a:rPr lang="it-IT" sz="1800" b="1" dirty="0" smtClean="0"/>
              <a:t> 2. </a:t>
            </a:r>
            <a:endParaRPr lang="it-IT" sz="180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4905" y="1825625"/>
            <a:ext cx="5285874" cy="4351338"/>
          </a:xfrm>
        </p:spPr>
        <p:txBody>
          <a:bodyPr>
            <a:normAutofit fontScale="85000" lnSpcReduction="20000"/>
          </a:bodyPr>
          <a:lstStyle/>
          <a:p>
            <a:endParaRPr lang="it-IT" sz="1800" dirty="0" smtClean="0"/>
          </a:p>
          <a:p>
            <a:endParaRPr lang="it-IT" sz="18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30779" y="1825625"/>
            <a:ext cx="6348662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</a:t>
            </a:r>
            <a:r>
              <a:rPr lang="it-IT" dirty="0" err="1" smtClean="0"/>
              <a:t>_input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lemma,categoria,dep,tag,shape</a:t>
            </a:r>
            <a:r>
              <a:rPr lang="it-IT" dirty="0" smtClean="0"/>
              <a:t>, </a:t>
            </a:r>
            <a:r>
              <a:rPr lang="it-IT" dirty="0" err="1" smtClean="0"/>
              <a:t>alpha,stop</a:t>
            </a:r>
            <a:endParaRPr lang="it-IT" dirty="0" smtClean="0"/>
          </a:p>
          <a:p>
            <a:pPr lvl="1"/>
            <a:r>
              <a:rPr lang="it-IT" dirty="0" smtClean="0"/>
              <a:t>['volere', 'AUX', '</a:t>
            </a:r>
            <a:r>
              <a:rPr lang="it-IT" dirty="0" err="1" smtClean="0"/>
              <a:t>aux</a:t>
            </a:r>
            <a:r>
              <a:rPr lang="it-IT" dirty="0" smtClean="0"/>
              <a:t>', 'VM',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['il', 'DET', '</a:t>
            </a:r>
            <a:r>
              <a:rPr lang="it-IT" dirty="0" err="1" smtClean="0"/>
              <a:t>det</a:t>
            </a:r>
            <a:r>
              <a:rPr lang="it-IT" dirty="0" smtClean="0"/>
              <a:t>', 'RD', 'xx',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obj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r>
              <a:rPr lang="it-IT" dirty="0" err="1"/>
              <a:t>s</a:t>
            </a:r>
            <a:r>
              <a:rPr lang="it-IT" dirty="0" err="1" smtClean="0"/>
              <a:t>_base</a:t>
            </a:r>
            <a:endParaRPr lang="it-IT" dirty="0" smtClean="0"/>
          </a:p>
          <a:p>
            <a:pPr lvl="1"/>
            <a:r>
              <a:rPr lang="it-IT" dirty="0" smtClean="0"/>
              <a:t>['come', 'SCONJ', '</a:t>
            </a:r>
            <a:r>
              <a:rPr lang="it-IT" dirty="0" err="1" smtClean="0"/>
              <a:t>mark</a:t>
            </a:r>
            <a:r>
              <a:rPr lang="it-IT" dirty="0" smtClean="0"/>
              <a:t>', 'CS',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['della', 'DET', 'case', 'E_RD',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['ad', 'ADP', 'case', 'E', 'xx', True, True]</a:t>
            </a:r>
          </a:p>
          <a:p>
            <a:pPr lvl="1"/>
            <a:r>
              <a:rPr lang="it-IT" dirty="0" smtClean="0"/>
              <a:t>['uno', 'DET', '</a:t>
            </a:r>
            <a:r>
              <a:rPr lang="it-IT" dirty="0" err="1" smtClean="0"/>
              <a:t>det</a:t>
            </a:r>
            <a:r>
              <a:rPr lang="it-IT" dirty="0" smtClean="0"/>
              <a:t>', 'RI', 'xx', True, True]</a:t>
            </a:r>
          </a:p>
          <a:p>
            <a:pPr lvl="1"/>
            <a:r>
              <a:rPr lang="it-IT" dirty="0" smtClean="0"/>
              <a:t>['contratto',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396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b="1" dirty="0" smtClean="0"/>
              <a:t>Calcolo </a:t>
            </a:r>
            <a:r>
              <a:rPr lang="it-IT" sz="1800" b="1" dirty="0" err="1" smtClean="0"/>
              <a:t>rank</a:t>
            </a:r>
            <a:r>
              <a:rPr lang="it-IT" sz="1800" b="1" dirty="0" smtClean="0"/>
              <a:t> 3. </a:t>
            </a:r>
            <a:endParaRPr lang="it-IT" sz="180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4905" y="1825625"/>
            <a:ext cx="5285874" cy="4351338"/>
          </a:xfrm>
        </p:spPr>
        <p:txBody>
          <a:bodyPr>
            <a:normAutofit fontScale="85000" lnSpcReduction="20000"/>
          </a:bodyPr>
          <a:lstStyle/>
          <a:p>
            <a:endParaRPr lang="it-IT" sz="1800" dirty="0" smtClean="0"/>
          </a:p>
          <a:p>
            <a:endParaRPr lang="it-IT" sz="18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30779" y="1825625"/>
            <a:ext cx="6348662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</a:t>
            </a:r>
            <a:r>
              <a:rPr lang="it-IT" dirty="0" err="1" smtClean="0"/>
              <a:t>_input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lemma,categoria,dep,tag,shape</a:t>
            </a:r>
            <a:r>
              <a:rPr lang="it-IT" dirty="0" smtClean="0"/>
              <a:t>, </a:t>
            </a:r>
            <a:r>
              <a:rPr lang="it-IT" dirty="0" err="1" smtClean="0"/>
              <a:t>alpha,stop</a:t>
            </a:r>
            <a:endParaRPr lang="it-IT" dirty="0" smtClean="0"/>
          </a:p>
          <a:p>
            <a:pPr lvl="1"/>
            <a:r>
              <a:rPr lang="it-IT" dirty="0" smtClean="0"/>
              <a:t>['volere', 'AUX', '</a:t>
            </a:r>
            <a:r>
              <a:rPr lang="it-IT" dirty="0" err="1" smtClean="0"/>
              <a:t>aux</a:t>
            </a:r>
            <a:r>
              <a:rPr lang="it-IT" dirty="0" smtClean="0"/>
              <a:t>', 'VM',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['il', 'DET', '</a:t>
            </a:r>
            <a:r>
              <a:rPr lang="it-IT" dirty="0" err="1" smtClean="0"/>
              <a:t>det</a:t>
            </a:r>
            <a:r>
              <a:rPr lang="it-IT" dirty="0" smtClean="0"/>
              <a:t>', 'RD', 'xx',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obj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r>
              <a:rPr lang="it-IT" dirty="0" err="1"/>
              <a:t>s</a:t>
            </a:r>
            <a:r>
              <a:rPr lang="it-IT" dirty="0" err="1" smtClean="0"/>
              <a:t>_base</a:t>
            </a:r>
            <a:endParaRPr lang="it-IT" dirty="0" smtClean="0"/>
          </a:p>
          <a:p>
            <a:pPr lvl="1"/>
            <a:r>
              <a:rPr lang="it-IT" dirty="0" smtClean="0"/>
              <a:t>['come', 'SCONJ', '</a:t>
            </a:r>
            <a:r>
              <a:rPr lang="it-IT" dirty="0" err="1" smtClean="0"/>
              <a:t>mark</a:t>
            </a:r>
            <a:r>
              <a:rPr lang="it-IT" dirty="0" smtClean="0"/>
              <a:t>', 'CS',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['della', 'DET', 'case', 'E_RD',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['ad', 'ADP', 'case', 'E', 'xx', True, True]</a:t>
            </a:r>
          </a:p>
          <a:p>
            <a:pPr lvl="1"/>
            <a:r>
              <a:rPr lang="it-IT" dirty="0" smtClean="0"/>
              <a:t>['uno', 'DET', '</a:t>
            </a:r>
            <a:r>
              <a:rPr lang="it-IT" dirty="0" err="1" smtClean="0"/>
              <a:t>det</a:t>
            </a:r>
            <a:r>
              <a:rPr lang="it-IT" dirty="0" smtClean="0"/>
              <a:t>', 'RI', 'xx', True, True]</a:t>
            </a:r>
          </a:p>
          <a:p>
            <a:pPr lvl="1"/>
            <a:r>
              <a:rPr lang="it-IT" dirty="0" smtClean="0"/>
              <a:t>['contratto',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65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BotData</a:t>
            </a:r>
            <a:r>
              <a:rPr lang="it-IT" dirty="0" smtClean="0"/>
              <a:t> (</a:t>
            </a:r>
            <a:r>
              <a:rPr lang="it-IT" dirty="0" err="1" smtClean="0"/>
              <a:t>excel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5" name="Segnaposto contenuto 4" descr="Ritaglio schermata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80927"/>
            <a:ext cx="10880187" cy="4033810"/>
          </a:xfrm>
        </p:spPr>
      </p:pic>
    </p:spTree>
    <p:extLst>
      <p:ext uri="{BB962C8B-B14F-4D97-AF65-F5344CB8AC3E}">
        <p14:creationId xmlns:p14="http://schemas.microsoft.com/office/powerpoint/2010/main" val="27212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BotData</a:t>
            </a:r>
            <a:r>
              <a:rPr lang="it-IT" dirty="0" smtClean="0"/>
              <a:t> (</a:t>
            </a:r>
            <a:r>
              <a:rPr lang="it-IT" dirty="0" err="1" smtClean="0"/>
              <a:t>excel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5" name="Segnaposto contenuto 4" descr="Ritaglio schermata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80927"/>
            <a:ext cx="10880187" cy="4033810"/>
          </a:xfrm>
        </p:spPr>
      </p:pic>
      <p:sp>
        <p:nvSpPr>
          <p:cNvPr id="3" name="Rettangolo 2"/>
          <p:cNvSpPr/>
          <p:nvPr/>
        </p:nvSpPr>
        <p:spPr>
          <a:xfrm>
            <a:off x="449179" y="1451811"/>
            <a:ext cx="3986463" cy="397844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Input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539916" y="1580927"/>
            <a:ext cx="2847473" cy="433058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299158" y="962526"/>
            <a:ext cx="2005263" cy="47324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Dialogo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9304421" y="1130968"/>
            <a:ext cx="2622884" cy="47805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Risposte dopo dialogo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70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BotData</a:t>
            </a:r>
            <a:r>
              <a:rPr lang="it-IT" sz="2800" dirty="0" smtClean="0"/>
              <a:t> (</a:t>
            </a:r>
            <a:r>
              <a:rPr lang="it-IT" sz="2800" dirty="0" err="1" smtClean="0"/>
              <a:t>excel</a:t>
            </a:r>
            <a:r>
              <a:rPr lang="it-IT" sz="2800" dirty="0" smtClean="0"/>
              <a:t>) </a:t>
            </a:r>
            <a:r>
              <a:rPr lang="it-IT" sz="2800" dirty="0" smtClean="0">
                <a:sym typeface="Wingdings" panose="05000000000000000000" pitchFamily="2" charset="2"/>
              </a:rPr>
              <a:t> </a:t>
            </a:r>
            <a:r>
              <a:rPr lang="it-IT" sz="2800" dirty="0" err="1" smtClean="0">
                <a:sym typeface="Wingdings" panose="05000000000000000000" pitchFamily="2" charset="2"/>
              </a:rPr>
              <a:t>json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ym typeface="Wingdings" panose="05000000000000000000" pitchFamily="2" charset="2"/>
              </a:rPr>
              <a:t>Lexicon</a:t>
            </a:r>
            <a:r>
              <a:rPr lang="it-IT" sz="2800" dirty="0" smtClean="0">
                <a:sym typeface="Wingdings" panose="05000000000000000000" pitchFamily="2" charset="2"/>
              </a:rPr>
              <a:t> (hbot_createdb.py)</a:t>
            </a:r>
            <a:endParaRPr lang="it-IT" sz="2800" dirty="0"/>
          </a:p>
        </p:txBody>
      </p:sp>
      <p:pic>
        <p:nvPicPr>
          <p:cNvPr id="5" name="Segnaposto contenuto 4" descr="Ritaglio schermata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80927"/>
            <a:ext cx="10880187" cy="4033810"/>
          </a:xfrm>
        </p:spPr>
      </p:pic>
      <p:sp>
        <p:nvSpPr>
          <p:cNvPr id="3" name="Rettangolo 2"/>
          <p:cNvSpPr/>
          <p:nvPr/>
        </p:nvSpPr>
        <p:spPr>
          <a:xfrm>
            <a:off x="449179" y="1451811"/>
            <a:ext cx="3986463" cy="397844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Input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539916" y="1580927"/>
            <a:ext cx="2847473" cy="433058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299158" y="962526"/>
            <a:ext cx="2005263" cy="47324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Dialogo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9304421" y="1130968"/>
            <a:ext cx="2622884" cy="47805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Risposte dopo dialogo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11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2" y="597412"/>
            <a:ext cx="2934109" cy="5839640"/>
          </a:xfrm>
          <a:prstGeom prst="rect">
            <a:avLst/>
          </a:prstGeom>
        </p:spPr>
      </p:pic>
      <p:pic>
        <p:nvPicPr>
          <p:cNvPr id="7" name="Immagine 6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6" y="126057"/>
            <a:ext cx="3258005" cy="333422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4697903" y="29541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scaricare;ottenere;fare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il download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" name="Immagine 9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63" y="1161201"/>
            <a:ext cx="7109884" cy="32508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504401" y="29541"/>
            <a:ext cx="145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-&gt; sinonimi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55315" y="856557"/>
            <a:ext cx="414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è presente </a:t>
            </a:r>
            <a:r>
              <a:rPr lang="it-IT" smtClean="0"/>
              <a:t>una domanda, </a:t>
            </a:r>
            <a:r>
              <a:rPr lang="it-IT" dirty="0" smtClean="0"/>
              <a:t>inizia dialogo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03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363430"/>
            <a:ext cx="3181794" cy="323895"/>
          </a:xfrm>
          <a:prstGeom prst="rect">
            <a:avLst/>
          </a:prstGeom>
        </p:spPr>
      </p:pic>
      <p:pic>
        <p:nvPicPr>
          <p:cNvPr id="3" name="Immagine 2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8" y="814603"/>
            <a:ext cx="1409897" cy="4105848"/>
          </a:xfrm>
          <a:prstGeom prst="rect">
            <a:avLst/>
          </a:prstGeom>
        </p:spPr>
      </p:pic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30" y="833656"/>
            <a:ext cx="1200318" cy="4086795"/>
          </a:xfrm>
          <a:prstGeom prst="rect">
            <a:avLst/>
          </a:prstGeom>
        </p:spPr>
      </p:pic>
      <p:sp>
        <p:nvSpPr>
          <p:cNvPr id="5" name="Callout 1 4"/>
          <p:cNvSpPr/>
          <p:nvPr/>
        </p:nvSpPr>
        <p:spPr>
          <a:xfrm>
            <a:off x="3946358" y="1082842"/>
            <a:ext cx="3890210" cy="1002632"/>
          </a:xfrm>
          <a:prstGeom prst="borderCallout1">
            <a:avLst>
              <a:gd name="adj1" fmla="val 50750"/>
              <a:gd name="adj2" fmla="val -1116"/>
              <a:gd name="adj3" fmla="val 33135"/>
              <a:gd name="adj4" fmla="val -17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smtClean="0"/>
              <a:t>documento,lemma</a:t>
            </a:r>
            <a:r>
              <a:rPr lang="it-IT" sz="1400" dirty="0" smtClean="0"/>
              <a:t>.</a:t>
            </a:r>
          </a:p>
          <a:p>
            <a:r>
              <a:rPr lang="it-IT" sz="1400" smtClean="0"/>
              <a:t>NOUN, </a:t>
            </a:r>
            <a:r>
              <a:rPr lang="it-IT" sz="1400" dirty="0" smtClean="0"/>
              <a:t>categoria sintattica</a:t>
            </a:r>
          </a:p>
          <a:p>
            <a:r>
              <a:rPr lang="it-IT" sz="1400" smtClean="0"/>
              <a:t>obj, </a:t>
            </a:r>
            <a:r>
              <a:rPr lang="it-IT" sz="1400" dirty="0" smtClean="0"/>
              <a:t>posto nella frase</a:t>
            </a:r>
          </a:p>
          <a:p>
            <a:r>
              <a:rPr lang="it-IT" sz="1400" smtClean="0"/>
              <a:t>false, </a:t>
            </a:r>
            <a:r>
              <a:rPr lang="it-IT" sz="1400" dirty="0" smtClean="0"/>
              <a:t>stop word?</a:t>
            </a:r>
            <a:endParaRPr lang="it-IT" sz="1400" dirty="0"/>
          </a:p>
        </p:txBody>
      </p:sp>
      <p:pic>
        <p:nvPicPr>
          <p:cNvPr id="7" name="Immagine 6" descr="Ritaglio schermat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0" y="2514472"/>
            <a:ext cx="680179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match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Query: ‘vorrei inserire le anagrafiche’</a:t>
            </a:r>
          </a:p>
          <a:p>
            <a:r>
              <a:rPr lang="it-IT" dirty="0" smtClean="0"/>
              <a:t>Confronto con strutture lessicali</a:t>
            </a:r>
            <a:br>
              <a:rPr lang="it-IT" dirty="0" smtClean="0"/>
            </a:br>
            <a:r>
              <a:rPr lang="it-IT" dirty="0" smtClean="0"/>
              <a:t>presenti</a:t>
            </a:r>
          </a:p>
          <a:p>
            <a:r>
              <a:rPr lang="it-IT" dirty="0" smtClean="0"/>
              <a:t>Calcolo di un </a:t>
            </a:r>
            <a:r>
              <a:rPr lang="it-IT" dirty="0" err="1" smtClean="0"/>
              <a:t>rank</a:t>
            </a:r>
            <a:endParaRPr lang="it-IT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1045242"/>
            <a:ext cx="5133474" cy="2173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tangolo 4"/>
          <p:cNvSpPr/>
          <p:nvPr/>
        </p:nvSpPr>
        <p:spPr>
          <a:xfrm>
            <a:off x="5983705" y="3577389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586663" y="3745831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151522" y="3899228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754480" y="4052625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42" y="4642000"/>
            <a:ext cx="4756485" cy="13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4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match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Query: ‘vorrei inserire le anagrafiche’</a:t>
            </a:r>
          </a:p>
          <a:p>
            <a:r>
              <a:rPr lang="it-IT" dirty="0" smtClean="0"/>
              <a:t>Confronto con strutture lessicali</a:t>
            </a:r>
            <a:br>
              <a:rPr lang="it-IT" dirty="0" smtClean="0"/>
            </a:br>
            <a:r>
              <a:rPr lang="it-IT" dirty="0" smtClean="0"/>
              <a:t>presenti</a:t>
            </a:r>
          </a:p>
          <a:p>
            <a:r>
              <a:rPr lang="it-IT" dirty="0" smtClean="0"/>
              <a:t>Calcolo di un </a:t>
            </a:r>
            <a:r>
              <a:rPr lang="it-IT" dirty="0" err="1" smtClean="0"/>
              <a:t>rank</a:t>
            </a:r>
            <a:endParaRPr lang="it-IT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1045242"/>
            <a:ext cx="5133474" cy="2173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tangolo 4"/>
          <p:cNvSpPr/>
          <p:nvPr/>
        </p:nvSpPr>
        <p:spPr>
          <a:xfrm>
            <a:off x="5983705" y="3577389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586663" y="3745831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151522" y="3899228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754480" y="4052625"/>
            <a:ext cx="4957011" cy="26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42" y="4642000"/>
            <a:ext cx="4756485" cy="1301427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H="1">
            <a:off x="6216316" y="1825625"/>
            <a:ext cx="2229852" cy="322763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5783179" y="5053263"/>
            <a:ext cx="505326" cy="20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 flipH="1">
            <a:off x="5839326" y="4981074"/>
            <a:ext cx="280737" cy="28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498510" y="5095194"/>
            <a:ext cx="89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inserire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3665621" y="2855667"/>
            <a:ext cx="1485901" cy="90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8149432" y="931569"/>
            <a:ext cx="6255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it-IT" dirty="0" err="1" smtClean="0"/>
              <a:t>Root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598738" y="5782223"/>
            <a:ext cx="6255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it-IT" dirty="0" err="1" smtClean="0"/>
              <a:t>Root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41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b="1" dirty="0" smtClean="0"/>
              <a:t>Calcolo </a:t>
            </a:r>
            <a:r>
              <a:rPr lang="it-IT" sz="1800" b="1" dirty="0" err="1" smtClean="0"/>
              <a:t>rank</a:t>
            </a:r>
            <a:r>
              <a:rPr lang="it-IT" sz="1800" b="1" dirty="0" smtClean="0"/>
              <a:t> 1. </a:t>
            </a:r>
            <a:r>
              <a:rPr lang="it-IT" sz="1800" dirty="0" smtClean="0"/>
              <a:t>Concordanza ROOT</a:t>
            </a:r>
            <a:br>
              <a:rPr lang="it-IT" sz="1800" dirty="0" smtClean="0"/>
            </a:br>
            <a:r>
              <a:rPr lang="it-IT" sz="1800" dirty="0" smtClean="0"/>
              <a:t>+concordanza </a:t>
            </a:r>
            <a:r>
              <a:rPr lang="it-IT" sz="1800" dirty="0" err="1" smtClean="0"/>
              <a:t>obj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-</a:t>
            </a:r>
            <a:r>
              <a:rPr lang="it-IT" sz="1800" dirty="0" err="1" smtClean="0"/>
              <a:t>passthru</a:t>
            </a:r>
            <a:r>
              <a:rPr lang="it-IT" sz="1800" dirty="0" smtClean="0"/>
              <a:t> </a:t>
            </a:r>
            <a:r>
              <a:rPr lang="it-IT" sz="1800" dirty="0" err="1" smtClean="0"/>
              <a:t>adp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+concordanza </a:t>
            </a:r>
            <a:r>
              <a:rPr lang="it-IT" sz="1800" dirty="0" err="1" smtClean="0"/>
              <a:t>mark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4905" y="1825625"/>
            <a:ext cx="5285874" cy="4351338"/>
          </a:xfrm>
        </p:spPr>
        <p:txBody>
          <a:bodyPr>
            <a:normAutofit fontScale="85000" lnSpcReduction="20000"/>
          </a:bodyPr>
          <a:lstStyle/>
          <a:p>
            <a:r>
              <a:rPr lang="it-IT" sz="1800" dirty="0" smtClean="0"/>
              <a:t>Se </a:t>
            </a:r>
            <a:r>
              <a:rPr lang="it-IT" sz="1800" dirty="0" err="1" smtClean="0"/>
              <a:t>s_input.DEP</a:t>
            </a:r>
            <a:r>
              <a:rPr lang="it-IT" sz="1800" dirty="0" smtClean="0"/>
              <a:t>[ROOT]==</a:t>
            </a:r>
            <a:r>
              <a:rPr lang="it-IT" sz="1800" dirty="0" err="1" smtClean="0"/>
              <a:t>s_base.DEP</a:t>
            </a:r>
            <a:r>
              <a:rPr lang="it-IT" sz="1800" dirty="0" smtClean="0"/>
              <a:t>[ROOT], </a:t>
            </a:r>
            <a:r>
              <a:rPr lang="it-IT" sz="1800" dirty="0" err="1" smtClean="0"/>
              <a:t>Rank</a:t>
            </a:r>
            <a:r>
              <a:rPr lang="it-IT" sz="1800" dirty="0" smtClean="0"/>
              <a:t>+=100</a:t>
            </a:r>
          </a:p>
          <a:p>
            <a:r>
              <a:rPr lang="it-IT" sz="1800" dirty="0" smtClean="0"/>
              <a:t>Scendo in </a:t>
            </a:r>
            <a:r>
              <a:rPr lang="it-IT" sz="1800" dirty="0" err="1" smtClean="0"/>
              <a:t>s_input</a:t>
            </a:r>
            <a:endParaRPr lang="it-IT" sz="1800" dirty="0" smtClean="0"/>
          </a:p>
          <a:p>
            <a:r>
              <a:rPr lang="it-IT" sz="1800" dirty="0" smtClean="0"/>
              <a:t>Se trovo </a:t>
            </a:r>
            <a:r>
              <a:rPr lang="it-IT" sz="1800" dirty="0" err="1" smtClean="0"/>
              <a:t>obl</a:t>
            </a:r>
            <a:r>
              <a:rPr lang="it-IT" sz="1800" dirty="0" smtClean="0"/>
              <a:t>==</a:t>
            </a:r>
            <a:r>
              <a:rPr lang="it-IT" sz="1800" dirty="0" err="1" smtClean="0"/>
              <a:t>obl</a:t>
            </a:r>
            <a:r>
              <a:rPr lang="it-IT" sz="1800" dirty="0" smtClean="0"/>
              <a:t> in </a:t>
            </a:r>
            <a:r>
              <a:rPr lang="it-IT" sz="1800" dirty="0" err="1" smtClean="0"/>
              <a:t>s_base</a:t>
            </a:r>
            <a:r>
              <a:rPr lang="it-IT" sz="1800" dirty="0" smtClean="0"/>
              <a:t> +=25 (esempio anagrafiche)</a:t>
            </a:r>
          </a:p>
          <a:p>
            <a:pPr lvl="1"/>
            <a:r>
              <a:rPr lang="it-IT" sz="1400" dirty="0" smtClean="0"/>
              <a:t>Se non ‘incontro’ ADP (</a:t>
            </a:r>
            <a:r>
              <a:rPr lang="it-IT" sz="1400" smtClean="0"/>
              <a:t>escludo contratto)</a:t>
            </a:r>
            <a:endParaRPr lang="it-IT" sz="1400" dirty="0" smtClean="0"/>
          </a:p>
          <a:p>
            <a:endParaRPr lang="it-IT" sz="1800" dirty="0" smtClean="0"/>
          </a:p>
          <a:p>
            <a:endParaRPr lang="it-IT" sz="18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30779" y="1825625"/>
            <a:ext cx="6348662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</a:t>
            </a:r>
            <a:r>
              <a:rPr lang="it-IT" dirty="0" err="1" smtClean="0"/>
              <a:t>_input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lemma,categoria,dep,tag,shape</a:t>
            </a:r>
            <a:r>
              <a:rPr lang="it-IT" dirty="0" smtClean="0"/>
              <a:t>, </a:t>
            </a:r>
            <a:r>
              <a:rPr lang="it-IT" dirty="0" err="1" smtClean="0"/>
              <a:t>alpha,stop</a:t>
            </a:r>
            <a:endParaRPr lang="it-IT" dirty="0" smtClean="0"/>
          </a:p>
          <a:p>
            <a:pPr lvl="1"/>
            <a:r>
              <a:rPr lang="it-IT" dirty="0" smtClean="0"/>
              <a:t>['volere', 'AUX', '</a:t>
            </a:r>
            <a:r>
              <a:rPr lang="it-IT" dirty="0" err="1" smtClean="0"/>
              <a:t>aux</a:t>
            </a:r>
            <a:r>
              <a:rPr lang="it-IT" dirty="0" smtClean="0"/>
              <a:t>', 'VM',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['il', 'DET', '</a:t>
            </a:r>
            <a:r>
              <a:rPr lang="it-IT" dirty="0" err="1" smtClean="0"/>
              <a:t>det</a:t>
            </a:r>
            <a:r>
              <a:rPr lang="it-IT" dirty="0" smtClean="0"/>
              <a:t>', 'RD', 'xx',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obj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r>
              <a:rPr lang="it-IT" dirty="0" err="1"/>
              <a:t>s</a:t>
            </a:r>
            <a:r>
              <a:rPr lang="it-IT" dirty="0" err="1" smtClean="0"/>
              <a:t>_base</a:t>
            </a:r>
            <a:endParaRPr lang="it-IT" dirty="0" smtClean="0"/>
          </a:p>
          <a:p>
            <a:pPr lvl="1"/>
            <a:r>
              <a:rPr lang="it-IT" dirty="0" smtClean="0"/>
              <a:t>['come', 'SCONJ', '</a:t>
            </a:r>
            <a:r>
              <a:rPr lang="it-IT" dirty="0" err="1" smtClean="0"/>
              <a:t>mark</a:t>
            </a:r>
            <a:r>
              <a:rPr lang="it-IT" dirty="0" smtClean="0"/>
              <a:t>', 'CS',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['inserire', 'VERB', 'ROOT', 'V',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['della', 'DET', 'case', 'E_RD', '</a:t>
            </a:r>
            <a:r>
              <a:rPr lang="it-IT" dirty="0" err="1" smtClean="0"/>
              <a:t>xxxx</a:t>
            </a:r>
            <a:r>
              <a:rPr lang="it-IT" dirty="0" smtClean="0"/>
              <a:t>', True, True]</a:t>
            </a:r>
          </a:p>
          <a:p>
            <a:pPr lvl="1"/>
            <a:r>
              <a:rPr lang="it-IT" dirty="0" smtClean="0"/>
              <a:t>['anagrafiche',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</a:p>
          <a:p>
            <a:pPr lvl="1"/>
            <a:r>
              <a:rPr lang="it-IT" dirty="0" smtClean="0"/>
              <a:t>['ad', 'ADP', 'case', 'E', 'xx', True, True]</a:t>
            </a:r>
          </a:p>
          <a:p>
            <a:pPr lvl="1"/>
            <a:r>
              <a:rPr lang="it-IT" dirty="0" smtClean="0"/>
              <a:t>['uno', 'DET', '</a:t>
            </a:r>
            <a:r>
              <a:rPr lang="it-IT" dirty="0" err="1" smtClean="0"/>
              <a:t>det</a:t>
            </a:r>
            <a:r>
              <a:rPr lang="it-IT" dirty="0" smtClean="0"/>
              <a:t>', 'RI', 'xx', True, True]</a:t>
            </a:r>
          </a:p>
          <a:p>
            <a:pPr lvl="1"/>
            <a:r>
              <a:rPr lang="it-IT" dirty="0" smtClean="0"/>
              <a:t>['contratto', 'NOUN', '</a:t>
            </a:r>
            <a:r>
              <a:rPr lang="it-IT" dirty="0" err="1" smtClean="0"/>
              <a:t>obl</a:t>
            </a:r>
            <a:r>
              <a:rPr lang="it-IT" dirty="0" smtClean="0"/>
              <a:t>', 'S', '</a:t>
            </a:r>
            <a:r>
              <a:rPr lang="it-IT" dirty="0" err="1" smtClean="0"/>
              <a:t>xxxx</a:t>
            </a:r>
            <a:r>
              <a:rPr lang="it-IT" dirty="0" smtClean="0"/>
              <a:t>', True, False]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209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653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di Office</vt:lpstr>
      <vt:lpstr>POC Hbot/REFTree</vt:lpstr>
      <vt:lpstr>BotData (excel)</vt:lpstr>
      <vt:lpstr>BotData (excel)</vt:lpstr>
      <vt:lpstr>BotData (excel)  json Lexicon (hbot_createdb.py)</vt:lpstr>
      <vt:lpstr>Presentazione standard di PowerPoint</vt:lpstr>
      <vt:lpstr>Presentazione standard di PowerPoint</vt:lpstr>
      <vt:lpstr>Pattern match</vt:lpstr>
      <vt:lpstr>Pattern match</vt:lpstr>
      <vt:lpstr>Calcolo rank 1. Concordanza ROOT +concordanza obj -passthru adp +concordanza mark </vt:lpstr>
      <vt:lpstr>Calcolo rank 2. </vt:lpstr>
      <vt:lpstr>Calcolo rank 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Hbot/REFTree</dc:title>
  <dc:creator>federico</dc:creator>
  <cp:lastModifiedBy>federico</cp:lastModifiedBy>
  <cp:revision>12</cp:revision>
  <dcterms:created xsi:type="dcterms:W3CDTF">2022-12-30T09:26:35Z</dcterms:created>
  <dcterms:modified xsi:type="dcterms:W3CDTF">2022-12-30T14:56:48Z</dcterms:modified>
</cp:coreProperties>
</file>