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7" r:id="rId2"/>
    <p:sldId id="358" r:id="rId3"/>
    <p:sldId id="342" r:id="rId4"/>
    <p:sldId id="359" r:id="rId5"/>
    <p:sldId id="258" r:id="rId6"/>
    <p:sldId id="276" r:id="rId7"/>
    <p:sldId id="360" r:id="rId8"/>
    <p:sldId id="259" r:id="rId9"/>
    <p:sldId id="328" r:id="rId10"/>
    <p:sldId id="361" r:id="rId11"/>
    <p:sldId id="339" r:id="rId12"/>
    <p:sldId id="362" r:id="rId13"/>
    <p:sldId id="340" r:id="rId14"/>
    <p:sldId id="291" r:id="rId15"/>
    <p:sldId id="289" r:id="rId16"/>
    <p:sldId id="290" r:id="rId17"/>
    <p:sldId id="303" r:id="rId18"/>
    <p:sldId id="341" r:id="rId19"/>
    <p:sldId id="295" r:id="rId20"/>
    <p:sldId id="330" r:id="rId21"/>
    <p:sldId id="282" r:id="rId22"/>
    <p:sldId id="363" r:id="rId23"/>
    <p:sldId id="331" r:id="rId24"/>
    <p:sldId id="332" r:id="rId25"/>
    <p:sldId id="333" r:id="rId26"/>
    <p:sldId id="334" r:id="rId27"/>
    <p:sldId id="364" r:id="rId28"/>
    <p:sldId id="287" r:id="rId29"/>
    <p:sldId id="365" r:id="rId30"/>
    <p:sldId id="338" r:id="rId31"/>
    <p:sldId id="346" r:id="rId32"/>
    <p:sldId id="335" r:id="rId33"/>
    <p:sldId id="347" r:id="rId34"/>
    <p:sldId id="336" r:id="rId35"/>
    <p:sldId id="348" r:id="rId36"/>
    <p:sldId id="337" r:id="rId37"/>
    <p:sldId id="366" r:id="rId38"/>
    <p:sldId id="343" r:id="rId39"/>
    <p:sldId id="344" r:id="rId40"/>
    <p:sldId id="345" r:id="rId41"/>
    <p:sldId id="367" r:id="rId42"/>
    <p:sldId id="281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FFCC"/>
    <a:srgbClr val="CC9900"/>
    <a:srgbClr val="0099FF"/>
    <a:srgbClr val="33CCCC"/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8" autoAdjust="0"/>
    <p:restoredTop sz="88175" autoAdjust="0"/>
  </p:normalViewPr>
  <p:slideViewPr>
    <p:cSldViewPr>
      <p:cViewPr varScale="1">
        <p:scale>
          <a:sx n="99" d="100"/>
          <a:sy n="99" d="100"/>
        </p:scale>
        <p:origin x="16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242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74DF8-712A-4180-9095-7946199C756D}" type="datetimeFigureOut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F79C3-6A85-4F61-9662-81590EB722A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4916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8167B-3EAE-4829-A664-3388C5074865}" type="datetimeFigureOut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85EA4-2489-47B6-B142-E47D0742B80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978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42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MPD est une représentation de la base de données élaboré sous </a:t>
            </a:r>
            <a:r>
              <a:rPr lang="fr-FR" dirty="0" err="1" smtClean="0"/>
              <a:t>Sql</a:t>
            </a:r>
            <a:r>
              <a:rPr lang="fr-FR" dirty="0" smtClean="0"/>
              <a:t> Server Management Studio.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7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36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nœuds représentent les machines (</a:t>
            </a:r>
            <a:r>
              <a:rPr lang="fr-FR" dirty="0" err="1" smtClean="0"/>
              <a:t>ServeurBD</a:t>
            </a:r>
            <a:r>
              <a:rPr lang="fr-FR" dirty="0" smtClean="0"/>
              <a:t>,</a:t>
            </a:r>
            <a:r>
              <a:rPr lang="fr-FR" baseline="0" dirty="0" smtClean="0"/>
              <a:t> Serveur Web et Desktop).</a:t>
            </a:r>
          </a:p>
          <a:p>
            <a:r>
              <a:rPr lang="fr-FR" baseline="0" dirty="0" smtClean="0"/>
              <a:t>Les composants sont les exécutables (SGBDR, Navigateur, etc.).</a:t>
            </a:r>
          </a:p>
          <a:p>
            <a:r>
              <a:rPr lang="fr-FR" baseline="0" dirty="0" smtClean="0"/>
              <a:t>Les artéfacts sont les données (BD anomalies).</a:t>
            </a:r>
          </a:p>
          <a:p>
            <a:r>
              <a:rPr lang="fr-FR" baseline="0" dirty="0" smtClean="0"/>
              <a:t>Je différencie ce que je n’ai pas programmé ni crée (acheté sur étagère) de ce que j’ai crée (Ad Hoc).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45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40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Bien souvent, on donne des droits sur une vue plutôt que sur une</a:t>
            </a:r>
            <a:r>
              <a:rPr lang="fr-FR" baseline="0" dirty="0" smtClean="0"/>
              <a:t> table lorsque l’on ne veut donner accès qu’à certaines colonnes de la table.</a:t>
            </a:r>
          </a:p>
          <a:p>
            <a:r>
              <a:rPr lang="fr-FR" baseline="0" dirty="0" smtClean="0"/>
              <a:t>Une PS = un traitement</a:t>
            </a:r>
          </a:p>
          <a:p>
            <a:r>
              <a:rPr lang="fr-FR" baseline="0" dirty="0" smtClean="0"/>
              <a:t>Une vue = une table</a:t>
            </a:r>
          </a:p>
          <a:p>
            <a:r>
              <a:rPr lang="fr-FR" baseline="0" dirty="0" smtClean="0"/>
              <a:t>La vue permet un filtrage sur les colonnes et les lignes. Mais elle permet aussi de faciliter l’évolution d’une </a:t>
            </a:r>
            <a:r>
              <a:rPr lang="fr-FR" baseline="0" dirty="0" err="1" smtClean="0"/>
              <a:t>bdd</a:t>
            </a:r>
            <a:r>
              <a:rPr lang="fr-FR" baseline="0" dirty="0" smtClean="0"/>
              <a:t> (ex: si on donne accès à des vues à un programme et que l’on modifie les tables, le programme n’est pas perturbé par </a:t>
            </a:r>
            <a:r>
              <a:rPr lang="fr-FR" baseline="0" smtClean="0"/>
              <a:t>la modification.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05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qu’il faut retenir</a:t>
            </a:r>
            <a:r>
              <a:rPr lang="fr-FR" baseline="0" dirty="0" smtClean="0"/>
              <a:t> de ce schéma est qu’à</a:t>
            </a:r>
            <a:r>
              <a:rPr lang="fr-FR" dirty="0" smtClean="0"/>
              <a:t> gauche on a les « Besoins » et à droite le« Code » qui dans mon cas est</a:t>
            </a:r>
            <a:r>
              <a:rPr lang="fr-FR" baseline="0" dirty="0" smtClean="0"/>
              <a:t> limité au </a:t>
            </a:r>
            <a:r>
              <a:rPr lang="fr-FR" baseline="0" dirty="0" err="1" smtClean="0"/>
              <a:t>sql</a:t>
            </a:r>
            <a:r>
              <a:rPr lang="fr-FR" baseline="0" dirty="0" smtClean="0"/>
              <a:t> puisque le but de ce ccp est la conception et la création de la base de données.</a:t>
            </a:r>
          </a:p>
          <a:p>
            <a:r>
              <a:rPr lang="fr-FR" baseline="0" dirty="0" smtClean="0"/>
              <a:t>Tout les éléments de cette démarche ne seront donc pas présentés. Cependant, pour mettre en place ma base de données, il a fallu adapter cette démarche.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8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40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règle générale, un CU = une maquette</a:t>
            </a:r>
          </a:p>
          <a:p>
            <a:r>
              <a:rPr lang="fr-FR" dirty="0" smtClean="0"/>
              <a:t>Ici, la page d’accueil correspond au CU « S’authentifier »</a:t>
            </a:r>
          </a:p>
          <a:p>
            <a:r>
              <a:rPr lang="fr-FR" dirty="0" smtClean="0"/>
              <a:t>Sur</a:t>
            </a:r>
            <a:r>
              <a:rPr lang="fr-FR" baseline="0" dirty="0" smtClean="0"/>
              <a:t> cette maquette, on voit déjà apparaître des champs de saisie qui feront partie de mon dictionnaire de données que je vous présenterai après.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Ici encore, on voit des</a:t>
            </a:r>
            <a:r>
              <a:rPr lang="fr-FR" baseline="0" dirty="0" smtClean="0"/>
              <a:t> champs de type « rôle », « début de validité » qui font référence au CU « Paramétrage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7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enfin, le CU « Visualiser les anomalies » est ici maquetté</a:t>
            </a:r>
            <a:r>
              <a:rPr lang="fr-FR" baseline="0" dirty="0" smtClean="0"/>
              <a:t> avec des nouveaux champs (domaine, titre, sévérité, etc.).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32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dictionnaire représente l’ensemble des données déduites du cahier des charges et des maquettes</a:t>
            </a:r>
            <a:r>
              <a:rPr lang="fr-FR" baseline="0" dirty="0" smtClean="0"/>
              <a:t> précédemment présentées.</a:t>
            </a:r>
          </a:p>
          <a:p>
            <a:r>
              <a:rPr lang="fr-FR" baseline="0" dirty="0" smtClean="0"/>
              <a:t>On peut y voir les noms des champs, leur longueur en caractère et les règles tirées du cahier des charges.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36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diagramme de classes est une représentation objet</a:t>
            </a:r>
            <a:r>
              <a:rPr lang="fr-FR" baseline="0" dirty="0" smtClean="0"/>
              <a:t> de structure de données, Autrement dit, c’</a:t>
            </a:r>
            <a:r>
              <a:rPr lang="fr-FR" dirty="0" smtClean="0"/>
              <a:t>est un « éclatement » du dictionnaire de données.</a:t>
            </a:r>
          </a:p>
          <a:p>
            <a:r>
              <a:rPr lang="fr-FR" dirty="0" smtClean="0"/>
              <a:t>Pour le décomposer,</a:t>
            </a:r>
            <a:r>
              <a:rPr lang="fr-FR" baseline="0" dirty="0" smtClean="0"/>
              <a:t> je me suis appuyée sur la connaissance du monde réel (pour s’authentifier, je sais qu’il faut un identifiant et un mot de passe) et l’expression des besoins de la MOA.</a:t>
            </a:r>
          </a:p>
          <a:p>
            <a:r>
              <a:rPr lang="fr-FR" baseline="0" dirty="0" smtClean="0"/>
              <a:t>Une classe est une représentation abstraite d’un objet du monde réel.</a:t>
            </a:r>
          </a:p>
          <a:p>
            <a:r>
              <a:rPr lang="fr-FR" baseline="0" dirty="0" smtClean="0"/>
              <a:t>J’ai été amené à faire évoluer mon DCL et mon dictionnaire de données au fur et à mesure de l’élaboration du DCL.</a:t>
            </a:r>
          </a:p>
          <a:p>
            <a:r>
              <a:rPr lang="fr-FR" baseline="0" dirty="0" smtClean="0"/>
              <a:t>Prenons l’exemple de la table anomalie (une de mes tables principales). Elle est divisée en trois compartiments (le nom, les attributs (nom + type + visibilité) et les méthodes (ici les méthodes ne sont pas notées puisqu’il s’agit du module « Persistance des données ».</a:t>
            </a:r>
          </a:p>
          <a:p>
            <a:r>
              <a:rPr lang="fr-FR" dirty="0" smtClean="0"/>
              <a:t>Les</a:t>
            </a:r>
            <a:r>
              <a:rPr lang="fr-FR" baseline="0" dirty="0" smtClean="0"/>
              <a:t> associations relient les tables entre elles, Elles découlent des règles de gestion. Pour préciser la nature de ces associations, on a des multiplicités (dont les deux plus courantes: 0 à 1 comme log/pole et n à n comme anomalie/</a:t>
            </a:r>
            <a:r>
              <a:rPr lang="fr-FR" baseline="0" dirty="0" err="1" smtClean="0"/>
              <a:t>messageErreur</a:t>
            </a:r>
            <a:r>
              <a:rPr lang="fr-FR" baseline="0" dirty="0" smtClean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19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 MLD est un schéma général des SGBDR (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tout simplement un SGBD basé sur l’algèbre relationnelle de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 ce MLD, on retrouve les éléments du DCL avec en plus, les clés primaires (qui permettent d’identifier un enregistrement</a:t>
            </a:r>
            <a:r>
              <a:rPr lang="fr-F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une table). La PK est unique, not </a:t>
            </a:r>
            <a:r>
              <a:rPr lang="fr-F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indexée) et les clés étrangères (clé qui oblige à saisir une valeur d’une autre table, c’est ce que l’on appelle la contrainte d’intégrité référentielle).</a:t>
            </a:r>
            <a:endParaRPr lang="fr-F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Trois</a:t>
            </a:r>
            <a:r>
              <a:rPr lang="fr-FR" baseline="0" dirty="0" smtClean="0"/>
              <a:t> règles générales : </a:t>
            </a:r>
          </a:p>
          <a:p>
            <a:r>
              <a:rPr lang="fr-FR" baseline="0" dirty="0" smtClean="0"/>
              <a:t>*1 classe donne une table (la classe « domaine » devient la table « domaine » qui est une table externe indépendante (sans FK))</a:t>
            </a:r>
          </a:p>
          <a:p>
            <a:r>
              <a:rPr lang="fr-FR" baseline="0" dirty="0" smtClean="0"/>
              <a:t>*1 association 1 à * donne une clé étrangère (on retrouve </a:t>
            </a:r>
            <a:r>
              <a:rPr lang="fr-FR" baseline="0" dirty="0" err="1" smtClean="0"/>
              <a:t>idPole</a:t>
            </a:r>
            <a:r>
              <a:rPr lang="fr-FR" baseline="0" dirty="0" smtClean="0"/>
              <a:t> dans Log)</a:t>
            </a:r>
          </a:p>
          <a:p>
            <a:r>
              <a:rPr lang="fr-FR" baseline="0" dirty="0" smtClean="0"/>
              <a:t>*1 association *-* donne 1 table (ex : </a:t>
            </a:r>
            <a:r>
              <a:rPr lang="fr-FR" baseline="0" dirty="0" err="1" smtClean="0"/>
              <a:t>MessageErreurAno</a:t>
            </a:r>
            <a:r>
              <a:rPr lang="fr-FR" baseline="0" dirty="0" smtClean="0"/>
              <a:t> a une clé primaire composée de deux colonnes chacune étant une clé étrangère vers les tables de références))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5EA4-2489-47B6-B142-E47D0742B80D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2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1AA903-8390-4A65-892F-3764AD69D921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DF634-4B2B-46B1-AD1C-D60B40C20C9A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594BC-C908-440D-9D40-075D107EC7BE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E0FDE-9ECB-4D5A-ABE2-A2229B7B994E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0C4BB-CE51-4594-BA6D-00B5333269A7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A7555-100D-4B4A-97F9-94502843A8FC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3FC9D5-8E27-4DB3-96BE-684CB185C58C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AA974-6A48-4B59-9E8E-7DE1855AEEAE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1DC4C-6F3E-4746-9A6D-C2450577C5A8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96627-AADB-4D4C-87C6-E59DBC7DE0F6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2F8F88-E906-4E7E-9EEE-26E4A0CA25AB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4B8A726-1D9C-46BA-89CB-B99D8879C51C}" type="datetime1">
              <a:rPr lang="fr-FR" smtClean="0"/>
              <a:pPr/>
              <a:t>05/12/2017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26994AB-DF2E-445B-85CE-6821B43C473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5786454"/>
            <a:ext cx="5429288" cy="57150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sz="2200" dirty="0" smtClean="0"/>
              <a:t>Formation Concepteur Développeur Informatique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071538" y="0"/>
          <a:ext cx="2514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1600200"/>
              </a:tblGrid>
              <a:tr h="914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2017</a:t>
                      </a:r>
                      <a:endParaRPr lang="fr-FR" sz="32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24000" y="3113532"/>
          <a:ext cx="976298" cy="672658"/>
        </p:xfrm>
        <a:graphic>
          <a:graphicData uri="http://schemas.openxmlformats.org/drawingml/2006/table">
            <a:tbl>
              <a:tblPr/>
              <a:tblGrid>
                <a:gridCol w="976298"/>
              </a:tblGrid>
              <a:tr h="6726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8745" marR="11874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8674" name="Image 45" descr="Humanis-logo-20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85728"/>
            <a:ext cx="2381250" cy="628650"/>
          </a:xfrm>
          <a:prstGeom prst="rect">
            <a:avLst/>
          </a:prstGeom>
          <a:noFill/>
        </p:spPr>
      </p:pic>
      <p:pic>
        <p:nvPicPr>
          <p:cNvPr id="28673" name="Image 5" descr="Fotolia_82118033_XX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7291" y="2571744"/>
            <a:ext cx="3432873" cy="228601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	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fr-F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3914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00232" y="1785926"/>
            <a:ext cx="13573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Humanis</a:t>
            </a:r>
            <a:endParaRPr lang="fr-FR" sz="1400" dirty="0"/>
          </a:p>
          <a:p>
            <a:r>
              <a:rPr lang="fr-FR" sz="1200" b="1" dirty="0"/>
              <a:t> </a:t>
            </a:r>
            <a:endParaRPr lang="fr-FR" sz="1200" dirty="0"/>
          </a:p>
          <a:p>
            <a:r>
              <a:rPr lang="fr-FR" sz="1200" b="1" dirty="0"/>
              <a:t>Anne-Laurence COURSIER</a:t>
            </a:r>
            <a:endParaRPr lang="fr-FR" sz="1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6126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générale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31488" y="1729511"/>
            <a:ext cx="7499350" cy="426416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435100" y="6135469"/>
            <a:ext cx="616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190500" algn="just"/>
            <a:r>
              <a:rPr lang="fr-FR" dirty="0">
                <a:ea typeface="Malgun Gothic Semilight" pitchFamily="34" charset="-128"/>
                <a:cs typeface="Malgun Gothic Semilight" pitchFamily="34" charset="-128"/>
              </a:rPr>
              <a:t>Cette démarche a été adaptée tout au long du projet.</a:t>
            </a:r>
          </a:p>
        </p:txBody>
      </p:sp>
    </p:spTree>
    <p:extLst>
      <p:ext uri="{BB962C8B-B14F-4D97-AF65-F5344CB8AC3E}">
        <p14:creationId xmlns:p14="http://schemas.microsoft.com/office/powerpoint/2010/main" val="234840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72955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par étapes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17637"/>
            <a:ext cx="4536504" cy="48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4414" y="0"/>
            <a:ext cx="5993912" cy="86834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Diagramme de cas d’utilisation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29058" y="6429396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Figure 4 : Diagramme de cas d’utilisation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5919281"/>
            <a:ext cx="1000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100" dirty="0">
                <a:solidFill>
                  <a:schemeClr val="bg1"/>
                </a:solidFill>
              </a:rPr>
              <a:t>Acteurs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CU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Interactions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Inclusions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Héritage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764704"/>
            <a:ext cx="7981950" cy="566469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3707896" cy="1011222"/>
          </a:xfrm>
        </p:spPr>
        <p:txBody>
          <a:bodyPr/>
          <a:lstStyle/>
          <a:p>
            <a:r>
              <a:rPr lang="fr-FR" dirty="0" smtClean="0"/>
              <a:t>Maquettes 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4414" y="1154074"/>
            <a:ext cx="7498080" cy="78581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Quelques écrans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1" y="1714488"/>
            <a:ext cx="81439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3786182" y="6429396"/>
            <a:ext cx="2071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Figure 7 : Mockup _ Page d’Accueil</a:t>
            </a:r>
            <a:endParaRPr lang="fr-F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857620" y="6072206"/>
            <a:ext cx="2586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Figure 8 : Mockup _ Paramétrage Habilitations</a:t>
            </a:r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9" y="980728"/>
            <a:ext cx="7920880" cy="4896544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214810" y="5929330"/>
            <a:ext cx="200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Figure 9 : Mockup _ Vue Générale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692696"/>
            <a:ext cx="7955232" cy="511256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Dictionnaire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9" y="1476374"/>
            <a:ext cx="7498080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0100" y="0"/>
            <a:ext cx="5350970" cy="928670"/>
          </a:xfrm>
        </p:spPr>
        <p:txBody>
          <a:bodyPr/>
          <a:lstStyle/>
          <a:p>
            <a:r>
              <a:rPr lang="fr-FR" dirty="0" smtClean="0">
                <a:ea typeface="Malgun Gothic Semilight" pitchFamily="34" charset="-128"/>
                <a:cs typeface="Malgun Gothic Semilight" pitchFamily="34" charset="-128"/>
              </a:rPr>
              <a:t>Diagramme de classes</a:t>
            </a:r>
            <a:endParaRPr lang="fr-FR" dirty="0"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5708042"/>
            <a:ext cx="100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Classes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Attributs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Méthodes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Visibilité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Associations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Multiplicités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000496" y="6429396"/>
            <a:ext cx="200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Figure 10 : Diagramme de classes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369698" y="1916832"/>
            <a:ext cx="115463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Association log pole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16" y="807671"/>
            <a:ext cx="7416823" cy="559391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52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Logique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680" y="1432964"/>
            <a:ext cx="6921968" cy="48577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5919281"/>
            <a:ext cx="100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Persistance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Relationnelle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Tables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Relations</a:t>
            </a:r>
          </a:p>
          <a:p>
            <a:pPr>
              <a:buFont typeface="Arial" pitchFamily="34" charset="0"/>
              <a:buChar char="•"/>
            </a:pPr>
            <a:r>
              <a:rPr lang="fr-FR" sz="1100" dirty="0" smtClean="0">
                <a:solidFill>
                  <a:schemeClr val="bg1"/>
                </a:solidFill>
              </a:rPr>
              <a:t>Attributs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000496" y="6429396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Figure 12 : Modèle Physique de Données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498080" cy="868346"/>
          </a:xfrm>
        </p:spPr>
        <p:txBody>
          <a:bodyPr/>
          <a:lstStyle/>
          <a:p>
            <a:r>
              <a:rPr lang="fr-FR" dirty="0" smtClean="0">
                <a:ea typeface="Malgun Gothic Semilight" pitchFamily="34" charset="-128"/>
                <a:cs typeface="Malgun Gothic Semilight" pitchFamily="34" charset="-128"/>
              </a:rPr>
              <a:t>Modèle Physique de Données</a:t>
            </a:r>
            <a:endParaRPr lang="fr-FR" dirty="0">
              <a:ea typeface="Malgun Gothic Semilight" pitchFamily="34" charset="-128"/>
              <a:cs typeface="Malgun Gothic Semilight" pitchFamily="3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004641"/>
            <a:ext cx="7739184" cy="534860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9339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MT"/>
              </a:rPr>
              <a:t>Script </a:t>
            </a:r>
            <a:r>
              <a:rPr lang="fr-FR" dirty="0">
                <a:latin typeface="ArialMT"/>
              </a:rPr>
              <a:t>de création de la </a:t>
            </a:r>
            <a:r>
              <a:rPr lang="fr-FR" dirty="0" smtClean="0">
                <a:latin typeface="ArialMT"/>
              </a:rPr>
              <a:t>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700808"/>
            <a:ext cx="7498080" cy="2016224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IF  NOT EXISTS (SELECT 1 FROM </a:t>
            </a:r>
            <a:r>
              <a:rPr lang="en-US" sz="1600" b="1" dirty="0" err="1"/>
              <a:t>sys.databases</a:t>
            </a:r>
            <a:r>
              <a:rPr lang="en-US" sz="1600" b="1" dirty="0"/>
              <a:t> WHERE name = </a:t>
            </a:r>
            <a:r>
              <a:rPr lang="en-US" sz="1600" b="1" dirty="0" err="1"/>
              <a:t>N'anomalies</a:t>
            </a:r>
            <a:r>
              <a:rPr lang="en-US" sz="1600" b="1" dirty="0"/>
              <a:t>')</a:t>
            </a:r>
          </a:p>
          <a:p>
            <a:r>
              <a:rPr lang="fr-FR" sz="1600" b="1" dirty="0"/>
              <a:t>    BEGIN</a:t>
            </a:r>
          </a:p>
          <a:p>
            <a:r>
              <a:rPr lang="fr-FR" sz="1600" b="1" dirty="0"/>
              <a:t>        CREATE DATABASE </a:t>
            </a:r>
            <a:r>
              <a:rPr lang="fr-FR" sz="1600" b="1" dirty="0" smtClean="0"/>
              <a:t>[</a:t>
            </a:r>
            <a:r>
              <a:rPr lang="en-US" sz="1600" b="1" dirty="0"/>
              <a:t>anomalies</a:t>
            </a:r>
            <a:r>
              <a:rPr lang="fr-FR" sz="1600" b="1" dirty="0" smtClean="0"/>
              <a:t>]</a:t>
            </a:r>
            <a:endParaRPr lang="fr-FR" sz="1600" b="1" dirty="0"/>
          </a:p>
          <a:p>
            <a:r>
              <a:rPr lang="fr-FR" sz="1600" b="1" dirty="0"/>
              <a:t>    END</a:t>
            </a:r>
            <a:r>
              <a:rPr lang="fr-FR" sz="1600" b="1" dirty="0" smtClean="0"/>
              <a:t>;</a:t>
            </a:r>
          </a:p>
          <a:p>
            <a:endParaRPr lang="fr-FR" sz="1600" b="1" dirty="0"/>
          </a:p>
          <a:p>
            <a:r>
              <a:rPr lang="fr-FR" sz="1600" b="1" dirty="0" smtClean="0"/>
              <a:t>USE anomalies</a:t>
            </a:r>
          </a:p>
          <a:p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63688" y="4437112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CREATE</a:t>
            </a:r>
            <a:r>
              <a:rPr lang="fr-FR" sz="1200" dirty="0" smtClean="0"/>
              <a:t> : une des trois instructions du </a:t>
            </a:r>
            <a:r>
              <a:rPr lang="fr-FR" sz="1200" b="1" dirty="0" smtClean="0"/>
              <a:t>LDD</a:t>
            </a:r>
            <a:r>
              <a:rPr lang="fr-FR" sz="1200" dirty="0" smtClean="0"/>
              <a:t> (Langage de Définition de Données : un des quatre sous langages de SQL)</a:t>
            </a:r>
          </a:p>
          <a:p>
            <a:r>
              <a:rPr lang="fr-FR" sz="1200" b="1" dirty="0" smtClean="0"/>
              <a:t>DROP</a:t>
            </a:r>
            <a:r>
              <a:rPr lang="fr-FR" sz="1200" dirty="0" smtClean="0"/>
              <a:t> : autre instruction permettant de supprimer un objet</a:t>
            </a:r>
          </a:p>
          <a:p>
            <a:r>
              <a:rPr lang="fr-FR" sz="1200" b="1" dirty="0" smtClean="0"/>
              <a:t>ALTER</a:t>
            </a:r>
            <a:r>
              <a:rPr lang="fr-FR" sz="1200" dirty="0" smtClean="0"/>
              <a:t> : autre instruction permettant de modifier un objet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1490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ArialMT"/>
              </a:rPr>
              <a:t>Script de création de </a:t>
            </a:r>
            <a:r>
              <a:rPr lang="fr-FR" dirty="0" smtClean="0">
                <a:latin typeface="ArialMT"/>
              </a:rPr>
              <a:t>la table « domaine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7426" y="1954599"/>
            <a:ext cx="7498080" cy="2050465"/>
          </a:xfrm>
        </p:spPr>
        <p:txBody>
          <a:bodyPr>
            <a:normAutofit/>
          </a:bodyPr>
          <a:lstStyle/>
          <a:p>
            <a:r>
              <a:rPr lang="fr-FR" sz="1600" b="1" dirty="0" smtClean="0"/>
              <a:t>CREATE TABLE domaine </a:t>
            </a:r>
          </a:p>
          <a:p>
            <a:r>
              <a:rPr lang="fr-FR" sz="1600" b="1" dirty="0" smtClean="0"/>
              <a:t>(</a:t>
            </a:r>
            <a:r>
              <a:rPr lang="fr-FR" sz="1600" b="1" dirty="0" err="1"/>
              <a:t>idDomaine</a:t>
            </a:r>
            <a:r>
              <a:rPr lang="fr-FR" sz="1600" b="1" dirty="0"/>
              <a:t> INT IDENTITY(1,1) PRIMARY KEY, </a:t>
            </a:r>
            <a:endParaRPr lang="fr-FR" sz="1600" b="1" dirty="0" smtClean="0"/>
          </a:p>
          <a:p>
            <a:r>
              <a:rPr lang="fr-FR" sz="1600" b="1" dirty="0" err="1" smtClean="0"/>
              <a:t>libelleCourt</a:t>
            </a:r>
            <a:r>
              <a:rPr lang="fr-FR" sz="1600" b="1" dirty="0" smtClean="0"/>
              <a:t> </a:t>
            </a:r>
            <a:r>
              <a:rPr lang="fr-FR" sz="1600" b="1" dirty="0"/>
              <a:t>VARCHAR(2) UNIQUE NOT NULL, </a:t>
            </a:r>
            <a:endParaRPr lang="fr-FR" sz="1600" b="1" dirty="0" smtClean="0"/>
          </a:p>
          <a:p>
            <a:r>
              <a:rPr lang="fr-FR" sz="1600" b="1" dirty="0" err="1" smtClean="0"/>
              <a:t>libelleLong</a:t>
            </a:r>
            <a:r>
              <a:rPr lang="fr-FR" sz="1600" b="1" dirty="0" smtClean="0"/>
              <a:t> </a:t>
            </a:r>
            <a:r>
              <a:rPr lang="fr-FR" sz="1600" b="1" dirty="0"/>
              <a:t>VARCHAR(20) </a:t>
            </a:r>
            <a:r>
              <a:rPr lang="fr-FR" sz="1600" b="1" dirty="0" smtClean="0"/>
              <a:t>UNIQUE NOT </a:t>
            </a:r>
            <a:r>
              <a:rPr lang="fr-FR" sz="1600" b="1" dirty="0"/>
              <a:t>NULL)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26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ArialMT"/>
              </a:rPr>
              <a:t>Script de création de </a:t>
            </a:r>
            <a:r>
              <a:rPr lang="fr-FR" dirty="0" smtClean="0">
                <a:latin typeface="ArialMT"/>
              </a:rPr>
              <a:t>la table « utilisateur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104456"/>
          </a:xfrm>
        </p:spPr>
        <p:txBody>
          <a:bodyPr>
            <a:normAutofit/>
          </a:bodyPr>
          <a:lstStyle/>
          <a:p>
            <a:r>
              <a:rPr lang="fr-FR" sz="1600" b="1" dirty="0" smtClean="0"/>
              <a:t>CREATE TABLE utilisateur </a:t>
            </a:r>
          </a:p>
          <a:p>
            <a:r>
              <a:rPr lang="fr-FR" sz="1600" b="1" dirty="0" smtClean="0"/>
              <a:t>(</a:t>
            </a:r>
            <a:r>
              <a:rPr lang="fr-FR" sz="1600" b="1" dirty="0" err="1"/>
              <a:t>idUtilisateur</a:t>
            </a:r>
            <a:r>
              <a:rPr lang="fr-FR" sz="1600" b="1" dirty="0"/>
              <a:t> INT IDENTITY(1,1) PRIMARY KEY, </a:t>
            </a:r>
            <a:endParaRPr lang="fr-FR" sz="1600" b="1" dirty="0" smtClean="0"/>
          </a:p>
          <a:p>
            <a:r>
              <a:rPr lang="fr-FR" sz="1600" b="1" dirty="0" err="1" smtClean="0"/>
              <a:t>nomUtilisateur</a:t>
            </a:r>
            <a:r>
              <a:rPr lang="fr-FR" sz="1600" b="1" dirty="0" smtClean="0"/>
              <a:t> </a:t>
            </a:r>
            <a:r>
              <a:rPr lang="fr-FR" sz="1600" b="1" dirty="0"/>
              <a:t>VARCHAR(50) </a:t>
            </a:r>
            <a:r>
              <a:rPr lang="fr-FR" sz="1600" b="1" dirty="0" smtClean="0"/>
              <a:t>NOT NULL, </a:t>
            </a:r>
          </a:p>
          <a:p>
            <a:r>
              <a:rPr lang="fr-FR" sz="1600" b="1" dirty="0" err="1" smtClean="0"/>
              <a:t>prenomUtilisateur</a:t>
            </a:r>
            <a:r>
              <a:rPr lang="fr-FR" sz="1600" b="1" dirty="0" smtClean="0"/>
              <a:t> VARCHAR(50</a:t>
            </a:r>
            <a:r>
              <a:rPr lang="fr-FR" sz="1600" b="1" dirty="0"/>
              <a:t>) </a:t>
            </a:r>
            <a:r>
              <a:rPr lang="fr-FR" sz="1600" b="1" dirty="0" smtClean="0"/>
              <a:t>NOT NULL,</a:t>
            </a:r>
            <a:endParaRPr lang="fr-FR" sz="1600" b="1" dirty="0"/>
          </a:p>
          <a:p>
            <a:r>
              <a:rPr lang="fr-FR" sz="1600" b="1" dirty="0" err="1" smtClean="0"/>
              <a:t>emailUtilisateur</a:t>
            </a:r>
            <a:r>
              <a:rPr lang="fr-FR" sz="1600" b="1" dirty="0" smtClean="0"/>
              <a:t> VARCHAR(100</a:t>
            </a:r>
            <a:r>
              <a:rPr lang="fr-FR" sz="1600" b="1" dirty="0"/>
              <a:t>) </a:t>
            </a:r>
            <a:r>
              <a:rPr lang="fr-FR" sz="1600" b="1" dirty="0" smtClean="0"/>
              <a:t>UNIQUE NOT NULL, </a:t>
            </a:r>
            <a:endParaRPr lang="fr-FR" sz="1600" b="1" dirty="0" smtClean="0"/>
          </a:p>
          <a:p>
            <a:r>
              <a:rPr lang="fr-FR" sz="1600" b="1" dirty="0" err="1" smtClean="0"/>
              <a:t>mdpUtilisateur</a:t>
            </a:r>
            <a:r>
              <a:rPr lang="fr-FR" sz="1600" b="1" dirty="0" smtClean="0"/>
              <a:t> </a:t>
            </a:r>
            <a:r>
              <a:rPr lang="fr-FR" sz="1600" b="1" dirty="0" smtClean="0"/>
              <a:t>VARCHAR(20</a:t>
            </a:r>
            <a:r>
              <a:rPr lang="fr-FR" sz="1600" b="1" dirty="0"/>
              <a:t>) </a:t>
            </a:r>
            <a:r>
              <a:rPr lang="fr-FR" sz="1600" b="1" dirty="0" smtClean="0"/>
              <a:t>NOT NULL, </a:t>
            </a:r>
          </a:p>
          <a:p>
            <a:r>
              <a:rPr lang="fr-FR" sz="1600" b="1" dirty="0" err="1" smtClean="0"/>
              <a:t>debutValidite</a:t>
            </a:r>
            <a:r>
              <a:rPr lang="fr-FR" sz="1600" b="1" dirty="0" smtClean="0"/>
              <a:t> DATE NOT NULL, </a:t>
            </a:r>
          </a:p>
          <a:p>
            <a:r>
              <a:rPr lang="fr-FR" sz="1600" b="1" dirty="0" err="1" smtClean="0"/>
              <a:t>finValidite</a:t>
            </a:r>
            <a:r>
              <a:rPr lang="fr-FR" sz="1600" b="1" dirty="0" smtClean="0"/>
              <a:t> DATE, </a:t>
            </a:r>
            <a:endParaRPr lang="fr-FR" sz="1600" b="1" dirty="0"/>
          </a:p>
          <a:p>
            <a:r>
              <a:rPr lang="en-US" sz="1600" b="1" dirty="0" err="1" smtClean="0"/>
              <a:t>idRole</a:t>
            </a:r>
            <a:r>
              <a:rPr lang="en-US" sz="1600" b="1" dirty="0" smtClean="0"/>
              <a:t> </a:t>
            </a:r>
            <a:r>
              <a:rPr lang="en-US" sz="1600" b="1" dirty="0"/>
              <a:t>INT </a:t>
            </a:r>
            <a:r>
              <a:rPr lang="en-US" sz="1600" b="1" dirty="0" smtClean="0"/>
              <a:t>NOT NULL CONSTRAINT </a:t>
            </a:r>
            <a:r>
              <a:rPr lang="en-US" sz="1600" b="1" dirty="0" err="1"/>
              <a:t>fk_role_utilisateur</a:t>
            </a:r>
            <a:r>
              <a:rPr lang="en-US" sz="1600" b="1" dirty="0"/>
              <a:t> </a:t>
            </a:r>
            <a:r>
              <a:rPr lang="en-US" sz="1600" b="1" dirty="0" smtClean="0"/>
              <a:t>FOREIGN KEY REFERENCES </a:t>
            </a:r>
            <a:r>
              <a:rPr lang="en-US" sz="1600" b="1" dirty="0"/>
              <a:t>role(</a:t>
            </a:r>
            <a:r>
              <a:rPr lang="en-US" sz="1600" b="1" dirty="0" err="1"/>
              <a:t>idRole</a:t>
            </a:r>
            <a:r>
              <a:rPr lang="en-US" sz="1600" b="1" dirty="0"/>
              <a:t>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ArialMT"/>
              </a:rPr>
              <a:t>Script de création de la </a:t>
            </a:r>
            <a:r>
              <a:rPr lang="fr-FR" dirty="0" smtClean="0">
                <a:latin typeface="ArialMT"/>
              </a:rPr>
              <a:t>table de jointure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2668" y="1954599"/>
            <a:ext cx="7498080" cy="3490625"/>
          </a:xfrm>
        </p:spPr>
        <p:txBody>
          <a:bodyPr>
            <a:normAutofit/>
          </a:bodyPr>
          <a:lstStyle/>
          <a:p>
            <a:r>
              <a:rPr lang="fr-FR" sz="1600" b="1" dirty="0" smtClean="0"/>
              <a:t>CREATE TABLE </a:t>
            </a:r>
            <a:r>
              <a:rPr lang="fr-FR" sz="1600" b="1" dirty="0" err="1" smtClean="0"/>
              <a:t>MessageErreurAno</a:t>
            </a:r>
            <a:r>
              <a:rPr lang="fr-FR" sz="1600" b="1" dirty="0" smtClean="0"/>
              <a:t> </a:t>
            </a:r>
          </a:p>
          <a:p>
            <a:r>
              <a:rPr lang="fr-FR" sz="1600" b="1" dirty="0" smtClean="0"/>
              <a:t>(</a:t>
            </a:r>
            <a:r>
              <a:rPr lang="fr-FR" sz="1600" b="1" dirty="0" err="1"/>
              <a:t>idAnomalie</a:t>
            </a:r>
            <a:r>
              <a:rPr lang="fr-FR" sz="1600" b="1" dirty="0"/>
              <a:t> </a:t>
            </a:r>
            <a:r>
              <a:rPr lang="fr-FR" sz="1600" b="1" dirty="0" smtClean="0"/>
              <a:t>INT NOT NULL, </a:t>
            </a:r>
          </a:p>
          <a:p>
            <a:r>
              <a:rPr lang="fr-FR" sz="1600" b="1" dirty="0" err="1" smtClean="0"/>
              <a:t>idMessageErreur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INt</a:t>
            </a:r>
            <a:r>
              <a:rPr lang="fr-FR" sz="1600" b="1" dirty="0"/>
              <a:t>,</a:t>
            </a:r>
          </a:p>
          <a:p>
            <a:r>
              <a:rPr lang="fr-FR" sz="1600" b="1" dirty="0" smtClean="0"/>
              <a:t>CONSTRAINT </a:t>
            </a:r>
            <a:r>
              <a:rPr lang="fr-FR" sz="1600" b="1" dirty="0" err="1"/>
              <a:t>fk_mea_anomalie</a:t>
            </a:r>
            <a:r>
              <a:rPr lang="fr-FR" sz="1600" b="1" dirty="0"/>
              <a:t> </a:t>
            </a:r>
            <a:r>
              <a:rPr lang="fr-FR" sz="1600" b="1" dirty="0" smtClean="0"/>
              <a:t>FOREIGN KEY(</a:t>
            </a:r>
            <a:r>
              <a:rPr lang="fr-FR" sz="1600" b="1" dirty="0" err="1" smtClean="0"/>
              <a:t>idAnomalie</a:t>
            </a:r>
            <a:r>
              <a:rPr lang="fr-FR" sz="1600" b="1" dirty="0"/>
              <a:t>) </a:t>
            </a:r>
            <a:r>
              <a:rPr lang="fr-FR" sz="1600" b="1" dirty="0" smtClean="0"/>
              <a:t>REFERENCES </a:t>
            </a:r>
            <a:r>
              <a:rPr lang="fr-FR" sz="1600" b="1" dirty="0"/>
              <a:t>anomalie(</a:t>
            </a:r>
            <a:r>
              <a:rPr lang="fr-FR" sz="1600" b="1" dirty="0" err="1"/>
              <a:t>idAnomalie</a:t>
            </a:r>
            <a:r>
              <a:rPr lang="fr-FR" sz="1600" b="1" dirty="0"/>
              <a:t>),</a:t>
            </a:r>
          </a:p>
          <a:p>
            <a:r>
              <a:rPr lang="fr-FR" sz="1600" b="1" dirty="0" smtClean="0"/>
              <a:t>CONSTRAINT </a:t>
            </a:r>
            <a:r>
              <a:rPr lang="fr-FR" sz="1600" b="1" dirty="0" err="1"/>
              <a:t>fk_mea_messageErreur</a:t>
            </a:r>
            <a:r>
              <a:rPr lang="fr-FR" sz="1600" b="1" dirty="0"/>
              <a:t> </a:t>
            </a:r>
            <a:r>
              <a:rPr lang="fr-FR" sz="1600" b="1" dirty="0" smtClean="0"/>
              <a:t>FOREIGN KEY (</a:t>
            </a:r>
            <a:r>
              <a:rPr lang="fr-FR" sz="1600" b="1" dirty="0" err="1"/>
              <a:t>idMessageErreur</a:t>
            </a:r>
            <a:r>
              <a:rPr lang="fr-FR" sz="1600" b="1" dirty="0"/>
              <a:t>) </a:t>
            </a:r>
            <a:r>
              <a:rPr lang="fr-FR" sz="1600" b="1" dirty="0" smtClean="0"/>
              <a:t>REFERENCES </a:t>
            </a:r>
            <a:r>
              <a:rPr lang="fr-FR" sz="1600" b="1" dirty="0" err="1"/>
              <a:t>messageErreur</a:t>
            </a:r>
            <a:r>
              <a:rPr lang="fr-FR" sz="1600" b="1" dirty="0"/>
              <a:t>(</a:t>
            </a:r>
            <a:r>
              <a:rPr lang="fr-FR" sz="1600" b="1" dirty="0" err="1"/>
              <a:t>idMessageErreur</a:t>
            </a:r>
            <a:r>
              <a:rPr lang="fr-FR" sz="1600" b="1" dirty="0"/>
              <a:t>),</a:t>
            </a:r>
          </a:p>
          <a:p>
            <a:r>
              <a:rPr lang="fr-FR" sz="1600" b="1" dirty="0" smtClean="0"/>
              <a:t>CONSTRAINT </a:t>
            </a:r>
            <a:r>
              <a:rPr lang="fr-FR" sz="1600" b="1" dirty="0" err="1"/>
              <a:t>pk_mea</a:t>
            </a:r>
            <a:r>
              <a:rPr lang="fr-FR" sz="1600" b="1" dirty="0"/>
              <a:t> </a:t>
            </a:r>
            <a:r>
              <a:rPr lang="fr-FR" sz="1600" b="1" dirty="0" smtClean="0"/>
              <a:t>PRIMARY KEY(</a:t>
            </a:r>
            <a:r>
              <a:rPr lang="fr-FR" sz="1600" b="1" dirty="0" err="1" smtClean="0"/>
              <a:t>idAnomalie</a:t>
            </a:r>
            <a:r>
              <a:rPr lang="fr-FR" sz="1600" b="1" dirty="0"/>
              <a:t>, </a:t>
            </a:r>
            <a:r>
              <a:rPr lang="fr-FR" sz="1600" b="1" dirty="0" err="1"/>
              <a:t>idMessageErreur</a:t>
            </a:r>
            <a:r>
              <a:rPr lang="fr-FR" sz="1600" b="1" dirty="0"/>
              <a:t>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58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0166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déploiement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792" y="1340768"/>
            <a:ext cx="8001056" cy="1152128"/>
          </a:xfrm>
        </p:spPr>
        <p:txBody>
          <a:bodyPr>
            <a:normAutofit fontScale="70000" lnSpcReduction="20000"/>
          </a:bodyPr>
          <a:lstStyle/>
          <a:p>
            <a:pPr marL="273050" indent="-190500" algn="just"/>
            <a:r>
              <a:rPr lang="fr-FR" sz="1600" dirty="0" smtClean="0"/>
              <a:t>Voici le diagramme général de déploiement. </a:t>
            </a:r>
          </a:p>
          <a:p>
            <a:pPr marL="273050" indent="-190500" algn="just"/>
            <a:r>
              <a:rPr lang="fr-FR" sz="1600" dirty="0" smtClean="0"/>
              <a:t>A droite, le serveur de base de données sous Windows server 2012 avec SQL server d’installé ainsi que ma base de données.</a:t>
            </a:r>
          </a:p>
          <a:p>
            <a:pPr marL="273050" indent="-190500" algn="just"/>
            <a:r>
              <a:rPr lang="fr-FR" sz="1600" dirty="0" smtClean="0"/>
              <a:t>Au centre, le serveur d’application Web avec IIS (Internet Information Service) et mon application qui utilise ma base de données.</a:t>
            </a:r>
          </a:p>
          <a:p>
            <a:pPr marL="273050" indent="-190500" algn="just"/>
            <a:r>
              <a:rPr lang="fr-FR" sz="1600" dirty="0" smtClean="0"/>
              <a:t>Et à gauche les machines clientes sous Windows 10 avec un navigateur.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08284" y="2492896"/>
            <a:ext cx="6552728" cy="32403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-14016" y="6257836"/>
            <a:ext cx="1069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Nœuds</a:t>
            </a:r>
          </a:p>
          <a:p>
            <a:r>
              <a:rPr lang="fr-FR" sz="1100" dirty="0" smtClean="0">
                <a:solidFill>
                  <a:schemeClr val="bg1"/>
                </a:solidFill>
              </a:rPr>
              <a:t>Composants</a:t>
            </a:r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Artéfacts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0077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suis-je?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916832"/>
            <a:ext cx="7498080" cy="4331568"/>
          </a:xfrm>
        </p:spPr>
        <p:txBody>
          <a:bodyPr>
            <a:normAutofit/>
          </a:bodyPr>
          <a:lstStyle/>
          <a:p>
            <a:r>
              <a:rPr lang="fr-FR" sz="2200" dirty="0"/>
              <a:t>Depuis 8 ans, j’étais gestionnaire dans un service d’Assurance de Personnes chez </a:t>
            </a:r>
            <a:r>
              <a:rPr lang="fr-FR" sz="2200" dirty="0" err="1"/>
              <a:t>Humanis</a:t>
            </a:r>
            <a:r>
              <a:rPr lang="fr-FR" sz="2200" dirty="0"/>
              <a:t>. L’opportunité m’a été offerte par mon employeur d’engager une reconversion vers le métier de </a:t>
            </a:r>
            <a:r>
              <a:rPr lang="fr-FR" sz="2200" dirty="0" smtClean="0"/>
              <a:t>Concepteur Développeur Informatique </a:t>
            </a:r>
            <a:r>
              <a:rPr lang="fr-FR" sz="2200" dirty="0"/>
              <a:t>au sein de l’entreprise.</a:t>
            </a:r>
          </a:p>
          <a:p>
            <a:r>
              <a:rPr lang="fr-FR" sz="2200" dirty="0"/>
              <a:t> </a:t>
            </a:r>
          </a:p>
          <a:p>
            <a:r>
              <a:rPr lang="fr-FR" sz="2200" dirty="0"/>
              <a:t>Il s’agissait d’un métier lié à un domaine qui me semblait inaccessible, mais l’informatique et les nouvelles technologies m’ayant toujours attirées, j’ai postulé immédiatement.</a:t>
            </a:r>
          </a:p>
          <a:p>
            <a:pPr marL="365760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117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Procédure stockée : 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9096" y="1727329"/>
            <a:ext cx="7498080" cy="48006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Une procédure stockée est un mélange de code SQL et de code procédural (IF, FOR, WHILE, Déclaration de variables, etc.).</a:t>
            </a:r>
          </a:p>
          <a:p>
            <a:r>
              <a:rPr lang="fr-FR" sz="2800" dirty="0" smtClean="0"/>
              <a:t>L’intérêt des procédures stockées est de centraliser du code réutilisable par plusieurs applications (plus rapide, plus de sécurité et plus de performance).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52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 d’un 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8149" y="1743075"/>
            <a:ext cx="7498080" cy="4800600"/>
          </a:xfrm>
        </p:spPr>
        <p:txBody>
          <a:bodyPr>
            <a:normAutofit/>
          </a:bodyPr>
          <a:lstStyle/>
          <a:p>
            <a:r>
              <a:rPr lang="en-US" sz="1200" b="1" dirty="0"/>
              <a:t>IF OBJECT_ID('</a:t>
            </a:r>
            <a:r>
              <a:rPr lang="en-US" sz="1200" b="1" dirty="0" err="1"/>
              <a:t>utilisateurDelete</a:t>
            </a:r>
            <a:r>
              <a:rPr lang="en-US" sz="1200" b="1" dirty="0"/>
              <a:t>') IS NOT NULL</a:t>
            </a:r>
          </a:p>
          <a:p>
            <a:r>
              <a:rPr lang="fr-FR" sz="1200" b="1" dirty="0"/>
              <a:t>BEGIN</a:t>
            </a:r>
          </a:p>
          <a:p>
            <a:r>
              <a:rPr lang="fr-FR" sz="1200" b="1" dirty="0"/>
              <a:t>DROP PROCEDURE </a:t>
            </a:r>
            <a:r>
              <a:rPr lang="fr-FR" sz="1200" b="1" dirty="0" err="1"/>
              <a:t>utilisateurDelete</a:t>
            </a:r>
            <a:endParaRPr lang="fr-FR" sz="1200" b="1" dirty="0"/>
          </a:p>
          <a:p>
            <a:r>
              <a:rPr lang="fr-FR" sz="1200" b="1" dirty="0"/>
              <a:t>END</a:t>
            </a:r>
          </a:p>
          <a:p>
            <a:r>
              <a:rPr lang="fr-FR" sz="1200" b="1" dirty="0"/>
              <a:t>GO</a:t>
            </a:r>
          </a:p>
          <a:p>
            <a:endParaRPr lang="fr-FR" sz="1200" b="1" dirty="0"/>
          </a:p>
          <a:p>
            <a:r>
              <a:rPr lang="fr-FR" sz="1200" b="1" dirty="0"/>
              <a:t>CREATE PROCEDURE </a:t>
            </a:r>
            <a:r>
              <a:rPr lang="fr-FR" sz="1200" b="1" dirty="0" err="1"/>
              <a:t>utilisateurDelete</a:t>
            </a:r>
            <a:endParaRPr lang="fr-FR" sz="1200" b="1" dirty="0"/>
          </a:p>
          <a:p>
            <a:r>
              <a:rPr lang="fr-FR" sz="1200" b="1" dirty="0"/>
              <a:t>    @</a:t>
            </a:r>
            <a:r>
              <a:rPr lang="fr-FR" sz="1200" b="1" dirty="0" err="1"/>
              <a:t>pidUtilisateur</a:t>
            </a:r>
            <a:r>
              <a:rPr lang="fr-FR" sz="1200" b="1" dirty="0"/>
              <a:t> INT</a:t>
            </a:r>
          </a:p>
          <a:p>
            <a:r>
              <a:rPr lang="fr-FR" sz="1200" b="1" dirty="0"/>
              <a:t>AS </a:t>
            </a:r>
          </a:p>
          <a:p>
            <a:pPr lvl="1"/>
            <a:r>
              <a:rPr lang="fr-FR" sz="1200" b="1" dirty="0"/>
              <a:t>DELETE FROM utilisateur WHERE </a:t>
            </a:r>
            <a:r>
              <a:rPr lang="fr-FR" sz="1200" b="1" dirty="0" err="1"/>
              <a:t>idUtilisateur</a:t>
            </a:r>
            <a:r>
              <a:rPr lang="fr-FR" sz="1200" b="1" dirty="0"/>
              <a:t> = @</a:t>
            </a:r>
            <a:r>
              <a:rPr lang="fr-FR" sz="1200" b="1" dirty="0" err="1"/>
              <a:t>pidUtilisateur</a:t>
            </a:r>
            <a:r>
              <a:rPr lang="fr-FR" sz="1200" b="1" dirty="0"/>
              <a:t>;</a:t>
            </a:r>
          </a:p>
          <a:p>
            <a:r>
              <a:rPr lang="fr-FR" sz="1200" b="1" dirty="0"/>
              <a:t>GO</a:t>
            </a:r>
          </a:p>
          <a:p>
            <a:endParaRPr lang="fr-FR" sz="1200" b="1" dirty="0"/>
          </a:p>
          <a:p>
            <a:r>
              <a:rPr lang="fr-FR" sz="1200" b="1" dirty="0"/>
              <a:t>EXEC </a:t>
            </a:r>
            <a:r>
              <a:rPr lang="fr-FR" sz="1200" b="1" dirty="0" err="1"/>
              <a:t>utilisateurDelete</a:t>
            </a:r>
            <a:r>
              <a:rPr lang="fr-FR" sz="1200" b="1" dirty="0"/>
              <a:t> </a:t>
            </a:r>
            <a:r>
              <a:rPr lang="fr-FR" sz="1200" b="1" dirty="0" smtClean="0"/>
              <a:t>3</a:t>
            </a:r>
            <a:endParaRPr lang="fr-FR" sz="1200" b="1" dirty="0"/>
          </a:p>
          <a:p>
            <a:r>
              <a:rPr lang="fr-FR" sz="1200" b="1" dirty="0" smtClean="0"/>
              <a:t>GO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Procédure stockée de création d’un 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Autofit/>
          </a:bodyPr>
          <a:lstStyle/>
          <a:p>
            <a:r>
              <a:rPr lang="en-US" sz="1200" b="1" dirty="0"/>
              <a:t>IF OBJECT_ID('</a:t>
            </a:r>
            <a:r>
              <a:rPr lang="en-US" sz="1200" b="1" dirty="0" err="1"/>
              <a:t>utilisateurInsert</a:t>
            </a:r>
            <a:r>
              <a:rPr lang="en-US" sz="1200" b="1" dirty="0"/>
              <a:t>') IS NOT NULL</a:t>
            </a:r>
            <a:endParaRPr lang="fr-FR" sz="1200" b="1" dirty="0"/>
          </a:p>
          <a:p>
            <a:r>
              <a:rPr lang="en-US" sz="1200" b="1" dirty="0"/>
              <a:t>BEGIN</a:t>
            </a:r>
            <a:endParaRPr lang="fr-FR" sz="1200" b="1" dirty="0"/>
          </a:p>
          <a:p>
            <a:r>
              <a:rPr lang="en-US" sz="1200" b="1" dirty="0"/>
              <a:t>DROP PROCEDURE </a:t>
            </a:r>
            <a:r>
              <a:rPr lang="en-US" sz="1200" b="1" dirty="0" err="1"/>
              <a:t>utilisateurInsert</a:t>
            </a:r>
            <a:endParaRPr lang="fr-FR" sz="1200" b="1" dirty="0"/>
          </a:p>
          <a:p>
            <a:r>
              <a:rPr lang="en-US" sz="1200" b="1" dirty="0"/>
              <a:t>END</a:t>
            </a:r>
            <a:endParaRPr lang="fr-FR" sz="1200" b="1" dirty="0"/>
          </a:p>
          <a:p>
            <a:r>
              <a:rPr lang="en-US" sz="1200" b="1" dirty="0"/>
              <a:t>GO</a:t>
            </a:r>
            <a:endParaRPr lang="fr-FR" sz="1200" b="1" dirty="0"/>
          </a:p>
          <a:p>
            <a:pPr>
              <a:spcBef>
                <a:spcPts val="0"/>
              </a:spcBef>
            </a:pPr>
            <a:r>
              <a:rPr lang="en-US" sz="1200" b="1" dirty="0"/>
              <a:t> </a:t>
            </a:r>
            <a:r>
              <a:rPr lang="en-US" sz="1200" b="1" dirty="0" smtClean="0"/>
              <a:t>CREATE </a:t>
            </a:r>
            <a:r>
              <a:rPr lang="en-US" sz="1200" b="1" dirty="0"/>
              <a:t>PROCEDURE </a:t>
            </a:r>
            <a:r>
              <a:rPr lang="en-US" sz="1200" b="1" dirty="0" err="1"/>
              <a:t>utilisateurInsert</a:t>
            </a:r>
            <a:endParaRPr lang="fr-FR" sz="1200" b="1" dirty="0"/>
          </a:p>
          <a:p>
            <a:pPr marL="895350" lvl="1" indent="-812800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200" b="1" dirty="0"/>
              <a:t>@</a:t>
            </a:r>
            <a:r>
              <a:rPr lang="en-US" sz="1200" b="1" dirty="0" err="1"/>
              <a:t>pnom</a:t>
            </a:r>
            <a:r>
              <a:rPr lang="en-US" sz="1200" b="1" dirty="0"/>
              <a:t> VARCHAR(50),</a:t>
            </a:r>
            <a:endParaRPr lang="fr-FR" sz="1200" b="1" dirty="0"/>
          </a:p>
          <a:p>
            <a:pPr marL="895350" lvl="1" indent="-812800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200" b="1" dirty="0"/>
              <a:t>@</a:t>
            </a:r>
            <a:r>
              <a:rPr lang="en-US" sz="1200" b="1" dirty="0" err="1"/>
              <a:t>pprenom</a:t>
            </a:r>
            <a:r>
              <a:rPr lang="en-US" sz="1200" b="1" dirty="0"/>
              <a:t> VARCHAR(50),</a:t>
            </a:r>
            <a:endParaRPr lang="fr-FR" sz="1200" b="1" dirty="0"/>
          </a:p>
          <a:p>
            <a:pPr marL="895350" lvl="1" indent="-812800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200" b="1" dirty="0"/>
              <a:t>@</a:t>
            </a:r>
            <a:r>
              <a:rPr lang="en-US" sz="1200" b="1" dirty="0" err="1"/>
              <a:t>pemail</a:t>
            </a:r>
            <a:r>
              <a:rPr lang="en-US" sz="1200" b="1" dirty="0"/>
              <a:t> VARCHAR(50),</a:t>
            </a:r>
            <a:endParaRPr lang="fr-FR" sz="1200" b="1" dirty="0"/>
          </a:p>
          <a:p>
            <a:pPr marL="895350" lvl="1" indent="-812800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200" b="1" dirty="0"/>
              <a:t>	@</a:t>
            </a:r>
            <a:r>
              <a:rPr lang="en-US" sz="1200" b="1" dirty="0" err="1"/>
              <a:t>pmdp</a:t>
            </a:r>
            <a:r>
              <a:rPr lang="en-US" sz="1200" b="1" dirty="0"/>
              <a:t> VARCHAR(50</a:t>
            </a:r>
            <a:r>
              <a:rPr lang="en-US" sz="1200" b="1" dirty="0"/>
              <a:t>),</a:t>
            </a:r>
            <a:endParaRPr lang="fr-FR" sz="1200" b="1" dirty="0"/>
          </a:p>
          <a:p>
            <a:pPr marL="895350" indent="-812800"/>
            <a:r>
              <a:rPr lang="en-US" sz="1200" b="1" dirty="0"/>
              <a:t>	@</a:t>
            </a:r>
            <a:r>
              <a:rPr lang="en-US" sz="1200" b="1" dirty="0" err="1"/>
              <a:t>pdebut</a:t>
            </a:r>
            <a:r>
              <a:rPr lang="en-US" sz="1200" b="1" dirty="0"/>
              <a:t> DATE,</a:t>
            </a:r>
            <a:endParaRPr lang="fr-FR" sz="1200" b="1" dirty="0"/>
          </a:p>
          <a:p>
            <a:pPr marL="895350" indent="-812800"/>
            <a:r>
              <a:rPr lang="en-US" sz="1200" b="1" dirty="0"/>
              <a:t>	</a:t>
            </a:r>
            <a:r>
              <a:rPr lang="fr-FR" sz="1200" b="1" dirty="0"/>
              <a:t>@</a:t>
            </a:r>
            <a:r>
              <a:rPr lang="fr-FR" sz="1200" b="1" dirty="0" err="1"/>
              <a:t>pfin</a:t>
            </a:r>
            <a:r>
              <a:rPr lang="fr-FR" sz="1200" b="1" dirty="0"/>
              <a:t> DATE,</a:t>
            </a:r>
          </a:p>
          <a:p>
            <a:pPr marL="895350" indent="-812800"/>
            <a:r>
              <a:rPr lang="fr-FR" sz="1200" b="1" dirty="0"/>
              <a:t>	@</a:t>
            </a:r>
            <a:r>
              <a:rPr lang="fr-FR" sz="1200" b="1" dirty="0" err="1"/>
              <a:t>pidrole</a:t>
            </a:r>
            <a:r>
              <a:rPr lang="fr-FR" sz="1200" b="1" dirty="0"/>
              <a:t> INT</a:t>
            </a:r>
          </a:p>
          <a:p>
            <a:r>
              <a:rPr lang="fr-FR" sz="1200" b="1" dirty="0"/>
              <a:t>AS</a:t>
            </a:r>
          </a:p>
          <a:p>
            <a:r>
              <a:rPr lang="fr-FR" sz="1200" b="1" dirty="0"/>
              <a:t>    INSERT INTO </a:t>
            </a:r>
            <a:r>
              <a:rPr lang="fr-FR" sz="1200" b="1" dirty="0" smtClean="0"/>
              <a:t>utilisateur(nomUtilisateur,prenomUtilisateur,emailUtilisateur,mdpUtilisateur,debutValidite,finValidite,idRole</a:t>
            </a:r>
            <a:r>
              <a:rPr lang="fr-FR" sz="1200" b="1" dirty="0"/>
              <a:t>)</a:t>
            </a:r>
          </a:p>
          <a:p>
            <a:r>
              <a:rPr lang="fr-FR" sz="1200" b="1" dirty="0"/>
              <a:t>	VALUES(@</a:t>
            </a:r>
            <a:r>
              <a:rPr lang="fr-FR" sz="1200" b="1" dirty="0" err="1"/>
              <a:t>pnom</a:t>
            </a:r>
            <a:r>
              <a:rPr lang="fr-FR" sz="1200" b="1" dirty="0"/>
              <a:t>,@</a:t>
            </a:r>
            <a:r>
              <a:rPr lang="fr-FR" sz="1200" b="1" dirty="0" err="1"/>
              <a:t>pprenom</a:t>
            </a:r>
            <a:r>
              <a:rPr lang="fr-FR" sz="1200" b="1" dirty="0"/>
              <a:t>,@</a:t>
            </a:r>
            <a:r>
              <a:rPr lang="fr-FR" sz="1200" b="1" dirty="0" err="1"/>
              <a:t>pemail</a:t>
            </a:r>
            <a:r>
              <a:rPr lang="fr-FR" sz="1200" b="1" dirty="0"/>
              <a:t>,@</a:t>
            </a:r>
            <a:r>
              <a:rPr lang="fr-FR" sz="1200" b="1" dirty="0" err="1"/>
              <a:t>pmdp</a:t>
            </a:r>
            <a:r>
              <a:rPr lang="fr-FR" sz="1200" b="1" dirty="0"/>
              <a:t>,@</a:t>
            </a:r>
            <a:r>
              <a:rPr lang="fr-FR" sz="1200" b="1" dirty="0" err="1"/>
              <a:t>pdebut</a:t>
            </a:r>
            <a:r>
              <a:rPr lang="fr-FR" sz="1200" b="1" dirty="0"/>
              <a:t>,@</a:t>
            </a:r>
            <a:r>
              <a:rPr lang="fr-FR" sz="1200" b="1" dirty="0" err="1"/>
              <a:t>pfin</a:t>
            </a:r>
            <a:r>
              <a:rPr lang="fr-FR" sz="1200" b="1" dirty="0"/>
              <a:t>,@</a:t>
            </a:r>
            <a:r>
              <a:rPr lang="fr-FR" sz="1200" b="1" dirty="0" err="1"/>
              <a:t>pidrole</a:t>
            </a:r>
            <a:r>
              <a:rPr lang="fr-FR" sz="1200" b="1" dirty="0"/>
              <a:t>);</a:t>
            </a:r>
          </a:p>
          <a:p>
            <a:r>
              <a:rPr lang="fr-FR" sz="1200" b="1" dirty="0"/>
              <a:t>GO</a:t>
            </a:r>
          </a:p>
          <a:p>
            <a:r>
              <a:rPr lang="fr-FR" sz="1200" b="1" dirty="0"/>
              <a:t> </a:t>
            </a:r>
            <a:r>
              <a:rPr lang="fr-FR" sz="1200" b="1" dirty="0" smtClean="0"/>
              <a:t>EXEC </a:t>
            </a:r>
            <a:r>
              <a:rPr lang="fr-FR" sz="1200" b="1" dirty="0" err="1"/>
              <a:t>utilisateurInsert</a:t>
            </a:r>
            <a:r>
              <a:rPr lang="fr-FR" sz="1200" b="1" dirty="0"/>
              <a:t> '</a:t>
            </a:r>
            <a:r>
              <a:rPr lang="fr-FR" sz="1200" b="1" dirty="0" err="1"/>
              <a:t>Aurelie</a:t>
            </a:r>
            <a:r>
              <a:rPr lang="fr-FR" sz="1200" b="1" dirty="0"/>
              <a:t>', 'VASSORT', 'aurelie.vassort@humanis.com', 'titane45', '20150601 10:00:00 AM', '20191231 17:00:00 PM', 1</a:t>
            </a:r>
          </a:p>
          <a:p>
            <a:r>
              <a:rPr lang="fr-FR" sz="1200" b="1" dirty="0" smtClean="0"/>
              <a:t>GO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5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à jour d’un 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504950"/>
            <a:ext cx="7498080" cy="4800600"/>
          </a:xfrm>
        </p:spPr>
        <p:txBody>
          <a:bodyPr>
            <a:normAutofit/>
          </a:bodyPr>
          <a:lstStyle/>
          <a:p>
            <a:r>
              <a:rPr lang="en-US" sz="1200" b="1" dirty="0"/>
              <a:t>IF OBJECT_ID('</a:t>
            </a:r>
            <a:r>
              <a:rPr lang="en-US" sz="1200" b="1" dirty="0" err="1"/>
              <a:t>utilisateurUpdate</a:t>
            </a:r>
            <a:r>
              <a:rPr lang="en-US" sz="1200" b="1" dirty="0"/>
              <a:t>') IS NOT NULL</a:t>
            </a:r>
          </a:p>
          <a:p>
            <a:r>
              <a:rPr lang="fr-FR" sz="1200" b="1" dirty="0"/>
              <a:t>BEGIN</a:t>
            </a:r>
          </a:p>
          <a:p>
            <a:r>
              <a:rPr lang="fr-FR" sz="1200" b="1" dirty="0"/>
              <a:t>DROP PROCEDURE </a:t>
            </a:r>
            <a:r>
              <a:rPr lang="fr-FR" sz="1200" b="1" dirty="0" err="1"/>
              <a:t>utilisateurUpdate</a:t>
            </a:r>
            <a:endParaRPr lang="fr-FR" sz="1200" b="1" dirty="0"/>
          </a:p>
          <a:p>
            <a:r>
              <a:rPr lang="fr-FR" sz="1200" b="1" dirty="0"/>
              <a:t>END</a:t>
            </a:r>
          </a:p>
          <a:p>
            <a:r>
              <a:rPr lang="fr-FR" sz="1200" b="1" dirty="0"/>
              <a:t>GO</a:t>
            </a:r>
          </a:p>
          <a:p>
            <a:endParaRPr lang="fr-FR" sz="1200" b="1" dirty="0"/>
          </a:p>
          <a:p>
            <a:r>
              <a:rPr lang="fr-FR" sz="1200" b="1" dirty="0"/>
              <a:t>CREATE PROCEDURE </a:t>
            </a:r>
            <a:r>
              <a:rPr lang="fr-FR" sz="1200" b="1" dirty="0" err="1"/>
              <a:t>utilisateurUpdate</a:t>
            </a:r>
            <a:endParaRPr lang="fr-FR" sz="1200" b="1" dirty="0"/>
          </a:p>
          <a:p>
            <a:pPr marL="722313" lvl="1" indent="-93663"/>
            <a:r>
              <a:rPr lang="fr-FR" sz="1200" b="1" dirty="0"/>
              <a:t>@</a:t>
            </a:r>
            <a:r>
              <a:rPr lang="fr-FR" sz="1200" b="1" dirty="0" err="1"/>
              <a:t>pemail</a:t>
            </a:r>
            <a:r>
              <a:rPr lang="fr-FR" sz="1200" b="1" dirty="0"/>
              <a:t> VARCHAR(50),</a:t>
            </a:r>
          </a:p>
          <a:p>
            <a:pPr marL="722313" lvl="1" indent="-93663"/>
            <a:r>
              <a:rPr lang="fr-FR" sz="1200" b="1" dirty="0"/>
              <a:t>@</a:t>
            </a:r>
            <a:r>
              <a:rPr lang="fr-FR" sz="1200" b="1" dirty="0" err="1"/>
              <a:t>pmdp</a:t>
            </a:r>
            <a:r>
              <a:rPr lang="fr-FR" sz="1200" b="1" dirty="0"/>
              <a:t> VARCHAR(50),</a:t>
            </a:r>
          </a:p>
          <a:p>
            <a:pPr marL="726758" lvl="1" indent="-96838"/>
            <a:r>
              <a:rPr lang="fr-FR" sz="1200" b="1" dirty="0" smtClean="0"/>
              <a:t>@</a:t>
            </a:r>
            <a:r>
              <a:rPr lang="fr-FR" sz="1200" b="1" dirty="0" err="1"/>
              <a:t>pnom</a:t>
            </a:r>
            <a:r>
              <a:rPr lang="fr-FR" sz="1200" b="1" dirty="0"/>
              <a:t> VARCHAR(50),</a:t>
            </a:r>
          </a:p>
          <a:p>
            <a:pPr marL="722313" lvl="1" indent="-93663"/>
            <a:r>
              <a:rPr lang="fr-FR" sz="1200" b="1" dirty="0"/>
              <a:t>@</a:t>
            </a:r>
            <a:r>
              <a:rPr lang="fr-FR" sz="1200" b="1" dirty="0" err="1"/>
              <a:t>pprenom</a:t>
            </a:r>
            <a:r>
              <a:rPr lang="fr-FR" sz="1200" b="1" dirty="0"/>
              <a:t> </a:t>
            </a:r>
            <a:r>
              <a:rPr lang="fr-FR" sz="1200" b="1" dirty="0" smtClean="0"/>
              <a:t>VARCHAR(50)</a:t>
            </a:r>
          </a:p>
          <a:p>
            <a:r>
              <a:rPr lang="fr-FR" sz="1200" b="1" dirty="0"/>
              <a:t>AS</a:t>
            </a:r>
          </a:p>
          <a:p>
            <a:r>
              <a:rPr lang="fr-FR" sz="1200" b="1" dirty="0" smtClean="0"/>
              <a:t>    UPDATE </a:t>
            </a:r>
            <a:r>
              <a:rPr lang="fr-FR" sz="1200" b="1" dirty="0"/>
              <a:t>utilisateur SET </a:t>
            </a:r>
            <a:r>
              <a:rPr lang="fr-FR" sz="1200" b="1" dirty="0" err="1"/>
              <a:t>emailUtilisateur</a:t>
            </a:r>
            <a:r>
              <a:rPr lang="fr-FR" sz="1200" b="1" dirty="0"/>
              <a:t> = @</a:t>
            </a:r>
            <a:r>
              <a:rPr lang="fr-FR" sz="1200" b="1" dirty="0" err="1"/>
              <a:t>pemail</a:t>
            </a:r>
            <a:r>
              <a:rPr lang="fr-FR" sz="1200" b="1" dirty="0"/>
              <a:t>, </a:t>
            </a:r>
            <a:r>
              <a:rPr lang="fr-FR" sz="1200" b="1" dirty="0" err="1"/>
              <a:t>mdpUtilisateur</a:t>
            </a:r>
            <a:r>
              <a:rPr lang="fr-FR" sz="1200" b="1" dirty="0"/>
              <a:t> = @</a:t>
            </a:r>
            <a:r>
              <a:rPr lang="fr-FR" sz="1200" b="1" dirty="0" err="1"/>
              <a:t>pmdp</a:t>
            </a:r>
            <a:endParaRPr lang="fr-FR" sz="1200" b="1" dirty="0"/>
          </a:p>
          <a:p>
            <a:pPr marL="365125" indent="174625"/>
            <a:r>
              <a:rPr lang="fr-FR" sz="1200" b="1" dirty="0"/>
              <a:t>WHERE </a:t>
            </a:r>
            <a:r>
              <a:rPr lang="fr-FR" sz="1200" b="1" dirty="0" err="1"/>
              <a:t>nomUtilisateur</a:t>
            </a:r>
            <a:r>
              <a:rPr lang="fr-FR" sz="1200" b="1" dirty="0"/>
              <a:t> = @</a:t>
            </a:r>
            <a:r>
              <a:rPr lang="fr-FR" sz="1200" b="1" dirty="0" err="1"/>
              <a:t>pnom</a:t>
            </a:r>
            <a:r>
              <a:rPr lang="fr-FR" sz="1200" b="1" dirty="0"/>
              <a:t> AND </a:t>
            </a:r>
            <a:r>
              <a:rPr lang="fr-FR" sz="1200" b="1" dirty="0" err="1"/>
              <a:t>prenomUtilisateur</a:t>
            </a:r>
            <a:r>
              <a:rPr lang="fr-FR" sz="1200" b="1" dirty="0"/>
              <a:t> = @</a:t>
            </a:r>
            <a:r>
              <a:rPr lang="fr-FR" sz="1200" b="1" dirty="0" err="1"/>
              <a:t>pprenom</a:t>
            </a:r>
            <a:r>
              <a:rPr lang="fr-FR" sz="1200" b="1" dirty="0"/>
              <a:t>;</a:t>
            </a:r>
          </a:p>
          <a:p>
            <a:r>
              <a:rPr lang="fr-FR" sz="1200" b="1" dirty="0"/>
              <a:t>GO</a:t>
            </a:r>
          </a:p>
          <a:p>
            <a:endParaRPr lang="fr-FR" sz="1200" b="1" dirty="0"/>
          </a:p>
          <a:p>
            <a:r>
              <a:rPr lang="fr-FR" sz="1200" b="1" dirty="0"/>
              <a:t>EXEC </a:t>
            </a:r>
            <a:r>
              <a:rPr lang="fr-FR" sz="1200" b="1" dirty="0" err="1"/>
              <a:t>utilisateurUpdate</a:t>
            </a:r>
            <a:r>
              <a:rPr lang="fr-FR" sz="1200" b="1" dirty="0"/>
              <a:t> 'aurelie.darkvassort@humanis.com', 'humanis45', '</a:t>
            </a:r>
            <a:r>
              <a:rPr lang="fr-FR" sz="1200" b="1" dirty="0" err="1"/>
              <a:t>Vassort</a:t>
            </a:r>
            <a:r>
              <a:rPr lang="fr-FR" sz="1200" b="1" dirty="0"/>
              <a:t>', '</a:t>
            </a:r>
            <a:r>
              <a:rPr lang="fr-FR" sz="1200" b="1" dirty="0" err="1"/>
              <a:t>Aurelie</a:t>
            </a:r>
            <a:r>
              <a:rPr lang="fr-FR" sz="1200" b="1" dirty="0"/>
              <a:t>'</a:t>
            </a:r>
          </a:p>
          <a:p>
            <a:r>
              <a:rPr lang="fr-FR" sz="1200" b="1" dirty="0" smtClean="0"/>
              <a:t>GO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8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Procédure stockée qui affiche les anomalies dont le message d’erreur est « warning »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2434" y="1727328"/>
            <a:ext cx="7498080" cy="4870023"/>
          </a:xfrm>
        </p:spPr>
        <p:txBody>
          <a:bodyPr>
            <a:normAutofit/>
          </a:bodyPr>
          <a:lstStyle/>
          <a:p>
            <a:r>
              <a:rPr lang="en-US" sz="1200" b="1" dirty="0"/>
              <a:t>IF OBJECT_ID('</a:t>
            </a:r>
            <a:r>
              <a:rPr lang="en-US" sz="1200" b="1" dirty="0" err="1"/>
              <a:t>selectAnoWarning</a:t>
            </a:r>
            <a:r>
              <a:rPr lang="en-US" sz="1200" b="1" dirty="0"/>
              <a:t>') IS NOT NULL</a:t>
            </a:r>
            <a:endParaRPr lang="fr-FR" sz="1200" b="1" dirty="0"/>
          </a:p>
          <a:p>
            <a:r>
              <a:rPr lang="en-US" sz="1200" b="1" dirty="0"/>
              <a:t>BEGIN</a:t>
            </a:r>
            <a:endParaRPr lang="fr-FR" sz="1200" b="1" dirty="0"/>
          </a:p>
          <a:p>
            <a:r>
              <a:rPr lang="en-US" sz="1200" b="1" dirty="0"/>
              <a:t>DROP PROCEDURE </a:t>
            </a:r>
            <a:r>
              <a:rPr lang="en-US" sz="1200" b="1" dirty="0" err="1"/>
              <a:t>selectAnoWarning</a:t>
            </a:r>
            <a:endParaRPr lang="fr-FR" sz="1200" b="1" dirty="0"/>
          </a:p>
          <a:p>
            <a:r>
              <a:rPr lang="en-US" sz="1200" b="1" dirty="0"/>
              <a:t>END</a:t>
            </a:r>
            <a:endParaRPr lang="fr-FR" sz="1200" b="1" dirty="0"/>
          </a:p>
          <a:p>
            <a:r>
              <a:rPr lang="en-US" sz="1200" b="1" dirty="0"/>
              <a:t>GO</a:t>
            </a:r>
            <a:endParaRPr lang="fr-FR" sz="1200" b="1" dirty="0"/>
          </a:p>
          <a:p>
            <a:r>
              <a:rPr lang="en-US" sz="1200" b="1" dirty="0"/>
              <a:t> </a:t>
            </a:r>
            <a:endParaRPr lang="fr-FR" sz="1200" b="1" dirty="0"/>
          </a:p>
          <a:p>
            <a:r>
              <a:rPr lang="en-US" sz="1200" b="1" dirty="0"/>
              <a:t>CREATE PROCEDURE </a:t>
            </a:r>
            <a:r>
              <a:rPr lang="en-US" sz="1200" b="1" dirty="0" err="1"/>
              <a:t>selectAnoWarning</a:t>
            </a:r>
            <a:endParaRPr lang="fr-FR" sz="1200" b="1" dirty="0"/>
          </a:p>
          <a:p>
            <a:r>
              <a:rPr lang="en-US" sz="1200" b="1" dirty="0"/>
              <a:t>AS</a:t>
            </a:r>
            <a:endParaRPr lang="fr-FR" sz="1200" b="1" dirty="0"/>
          </a:p>
          <a:p>
            <a:r>
              <a:rPr lang="en-US" sz="1200" b="1" dirty="0"/>
              <a:t>	SET NOCOUNT ON</a:t>
            </a:r>
            <a:endParaRPr lang="fr-FR" sz="1200" b="1" dirty="0"/>
          </a:p>
          <a:p>
            <a:r>
              <a:rPr lang="en-US" sz="1200" b="1" dirty="0"/>
              <a:t>	SELECT a.* FROM </a:t>
            </a:r>
            <a:r>
              <a:rPr lang="en-US" sz="1200" b="1" dirty="0" err="1"/>
              <a:t>anomalie</a:t>
            </a:r>
            <a:r>
              <a:rPr lang="en-US" sz="1200" b="1" dirty="0"/>
              <a:t> AS a</a:t>
            </a:r>
            <a:endParaRPr lang="fr-FR" sz="1200" b="1" dirty="0"/>
          </a:p>
          <a:p>
            <a:r>
              <a:rPr lang="en-US" sz="1200" b="1" dirty="0"/>
              <a:t>	INNER JOIN </a:t>
            </a:r>
            <a:r>
              <a:rPr lang="en-US" sz="1200" b="1" dirty="0" err="1"/>
              <a:t>messageErreurAno</a:t>
            </a:r>
            <a:r>
              <a:rPr lang="en-US" sz="1200" b="1" dirty="0"/>
              <a:t> AS mea ON </a:t>
            </a:r>
            <a:r>
              <a:rPr lang="en-US" sz="1200" b="1" dirty="0" err="1"/>
              <a:t>a.idAnomalie</a:t>
            </a:r>
            <a:r>
              <a:rPr lang="en-US" sz="1200" b="1" dirty="0"/>
              <a:t> = </a:t>
            </a:r>
            <a:r>
              <a:rPr lang="en-US" sz="1200" b="1" dirty="0" err="1" smtClean="0"/>
              <a:t>mea.idAnomalie</a:t>
            </a:r>
            <a:endParaRPr lang="fr-FR" sz="1200" b="1" dirty="0" smtClean="0"/>
          </a:p>
          <a:p>
            <a:pPr marL="639763" lvl="1" indent="261938">
              <a:tabLst>
                <a:tab pos="901700" algn="l"/>
              </a:tabLst>
            </a:pPr>
            <a:r>
              <a:rPr lang="en-US" sz="1200" b="1" dirty="0"/>
              <a:t>INNER JOIN </a:t>
            </a:r>
            <a:r>
              <a:rPr lang="en-US" sz="1200" b="1" dirty="0" err="1"/>
              <a:t>messageErreur</a:t>
            </a:r>
            <a:r>
              <a:rPr lang="en-US" sz="1200" b="1" dirty="0"/>
              <a:t> AS me ON </a:t>
            </a:r>
            <a:r>
              <a:rPr lang="en-US" sz="1200" b="1" dirty="0" err="1"/>
              <a:t>mea.idMessageErreur</a:t>
            </a:r>
            <a:r>
              <a:rPr lang="en-US" sz="1200" b="1" dirty="0"/>
              <a:t> = </a:t>
            </a:r>
            <a:r>
              <a:rPr lang="en-US" sz="1200" b="1" dirty="0" err="1"/>
              <a:t>me.idMessageErreur</a:t>
            </a:r>
            <a:endParaRPr lang="fr-FR" sz="1200" b="1" dirty="0"/>
          </a:p>
          <a:p>
            <a:r>
              <a:rPr lang="en-US" sz="1200" b="1" dirty="0"/>
              <a:t>	WHERE </a:t>
            </a:r>
            <a:r>
              <a:rPr lang="en-US" sz="1200" b="1" dirty="0" err="1"/>
              <a:t>me.libelleMessageErreur</a:t>
            </a:r>
            <a:r>
              <a:rPr lang="en-US" sz="1200" b="1" dirty="0"/>
              <a:t> = 'Warning'</a:t>
            </a:r>
            <a:endParaRPr lang="fr-FR" sz="1200" b="1" dirty="0"/>
          </a:p>
          <a:p>
            <a:r>
              <a:rPr lang="fr-FR" sz="1200" b="1" dirty="0"/>
              <a:t>GO</a:t>
            </a:r>
          </a:p>
          <a:p>
            <a:r>
              <a:rPr lang="fr-FR" sz="1200" b="1" dirty="0"/>
              <a:t> </a:t>
            </a:r>
          </a:p>
          <a:p>
            <a:r>
              <a:rPr lang="fr-FR" sz="1200" b="1" dirty="0"/>
              <a:t>EXEC </a:t>
            </a:r>
            <a:r>
              <a:rPr lang="fr-FR" sz="1200" b="1" dirty="0" err="1"/>
              <a:t>selectAnoWarning</a:t>
            </a:r>
            <a:endParaRPr lang="fr-FR" sz="1200" b="1" dirty="0"/>
          </a:p>
          <a:p>
            <a:r>
              <a:rPr lang="fr-FR" sz="1200" b="1" dirty="0" smtClean="0"/>
              <a:t>GO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4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Afficher tous les rôles même si il n’y a pas de correspondance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916832"/>
            <a:ext cx="7498080" cy="4800600"/>
          </a:xfrm>
        </p:spPr>
        <p:txBody>
          <a:bodyPr>
            <a:normAutofit/>
          </a:bodyPr>
          <a:lstStyle/>
          <a:p>
            <a:r>
              <a:rPr lang="en-US" sz="1200" b="1" dirty="0"/>
              <a:t>IF OBJECT_ID('</a:t>
            </a:r>
            <a:r>
              <a:rPr lang="en-US" sz="1200" b="1" dirty="0" err="1"/>
              <a:t>selectRoleNull</a:t>
            </a:r>
            <a:r>
              <a:rPr lang="en-US" sz="1200" b="1" dirty="0"/>
              <a:t>') IS NOT NULL</a:t>
            </a:r>
          </a:p>
          <a:p>
            <a:r>
              <a:rPr lang="fr-FR" sz="1200" b="1" dirty="0"/>
              <a:t>BEGIN</a:t>
            </a:r>
          </a:p>
          <a:p>
            <a:r>
              <a:rPr lang="fr-FR" sz="1200" b="1" dirty="0"/>
              <a:t>DROP PROCEDURE </a:t>
            </a:r>
            <a:r>
              <a:rPr lang="fr-FR" sz="1200" b="1" dirty="0" err="1"/>
              <a:t>selectRoleNull</a:t>
            </a:r>
            <a:endParaRPr lang="fr-FR" sz="1200" b="1" dirty="0"/>
          </a:p>
          <a:p>
            <a:r>
              <a:rPr lang="fr-FR" sz="1200" b="1" dirty="0"/>
              <a:t>END</a:t>
            </a:r>
          </a:p>
          <a:p>
            <a:r>
              <a:rPr lang="fr-FR" sz="1200" b="1" dirty="0"/>
              <a:t>GO</a:t>
            </a:r>
          </a:p>
          <a:p>
            <a:endParaRPr lang="fr-FR" sz="1200" b="1" dirty="0"/>
          </a:p>
          <a:p>
            <a:r>
              <a:rPr lang="fr-FR" sz="1200" b="1" dirty="0"/>
              <a:t>CREATE PROCEDURE </a:t>
            </a:r>
            <a:r>
              <a:rPr lang="fr-FR" sz="1200" b="1" dirty="0" err="1"/>
              <a:t>selectRoleNull</a:t>
            </a:r>
            <a:endParaRPr lang="fr-FR" sz="1200" b="1" dirty="0"/>
          </a:p>
          <a:p>
            <a:r>
              <a:rPr lang="fr-FR" sz="1200" b="1" dirty="0"/>
              <a:t>AS</a:t>
            </a:r>
          </a:p>
          <a:p>
            <a:pPr lvl="1"/>
            <a:r>
              <a:rPr lang="fr-FR" sz="1200" b="1" dirty="0"/>
              <a:t>SET NOCOUNT ON;</a:t>
            </a:r>
          </a:p>
          <a:p>
            <a:pPr lvl="1"/>
            <a:r>
              <a:rPr lang="fr-FR" sz="1200" b="1" dirty="0"/>
              <a:t>SELECT * </a:t>
            </a:r>
          </a:p>
          <a:p>
            <a:pPr lvl="1"/>
            <a:r>
              <a:rPr lang="fr-FR" sz="1200" b="1" dirty="0"/>
              <a:t>FROM </a:t>
            </a:r>
            <a:r>
              <a:rPr lang="fr-FR" sz="1200" b="1" dirty="0" err="1"/>
              <a:t>role</a:t>
            </a:r>
            <a:r>
              <a:rPr lang="fr-FR" sz="1200" b="1" dirty="0"/>
              <a:t> AS r</a:t>
            </a:r>
          </a:p>
          <a:p>
            <a:pPr lvl="1"/>
            <a:r>
              <a:rPr lang="fr-FR" sz="1200" b="1" dirty="0"/>
              <a:t>LEFT OUTER JOIN utilisateur AS u ON </a:t>
            </a:r>
            <a:r>
              <a:rPr lang="fr-FR" sz="1200" b="1" dirty="0" err="1"/>
              <a:t>r.idRole</a:t>
            </a:r>
            <a:r>
              <a:rPr lang="fr-FR" sz="1200" b="1" dirty="0"/>
              <a:t> = </a:t>
            </a:r>
            <a:r>
              <a:rPr lang="fr-FR" sz="1200" b="1" dirty="0" err="1"/>
              <a:t>u.idRole</a:t>
            </a:r>
            <a:endParaRPr lang="fr-FR" sz="1200" b="1" dirty="0"/>
          </a:p>
          <a:p>
            <a:r>
              <a:rPr lang="fr-FR" sz="1200" b="1" dirty="0"/>
              <a:t>GO</a:t>
            </a:r>
          </a:p>
          <a:p>
            <a:endParaRPr lang="fr-FR" sz="1200" b="1" dirty="0"/>
          </a:p>
          <a:p>
            <a:r>
              <a:rPr lang="fr-FR" sz="1200" b="1" dirty="0"/>
              <a:t>EXEC </a:t>
            </a:r>
            <a:r>
              <a:rPr lang="fr-FR" sz="1200" b="1" dirty="0" err="1"/>
              <a:t>selectRoleNull</a:t>
            </a:r>
            <a:endParaRPr lang="fr-FR" sz="1200" b="1" dirty="0"/>
          </a:p>
          <a:p>
            <a:r>
              <a:rPr lang="fr-FR" sz="1200" b="1" dirty="0"/>
              <a:t>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01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 smtClean="0"/>
              <a:t>Procédure stockée qui affiche les logs et leur domaine dont la sévérité est « bloquante »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857750"/>
          </a:xfrm>
        </p:spPr>
        <p:txBody>
          <a:bodyPr>
            <a:noAutofit/>
          </a:bodyPr>
          <a:lstStyle/>
          <a:p>
            <a:r>
              <a:rPr lang="en-US" sz="1200" b="1" dirty="0"/>
              <a:t>IF OBJECT_ID('</a:t>
            </a:r>
            <a:r>
              <a:rPr lang="en-US" sz="1200" b="1" dirty="0" err="1"/>
              <a:t>selectLogBloquante</a:t>
            </a:r>
            <a:r>
              <a:rPr lang="en-US" sz="1200" b="1" dirty="0"/>
              <a:t>') IS NOT NULL</a:t>
            </a:r>
            <a:endParaRPr lang="fr-FR" sz="1200" b="1" dirty="0"/>
          </a:p>
          <a:p>
            <a:r>
              <a:rPr lang="en-US" sz="1200" b="1" dirty="0"/>
              <a:t>BEGIN</a:t>
            </a:r>
            <a:endParaRPr lang="fr-FR" sz="1200" b="1" dirty="0"/>
          </a:p>
          <a:p>
            <a:r>
              <a:rPr lang="en-US" sz="1200" b="1" dirty="0"/>
              <a:t>DROP PROCEDURE </a:t>
            </a:r>
            <a:r>
              <a:rPr lang="en-US" sz="1200" b="1" dirty="0" err="1"/>
              <a:t>selectLogBloquante</a:t>
            </a:r>
            <a:endParaRPr lang="fr-FR" sz="1200" b="1" dirty="0"/>
          </a:p>
          <a:p>
            <a:r>
              <a:rPr lang="en-US" sz="1200" b="1" dirty="0"/>
              <a:t>END</a:t>
            </a:r>
            <a:endParaRPr lang="fr-FR" sz="1200" b="1" dirty="0"/>
          </a:p>
          <a:p>
            <a:r>
              <a:rPr lang="en-US" sz="1200" b="1" dirty="0"/>
              <a:t>GO</a:t>
            </a:r>
            <a:endParaRPr lang="fr-FR" sz="1200" b="1" dirty="0"/>
          </a:p>
          <a:p>
            <a:pPr>
              <a:spcBef>
                <a:spcPts val="0"/>
              </a:spcBef>
            </a:pPr>
            <a:r>
              <a:rPr lang="en-US" sz="1200" b="1" dirty="0"/>
              <a:t> </a:t>
            </a:r>
            <a:endParaRPr lang="fr-FR" sz="1200" b="1" dirty="0"/>
          </a:p>
          <a:p>
            <a:r>
              <a:rPr lang="en-US" sz="1200" b="1" dirty="0"/>
              <a:t>CREATE PROCEDURE </a:t>
            </a:r>
            <a:r>
              <a:rPr lang="en-US" sz="1200" b="1" dirty="0" err="1"/>
              <a:t>selectLogBloquante</a:t>
            </a:r>
            <a:endParaRPr lang="fr-FR" sz="1200" b="1" dirty="0"/>
          </a:p>
          <a:p>
            <a:r>
              <a:rPr lang="en-US" sz="1200" b="1" dirty="0"/>
              <a:t>AS</a:t>
            </a:r>
            <a:endParaRPr lang="fr-FR" sz="1200" b="1" dirty="0"/>
          </a:p>
          <a:p>
            <a:r>
              <a:rPr lang="en-US" sz="1200" b="1" dirty="0"/>
              <a:t>SET NOCOUNT ON;</a:t>
            </a:r>
            <a:endParaRPr lang="fr-FR" sz="1200" b="1" dirty="0"/>
          </a:p>
          <a:p>
            <a:pPr lvl="1"/>
            <a:r>
              <a:rPr lang="en-US" sz="1200" b="1" dirty="0"/>
              <a:t>SELECT </a:t>
            </a:r>
            <a:r>
              <a:rPr lang="en-US" sz="1200" b="1" dirty="0" err="1"/>
              <a:t>l.dateCreationLog</a:t>
            </a:r>
            <a:r>
              <a:rPr lang="en-US" sz="1200" b="1" dirty="0"/>
              <a:t>, </a:t>
            </a:r>
            <a:r>
              <a:rPr lang="en-US" sz="1200" b="1" dirty="0" err="1"/>
              <a:t>l.nomLog</a:t>
            </a:r>
            <a:r>
              <a:rPr lang="en-US" sz="1200" b="1" dirty="0"/>
              <a:t>, </a:t>
            </a:r>
            <a:r>
              <a:rPr lang="en-US" sz="1200" b="1" dirty="0" err="1"/>
              <a:t>d.libelleLong</a:t>
            </a:r>
            <a:endParaRPr lang="fr-FR" sz="1200" b="1" dirty="0"/>
          </a:p>
          <a:p>
            <a:pPr lvl="1"/>
            <a:r>
              <a:rPr lang="en-US" sz="1200" b="1" dirty="0"/>
              <a:t>FROM </a:t>
            </a:r>
            <a:r>
              <a:rPr lang="en-US" sz="1200" b="1" dirty="0" err="1"/>
              <a:t>domaine</a:t>
            </a:r>
            <a:r>
              <a:rPr lang="en-US" sz="1200" b="1" dirty="0"/>
              <a:t> AS d</a:t>
            </a:r>
            <a:endParaRPr lang="fr-FR" sz="1200" b="1" dirty="0"/>
          </a:p>
          <a:p>
            <a:pPr lvl="1"/>
            <a:r>
              <a:rPr lang="en-US" sz="1200" b="1" dirty="0"/>
              <a:t>INNER JOIN log AS l ON </a:t>
            </a:r>
            <a:r>
              <a:rPr lang="en-US" sz="1200" b="1" dirty="0" err="1"/>
              <a:t>d.idDomaine</a:t>
            </a:r>
            <a:r>
              <a:rPr lang="en-US" sz="1200" b="1" dirty="0"/>
              <a:t> = </a:t>
            </a:r>
            <a:r>
              <a:rPr lang="en-US" sz="1200" b="1" dirty="0" err="1"/>
              <a:t>l.idDomaine</a:t>
            </a:r>
            <a:endParaRPr lang="fr-FR" sz="1200" b="1" dirty="0"/>
          </a:p>
          <a:p>
            <a:pPr lvl="1"/>
            <a:r>
              <a:rPr lang="en-US" sz="1200" b="1" dirty="0"/>
              <a:t>INNER JOIN </a:t>
            </a:r>
            <a:r>
              <a:rPr lang="en-US" sz="1200" b="1" dirty="0" err="1"/>
              <a:t>anomalie</a:t>
            </a:r>
            <a:r>
              <a:rPr lang="en-US" sz="1200" b="1" dirty="0"/>
              <a:t> AS a ON </a:t>
            </a:r>
            <a:r>
              <a:rPr lang="en-US" sz="1200" b="1" dirty="0" err="1"/>
              <a:t>l.idLog</a:t>
            </a:r>
            <a:r>
              <a:rPr lang="en-US" sz="1200" b="1" dirty="0"/>
              <a:t> = </a:t>
            </a:r>
            <a:r>
              <a:rPr lang="en-US" sz="1200" b="1" dirty="0" err="1"/>
              <a:t>a.idLog</a:t>
            </a:r>
            <a:endParaRPr lang="fr-FR" sz="1200" b="1" dirty="0"/>
          </a:p>
          <a:p>
            <a:pPr lvl="1"/>
            <a:r>
              <a:rPr lang="en-US" sz="1200" b="1" dirty="0"/>
              <a:t>INNER JOIN </a:t>
            </a:r>
            <a:r>
              <a:rPr lang="en-US" sz="1200" b="1" dirty="0" err="1"/>
              <a:t>severite</a:t>
            </a:r>
            <a:r>
              <a:rPr lang="en-US" sz="1200" b="1" dirty="0"/>
              <a:t> AS s ON </a:t>
            </a:r>
            <a:r>
              <a:rPr lang="en-US" sz="1200" b="1" dirty="0" err="1"/>
              <a:t>a.idSeverite</a:t>
            </a:r>
            <a:r>
              <a:rPr lang="en-US" sz="1200" b="1" dirty="0"/>
              <a:t> = </a:t>
            </a:r>
            <a:r>
              <a:rPr lang="en-US" sz="1200" b="1" dirty="0" err="1"/>
              <a:t>s.idSeverite</a:t>
            </a:r>
            <a:endParaRPr lang="fr-FR" sz="1200" b="1" dirty="0"/>
          </a:p>
          <a:p>
            <a:pPr lvl="1"/>
            <a:r>
              <a:rPr lang="en-US" sz="1200" b="1" dirty="0"/>
              <a:t>WHERE </a:t>
            </a:r>
            <a:r>
              <a:rPr lang="en-US" sz="1200" b="1" dirty="0" err="1"/>
              <a:t>s.libelleSeverite</a:t>
            </a:r>
            <a:r>
              <a:rPr lang="en-US" sz="1200" b="1" dirty="0"/>
              <a:t> = '</a:t>
            </a:r>
            <a:r>
              <a:rPr lang="en-US" sz="1200" b="1" dirty="0" err="1"/>
              <a:t>Bloquante</a:t>
            </a:r>
            <a:r>
              <a:rPr lang="en-US" sz="1200" b="1" dirty="0"/>
              <a:t>';</a:t>
            </a:r>
            <a:endParaRPr lang="fr-FR" sz="1200" b="1" dirty="0"/>
          </a:p>
          <a:p>
            <a:r>
              <a:rPr lang="en-US" sz="1200" b="1" dirty="0"/>
              <a:t>GO</a:t>
            </a:r>
            <a:endParaRPr lang="fr-FR" sz="1200" b="1" dirty="0"/>
          </a:p>
          <a:p>
            <a:pPr>
              <a:spcBef>
                <a:spcPts val="0"/>
              </a:spcBef>
            </a:pPr>
            <a:r>
              <a:rPr lang="en-US" sz="1200" b="1" dirty="0"/>
              <a:t> </a:t>
            </a:r>
            <a:endParaRPr lang="fr-FR" sz="1200" b="1" dirty="0"/>
          </a:p>
          <a:p>
            <a:r>
              <a:rPr lang="en-US" sz="1200" b="1" dirty="0"/>
              <a:t>EXEC </a:t>
            </a:r>
            <a:r>
              <a:rPr lang="en-US" sz="1200" b="1" dirty="0" err="1"/>
              <a:t>selectLogBloquante</a:t>
            </a:r>
            <a:endParaRPr lang="fr-FR" sz="1200" b="1" dirty="0"/>
          </a:p>
          <a:p>
            <a:r>
              <a:rPr lang="fr-FR" sz="1200" b="1" dirty="0" smtClean="0"/>
              <a:t>GO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51233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743075"/>
            <a:ext cx="6232736" cy="4800600"/>
          </a:xfrm>
        </p:spPr>
        <p:txBody>
          <a:bodyPr/>
          <a:lstStyle/>
          <a:p>
            <a:r>
              <a:rPr lang="fr-FR" sz="2800" dirty="0" smtClean="0"/>
              <a:t>Une vue est un ordre SQL SELECT stocké. </a:t>
            </a:r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On dit aussi que c’est une table virtuelle.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5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Vue qui permet d’afficher les utilisateurs qui sont administrateurs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743075"/>
            <a:ext cx="7498080" cy="4800600"/>
          </a:xfrm>
        </p:spPr>
        <p:txBody>
          <a:bodyPr>
            <a:normAutofit/>
          </a:bodyPr>
          <a:lstStyle/>
          <a:p>
            <a:r>
              <a:rPr lang="fr-FR" sz="1200" b="1" dirty="0" smtClean="0"/>
              <a:t>USE anomalies</a:t>
            </a:r>
            <a:endParaRPr lang="fr-FR" sz="1200" b="1" dirty="0"/>
          </a:p>
          <a:p>
            <a:r>
              <a:rPr lang="fr-FR" sz="1200" b="1" dirty="0" smtClean="0"/>
              <a:t>GO</a:t>
            </a:r>
            <a:endParaRPr lang="fr-FR" sz="1200" b="1" dirty="0"/>
          </a:p>
          <a:p>
            <a:pPr>
              <a:spcBef>
                <a:spcPts val="0"/>
              </a:spcBef>
            </a:pPr>
            <a:endParaRPr lang="fr-FR" sz="1200" b="1" dirty="0"/>
          </a:p>
          <a:p>
            <a:r>
              <a:rPr lang="en-US" sz="1200" b="1" dirty="0"/>
              <a:t>IF OBJECT_ID('ut_role_1') IS NOT NULL</a:t>
            </a:r>
          </a:p>
          <a:p>
            <a:r>
              <a:rPr lang="fr-FR" sz="1200" b="1" dirty="0"/>
              <a:t>BEGIN</a:t>
            </a:r>
          </a:p>
          <a:p>
            <a:r>
              <a:rPr lang="fr-FR" sz="1200" b="1" dirty="0"/>
              <a:t>DROP VIEW ut_role_1</a:t>
            </a:r>
          </a:p>
          <a:p>
            <a:r>
              <a:rPr lang="fr-FR" sz="1200" b="1" dirty="0"/>
              <a:t>END</a:t>
            </a:r>
          </a:p>
          <a:p>
            <a:r>
              <a:rPr lang="fr-FR" sz="1200" b="1" dirty="0"/>
              <a:t>GO</a:t>
            </a:r>
          </a:p>
          <a:p>
            <a:pPr>
              <a:spcBef>
                <a:spcPts val="0"/>
              </a:spcBef>
            </a:pPr>
            <a:endParaRPr lang="fr-FR" sz="1200" b="1" dirty="0"/>
          </a:p>
          <a:p>
            <a:r>
              <a:rPr lang="fr-FR" sz="1200" b="1" dirty="0"/>
              <a:t>CREATE VIEW ut_role_1 AS </a:t>
            </a:r>
          </a:p>
          <a:p>
            <a:pPr lvl="1"/>
            <a:r>
              <a:rPr lang="fr-FR" sz="1200" b="1" dirty="0"/>
              <a:t>SELECT </a:t>
            </a:r>
            <a:r>
              <a:rPr lang="fr-FR" sz="1200" b="1" dirty="0" err="1"/>
              <a:t>u.nomUtilisateur</a:t>
            </a:r>
            <a:r>
              <a:rPr lang="fr-FR" sz="1200" b="1" dirty="0"/>
              <a:t>, </a:t>
            </a:r>
            <a:r>
              <a:rPr lang="fr-FR" sz="1200" b="1" dirty="0" err="1"/>
              <a:t>u.prenomUtilisateur</a:t>
            </a:r>
            <a:r>
              <a:rPr lang="fr-FR" sz="1200" b="1" dirty="0"/>
              <a:t> , </a:t>
            </a:r>
            <a:r>
              <a:rPr lang="fr-FR" sz="1200" b="1" dirty="0" err="1"/>
              <a:t>r.libelleRole</a:t>
            </a:r>
            <a:endParaRPr lang="fr-FR" sz="1200" b="1" dirty="0"/>
          </a:p>
          <a:p>
            <a:pPr lvl="1"/>
            <a:r>
              <a:rPr lang="fr-FR" sz="1200" b="1" dirty="0"/>
              <a:t>FROM utilisateur u </a:t>
            </a:r>
            <a:endParaRPr lang="fr-FR" sz="1200" b="1" dirty="0" smtClean="0"/>
          </a:p>
          <a:p>
            <a:pPr lvl="1"/>
            <a:r>
              <a:rPr lang="fr-FR" sz="1200" b="1" dirty="0" smtClean="0"/>
              <a:t>INNER </a:t>
            </a:r>
            <a:r>
              <a:rPr lang="fr-FR" sz="1200" b="1" dirty="0"/>
              <a:t>JOIN </a:t>
            </a:r>
            <a:r>
              <a:rPr lang="fr-FR" sz="1200" b="1" dirty="0" err="1"/>
              <a:t>role</a:t>
            </a:r>
            <a:r>
              <a:rPr lang="fr-FR" sz="1200" b="1" dirty="0"/>
              <a:t> </a:t>
            </a:r>
            <a:r>
              <a:rPr lang="fr-FR" sz="1200" b="1" dirty="0" smtClean="0"/>
              <a:t>r ON </a:t>
            </a:r>
            <a:r>
              <a:rPr lang="fr-FR" sz="1200" b="1" dirty="0" err="1"/>
              <a:t>r.idRole</a:t>
            </a:r>
            <a:r>
              <a:rPr lang="fr-FR" sz="1200" b="1" dirty="0"/>
              <a:t> = </a:t>
            </a:r>
            <a:r>
              <a:rPr lang="fr-FR" sz="1200" b="1" dirty="0" err="1"/>
              <a:t>u.idRole</a:t>
            </a:r>
            <a:endParaRPr lang="fr-FR" sz="1200" b="1" dirty="0"/>
          </a:p>
          <a:p>
            <a:pPr lvl="1"/>
            <a:r>
              <a:rPr lang="fr-FR" sz="1200" b="1" dirty="0"/>
              <a:t>WHERE </a:t>
            </a:r>
            <a:r>
              <a:rPr lang="fr-FR" sz="1200" b="1" dirty="0" err="1"/>
              <a:t>r.libelleRole</a:t>
            </a:r>
            <a:r>
              <a:rPr lang="fr-FR" sz="1200" b="1" dirty="0"/>
              <a:t> = 'Administrateur'</a:t>
            </a:r>
          </a:p>
          <a:p>
            <a:r>
              <a:rPr lang="fr-FR" sz="1200" b="1" dirty="0" smtClean="0"/>
              <a:t>GO</a:t>
            </a:r>
            <a:endParaRPr lang="fr-FR" sz="1200" b="1" dirty="0"/>
          </a:p>
          <a:p>
            <a:pPr>
              <a:spcBef>
                <a:spcPts val="0"/>
              </a:spcBef>
            </a:pPr>
            <a:endParaRPr lang="fr-FR" sz="1200" b="1" dirty="0"/>
          </a:p>
          <a:p>
            <a:r>
              <a:rPr lang="fr-FR" sz="1200" b="1" dirty="0"/>
              <a:t>SELECT * FROM ut_role_1</a:t>
            </a:r>
          </a:p>
          <a:p>
            <a:r>
              <a:rPr lang="fr-FR" sz="1200" b="1" dirty="0" smtClean="0"/>
              <a:t>GO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8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27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avec jointures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0689" y="1609706"/>
            <a:ext cx="7498080" cy="5184576"/>
          </a:xfrm>
        </p:spPr>
        <p:txBody>
          <a:bodyPr>
            <a:noAutofit/>
          </a:bodyPr>
          <a:lstStyle/>
          <a:p>
            <a:r>
              <a:rPr lang="fr-FR" sz="1200" b="1" dirty="0" smtClean="0"/>
              <a:t>USE anomalies</a:t>
            </a:r>
            <a:endParaRPr lang="fr-FR" sz="1200" b="1" dirty="0"/>
          </a:p>
          <a:p>
            <a:r>
              <a:rPr lang="fr-FR" sz="1200" b="1" dirty="0" smtClean="0"/>
              <a:t>GO</a:t>
            </a:r>
            <a:endParaRPr lang="fr-FR" sz="1200" b="1" dirty="0"/>
          </a:p>
          <a:p>
            <a:pPr>
              <a:spcBef>
                <a:spcPts val="0"/>
              </a:spcBef>
            </a:pPr>
            <a:endParaRPr lang="en-US" sz="1200" b="1" dirty="0"/>
          </a:p>
          <a:p>
            <a:r>
              <a:rPr lang="en-US" sz="1200" b="1" dirty="0" smtClean="0"/>
              <a:t>IF </a:t>
            </a:r>
            <a:r>
              <a:rPr lang="en-US" sz="1200" b="1" dirty="0"/>
              <a:t>OBJECT_ID('</a:t>
            </a:r>
            <a:r>
              <a:rPr lang="en-US" sz="1200" b="1" dirty="0" err="1"/>
              <a:t>super_log</a:t>
            </a:r>
            <a:r>
              <a:rPr lang="en-US" sz="1200" b="1" dirty="0"/>
              <a:t>') IS NOT NULL</a:t>
            </a:r>
          </a:p>
          <a:p>
            <a:r>
              <a:rPr lang="fr-FR" sz="1200" b="1" dirty="0"/>
              <a:t>BEGIN</a:t>
            </a:r>
          </a:p>
          <a:p>
            <a:r>
              <a:rPr lang="fr-FR" sz="1200" b="1" dirty="0"/>
              <a:t>DROP VIEW </a:t>
            </a:r>
            <a:r>
              <a:rPr lang="fr-FR" sz="1200" b="1" dirty="0" err="1"/>
              <a:t>super_log</a:t>
            </a:r>
            <a:endParaRPr lang="fr-FR" sz="1200" b="1" dirty="0"/>
          </a:p>
          <a:p>
            <a:r>
              <a:rPr lang="fr-FR" sz="1200" b="1" dirty="0"/>
              <a:t>END</a:t>
            </a:r>
          </a:p>
          <a:p>
            <a:r>
              <a:rPr lang="fr-FR" sz="1200" b="1" dirty="0"/>
              <a:t>GO</a:t>
            </a:r>
          </a:p>
          <a:p>
            <a:pPr>
              <a:spcBef>
                <a:spcPts val="0"/>
              </a:spcBef>
            </a:pPr>
            <a:endParaRPr lang="fr-FR" sz="1200" b="1" dirty="0"/>
          </a:p>
          <a:p>
            <a:r>
              <a:rPr lang="fr-FR" sz="1200" b="1" dirty="0"/>
              <a:t>CREATE VIEW </a:t>
            </a:r>
            <a:r>
              <a:rPr lang="fr-FR" sz="1200" b="1" dirty="0" err="1"/>
              <a:t>super_log</a:t>
            </a:r>
            <a:r>
              <a:rPr lang="fr-FR" sz="1200" b="1" dirty="0"/>
              <a:t> AS </a:t>
            </a:r>
          </a:p>
          <a:p>
            <a:pPr lvl="1"/>
            <a:r>
              <a:rPr lang="fr-FR" sz="1200" b="1" dirty="0"/>
              <a:t>SELECT </a:t>
            </a:r>
            <a:r>
              <a:rPr lang="fr-FR" sz="1200" b="1" dirty="0" err="1"/>
              <a:t>l.nomLog</a:t>
            </a:r>
            <a:r>
              <a:rPr lang="fr-FR" sz="1200" b="1" dirty="0"/>
              <a:t>, </a:t>
            </a:r>
            <a:r>
              <a:rPr lang="fr-FR" sz="1200" b="1" dirty="0" err="1"/>
              <a:t>l.titreLog</a:t>
            </a:r>
            <a:r>
              <a:rPr lang="fr-FR" sz="1200" b="1" dirty="0"/>
              <a:t>, </a:t>
            </a:r>
            <a:r>
              <a:rPr lang="fr-FR" sz="1200" b="1" dirty="0" err="1"/>
              <a:t>s.libelleServeur</a:t>
            </a:r>
            <a:r>
              <a:rPr lang="fr-FR" sz="1200" b="1" dirty="0"/>
              <a:t>, </a:t>
            </a:r>
            <a:r>
              <a:rPr lang="fr-FR" sz="1200" b="1" dirty="0" err="1"/>
              <a:t>p.libellePole</a:t>
            </a:r>
            <a:r>
              <a:rPr lang="fr-FR" sz="1200" b="1" dirty="0"/>
              <a:t>, </a:t>
            </a:r>
            <a:r>
              <a:rPr lang="fr-FR" sz="1200" b="1" dirty="0" err="1"/>
              <a:t>d.libelleLong</a:t>
            </a:r>
            <a:endParaRPr lang="fr-FR" sz="1200" b="1" dirty="0"/>
          </a:p>
          <a:p>
            <a:pPr lvl="1"/>
            <a:r>
              <a:rPr lang="en-US" sz="1200" b="1" dirty="0"/>
              <a:t>FROM log l </a:t>
            </a:r>
            <a:endParaRPr lang="en-US" sz="1200" b="1" dirty="0" smtClean="0"/>
          </a:p>
          <a:p>
            <a:pPr lvl="1"/>
            <a:r>
              <a:rPr lang="en-US" sz="1200" b="1" dirty="0" smtClean="0"/>
              <a:t>INNER </a:t>
            </a:r>
            <a:r>
              <a:rPr lang="en-US" sz="1200" b="1" dirty="0"/>
              <a:t>JOIN </a:t>
            </a:r>
            <a:r>
              <a:rPr lang="en-US" sz="1200" b="1" dirty="0" err="1"/>
              <a:t>serveur</a:t>
            </a:r>
            <a:r>
              <a:rPr lang="en-US" sz="1200" b="1" dirty="0"/>
              <a:t> </a:t>
            </a:r>
            <a:r>
              <a:rPr lang="en-US" sz="1200" b="1" dirty="0" smtClean="0"/>
              <a:t>s </a:t>
            </a:r>
            <a:r>
              <a:rPr lang="fr-FR" sz="1200" b="1" dirty="0" smtClean="0"/>
              <a:t>ON </a:t>
            </a:r>
            <a:r>
              <a:rPr lang="fr-FR" sz="1200" b="1" dirty="0" err="1"/>
              <a:t>l.idServeur</a:t>
            </a:r>
            <a:r>
              <a:rPr lang="fr-FR" sz="1200" b="1" dirty="0"/>
              <a:t> = </a:t>
            </a:r>
            <a:r>
              <a:rPr lang="fr-FR" sz="1200" b="1" dirty="0" err="1"/>
              <a:t>s.idServeur</a:t>
            </a:r>
            <a:endParaRPr lang="fr-FR" sz="1200" b="1" dirty="0"/>
          </a:p>
          <a:p>
            <a:pPr lvl="1"/>
            <a:r>
              <a:rPr lang="fr-FR" sz="1200" b="1" dirty="0"/>
              <a:t>INNER JOIN pole </a:t>
            </a:r>
            <a:r>
              <a:rPr lang="fr-FR" sz="1200" b="1" dirty="0" smtClean="0"/>
              <a:t>p ON </a:t>
            </a:r>
            <a:r>
              <a:rPr lang="fr-FR" sz="1200" b="1" dirty="0" err="1"/>
              <a:t>l.idPole</a:t>
            </a:r>
            <a:r>
              <a:rPr lang="fr-FR" sz="1200" b="1" dirty="0"/>
              <a:t> = </a:t>
            </a:r>
            <a:r>
              <a:rPr lang="fr-FR" sz="1200" b="1" dirty="0" err="1"/>
              <a:t>p.idPole</a:t>
            </a:r>
            <a:endParaRPr lang="fr-FR" sz="1200" b="1" dirty="0"/>
          </a:p>
          <a:p>
            <a:pPr lvl="1"/>
            <a:r>
              <a:rPr lang="fr-FR" sz="1200" b="1" dirty="0"/>
              <a:t>INNER JOIN domaine </a:t>
            </a:r>
            <a:r>
              <a:rPr lang="fr-FR" sz="1200" b="1" dirty="0" smtClean="0"/>
              <a:t>d ON </a:t>
            </a:r>
            <a:r>
              <a:rPr lang="fr-FR" sz="1200" b="1" dirty="0" err="1"/>
              <a:t>d.idDomaine</a:t>
            </a:r>
            <a:r>
              <a:rPr lang="fr-FR" sz="1200" b="1" dirty="0"/>
              <a:t> = </a:t>
            </a:r>
            <a:r>
              <a:rPr lang="fr-FR" sz="1200" b="1" dirty="0" err="1"/>
              <a:t>l.idDomaine</a:t>
            </a:r>
            <a:endParaRPr lang="fr-FR" sz="1200" b="1" dirty="0"/>
          </a:p>
          <a:p>
            <a:r>
              <a:rPr lang="fr-FR" sz="1200" b="1" dirty="0" smtClean="0"/>
              <a:t>GO</a:t>
            </a:r>
            <a:endParaRPr lang="fr-FR" sz="1200" b="1" dirty="0"/>
          </a:p>
          <a:p>
            <a:pPr marL="82296" indent="0">
              <a:spcBef>
                <a:spcPts val="0"/>
              </a:spcBef>
              <a:buNone/>
            </a:pPr>
            <a:endParaRPr lang="fr-FR" sz="1200" b="1" dirty="0"/>
          </a:p>
          <a:p>
            <a:r>
              <a:rPr lang="fr-FR" sz="1200" b="1" dirty="0"/>
              <a:t>SELECT * FROM </a:t>
            </a:r>
            <a:r>
              <a:rPr lang="fr-FR" sz="1200" b="1" dirty="0" err="1"/>
              <a:t>super_log</a:t>
            </a:r>
            <a:endParaRPr lang="fr-FR" sz="1200" b="1" dirty="0"/>
          </a:p>
          <a:p>
            <a:r>
              <a:rPr lang="fr-FR" sz="1200" b="1" dirty="0" smtClean="0"/>
              <a:t>GO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1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9131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8675" y="1988840"/>
            <a:ext cx="8001056" cy="2195514"/>
          </a:xfrm>
        </p:spPr>
        <p:txBody>
          <a:bodyPr/>
          <a:lstStyle/>
          <a:p>
            <a:pPr algn="just"/>
            <a:r>
              <a:rPr lang="fr-FR" sz="1600" dirty="0" smtClean="0"/>
              <a:t>J’ai pu mener à bien une partie de ce projet qui relevait de l’irréel lorsque j’ai débuté ma formation.</a:t>
            </a:r>
          </a:p>
          <a:p>
            <a:pPr algn="just"/>
            <a:r>
              <a:rPr lang="fr-FR" sz="1600" dirty="0" smtClean="0"/>
              <a:t>J’ai finalisé au mieux et opté pour un projet plus simple mais qui aborde quasiment l’ensemble des sujets du cursus de ma formation.</a:t>
            </a:r>
          </a:p>
          <a:p>
            <a:pPr algn="just"/>
            <a:r>
              <a:rPr lang="fr-FR" sz="1600" dirty="0" smtClean="0"/>
              <a:t>J’étais partie à la découverte d’un nouveau monde et je sais que le chemin est encore long mais comme disait Christophe Colomb : « </a:t>
            </a:r>
            <a:r>
              <a:rPr lang="fr-FR" sz="1600" i="1" dirty="0" smtClean="0"/>
              <a:t>On ne va jamais aussi loin que lorsqu’on ne sait pas où on va</a:t>
            </a:r>
            <a:r>
              <a:rPr lang="fr-FR" sz="1600" dirty="0" smtClean="0"/>
              <a:t> ».</a:t>
            </a:r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42</a:t>
            </a:fld>
            <a:endParaRPr lang="fr-F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3207830" cy="1011222"/>
          </a:xfrm>
        </p:spPr>
        <p:txBody>
          <a:bodyPr/>
          <a:lstStyle/>
          <a:p>
            <a:r>
              <a:rPr lang="fr-FR" dirty="0" smtClean="0">
                <a:ea typeface="Malgun Gothic Semilight" pitchFamily="34" charset="-128"/>
                <a:cs typeface="Malgun Gothic Semilight" pitchFamily="34" charset="-128"/>
              </a:rPr>
              <a:t>Introduction</a:t>
            </a:r>
            <a:endParaRPr lang="fr-FR" dirty="0"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44" y="1142984"/>
            <a:ext cx="8001056" cy="1357322"/>
          </a:xfrm>
        </p:spPr>
        <p:txBody>
          <a:bodyPr>
            <a:normAutofit/>
          </a:bodyPr>
          <a:lstStyle/>
          <a:p>
            <a:pPr marL="273050" indent="-185738" algn="just">
              <a:spcAft>
                <a:spcPts val="600"/>
              </a:spcAft>
            </a:pPr>
            <a:r>
              <a:rPr lang="fr-FR" sz="1600" dirty="0" smtClean="0">
                <a:ea typeface="Malgun Gothic Semilight" pitchFamily="34" charset="-128"/>
                <a:cs typeface="Malgun Gothic Semilight" pitchFamily="34" charset="-128"/>
              </a:rPr>
              <a:t>Humanis est un groupe de protection sociale qui </a:t>
            </a:r>
            <a:r>
              <a:rPr lang="fr-FR" sz="1600" dirty="0">
                <a:ea typeface="Malgun Gothic Semilight" pitchFamily="34" charset="-128"/>
                <a:cs typeface="Malgun Gothic Semilight" pitchFamily="34" charset="-128"/>
              </a:rPr>
              <a:t>naît le 26 janvier 2012, suite au rapprochement des groupes Aprionis, Vauban </a:t>
            </a:r>
            <a:r>
              <a:rPr lang="fr-FR" sz="1600" dirty="0" smtClean="0">
                <a:ea typeface="Malgun Gothic Semilight" pitchFamily="34" charset="-128"/>
                <a:cs typeface="Malgun Gothic Semilight" pitchFamily="34" charset="-128"/>
              </a:rPr>
              <a:t>Humanis et </a:t>
            </a:r>
            <a:r>
              <a:rPr lang="fr-FR" sz="1600" dirty="0">
                <a:ea typeface="Malgun Gothic Semilight" pitchFamily="34" charset="-128"/>
                <a:cs typeface="Malgun Gothic Semilight" pitchFamily="34" charset="-128"/>
              </a:rPr>
              <a:t>Novalis </a:t>
            </a:r>
            <a:r>
              <a:rPr lang="fr-FR" sz="1600" dirty="0" smtClean="0">
                <a:ea typeface="Malgun Gothic Semilight" pitchFamily="34" charset="-128"/>
                <a:cs typeface="Malgun Gothic Semilight" pitchFamily="34" charset="-128"/>
              </a:rPr>
              <a:t>Taitbout.</a:t>
            </a:r>
          </a:p>
          <a:p>
            <a:pPr marL="273050" indent="-190500"/>
            <a:r>
              <a:rPr lang="fr-FR" sz="1600" dirty="0" smtClean="0">
                <a:ea typeface="Malgun Gothic Semilight" pitchFamily="34" charset="-128"/>
                <a:cs typeface="Malgun Gothic Semilight" pitchFamily="34" charset="-128"/>
              </a:rPr>
              <a:t>Ses deux métiers principaux sont la prévoyance (complémentaire santé, décès, incapacité et invalidité de travail) et la retraite.</a:t>
            </a: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endParaRPr lang="fr-FR" sz="1800" dirty="0" smtClean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 descr="Humanis_Acteur_Maje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500306"/>
            <a:ext cx="6786610" cy="37862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071934" y="6357958"/>
            <a:ext cx="2143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Figure 1 : Humanis _ Acteur Majeur</a:t>
            </a:r>
            <a:endParaRPr lang="fr-FR" dirty="0"/>
          </a:p>
        </p:txBody>
      </p:sp>
      <p:pic>
        <p:nvPicPr>
          <p:cNvPr id="8" name="Image 45" descr="Humanis-logo-20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85728"/>
            <a:ext cx="2381250" cy="6286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7025" y="980728"/>
            <a:ext cx="8001056" cy="1273914"/>
          </a:xfrm>
        </p:spPr>
        <p:txBody>
          <a:bodyPr>
            <a:normAutofit/>
          </a:bodyPr>
          <a:lstStyle/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fr-FR" sz="1600" dirty="0" smtClean="0">
                <a:ea typeface="Malgun Gothic Semilight" pitchFamily="34" charset="-128"/>
                <a:cs typeface="Malgun Gothic Semilight" pitchFamily="34" charset="-128"/>
              </a:rPr>
              <a:t>Dans le cadre de cette formation, j’ai été amené à développer un projet.</a:t>
            </a: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fr-FR" sz="1600" dirty="0" smtClean="0">
                <a:ea typeface="Malgun Gothic Semilight" pitchFamily="34" charset="-128"/>
                <a:cs typeface="Malgun Gothic Semilight" pitchFamily="34" charset="-128"/>
              </a:rPr>
              <a:t>J’ai travaillé sur l’ensemble des éléments à fournir (UML, UP, base de données, code, etc.) en utilisant une approche Agile principalement la méthode </a:t>
            </a:r>
            <a:r>
              <a:rPr lang="fr-FR" sz="1600" dirty="0" err="1" smtClean="0">
                <a:ea typeface="Malgun Gothic Semilight" pitchFamily="34" charset="-128"/>
                <a:cs typeface="Malgun Gothic Semilight" pitchFamily="34" charset="-128"/>
              </a:rPr>
              <a:t>eXtreme</a:t>
            </a:r>
            <a:r>
              <a:rPr lang="fr-FR" sz="1600" dirty="0" smtClean="0"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fr-FR" sz="1600" dirty="0" err="1" smtClean="0">
                <a:ea typeface="Malgun Gothic Semilight" pitchFamily="34" charset="-128"/>
                <a:cs typeface="Malgun Gothic Semilight" pitchFamily="34" charset="-128"/>
              </a:rPr>
              <a:t>Programming</a:t>
            </a:r>
            <a:r>
              <a:rPr lang="fr-FR" sz="1600" dirty="0" smtClean="0">
                <a:ea typeface="Malgun Gothic Semilight" pitchFamily="34" charset="-128"/>
                <a:cs typeface="Malgun Gothic Semilight" pitchFamily="34" charset="-128"/>
              </a:rPr>
              <a:t> (XP).</a:t>
            </a: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lvl="3" indent="-1905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indent="-190500" algn="just"/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indent="-190500" algn="just"/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Image 5" descr="Ag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071810"/>
            <a:ext cx="7518234" cy="22023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3428992" y="5429264"/>
            <a:ext cx="278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fr-FR" sz="1000" dirty="0" smtClean="0"/>
              <a:t>Figure 2 : Gestion Agile _ </a:t>
            </a:r>
            <a:r>
              <a:rPr lang="fr-FR" sz="1000" dirty="0" err="1" smtClean="0"/>
              <a:t>eXtreme</a:t>
            </a:r>
            <a:r>
              <a:rPr lang="fr-FR" sz="1000" dirty="0" smtClean="0"/>
              <a:t> </a:t>
            </a:r>
            <a:r>
              <a:rPr lang="fr-FR" sz="1000" dirty="0" err="1" smtClean="0"/>
              <a:t>Programming</a:t>
            </a:r>
            <a:endParaRPr lang="fr-F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Qui suis-je?</a:t>
            </a:r>
          </a:p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L’origine du projet / Le cahier des charges</a:t>
            </a:r>
          </a:p>
          <a:p>
            <a:r>
              <a:rPr lang="fr-FR" sz="2800" dirty="0" smtClean="0"/>
              <a:t>La démarche générale</a:t>
            </a:r>
          </a:p>
          <a:p>
            <a:r>
              <a:rPr lang="fr-FR" sz="2800" dirty="0" smtClean="0"/>
              <a:t>La démarche par étapes</a:t>
            </a:r>
          </a:p>
          <a:p>
            <a:r>
              <a:rPr lang="fr-FR" sz="2800" dirty="0" smtClean="0"/>
              <a:t>Les scripts </a:t>
            </a:r>
          </a:p>
          <a:p>
            <a:r>
              <a:rPr lang="fr-FR" sz="2800" dirty="0" smtClean="0"/>
              <a:t>Le déploiement</a:t>
            </a:r>
          </a:p>
          <a:p>
            <a:r>
              <a:rPr lang="fr-FR" sz="2800" dirty="0" smtClean="0"/>
              <a:t>Les procédures stockées</a:t>
            </a:r>
          </a:p>
          <a:p>
            <a:r>
              <a:rPr lang="fr-FR" sz="2800" dirty="0" smtClean="0"/>
              <a:t>Les vues</a:t>
            </a:r>
          </a:p>
          <a:p>
            <a:r>
              <a:rPr lang="fr-FR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870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4414" y="274638"/>
            <a:ext cx="7719274" cy="115409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a typeface="Malgun Gothic Semilight" pitchFamily="34" charset="-128"/>
                <a:cs typeface="Malgun Gothic Semilight" pitchFamily="34" charset="-128"/>
              </a:rPr>
              <a:t>L’origine du projet / Le cahier des charges</a:t>
            </a:r>
            <a:endParaRPr lang="fr-FR" sz="2800" dirty="0"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8</a:t>
            </a:fld>
            <a:endParaRPr lang="fr-FR" dirty="0"/>
          </a:p>
        </p:txBody>
      </p:sp>
      <p:cxnSp>
        <p:nvCxnSpPr>
          <p:cNvPr id="11" name="Connecteur en angle 10"/>
          <p:cNvCxnSpPr/>
          <p:nvPr/>
        </p:nvCxnSpPr>
        <p:spPr>
          <a:xfrm>
            <a:off x="2214546" y="2857496"/>
            <a:ext cx="1357322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en angle 12"/>
          <p:cNvCxnSpPr/>
          <p:nvPr/>
        </p:nvCxnSpPr>
        <p:spPr>
          <a:xfrm flipV="1">
            <a:off x="2214546" y="4286256"/>
            <a:ext cx="1357322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3714744" y="3643314"/>
            <a:ext cx="1071570" cy="10001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857620" y="385762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Batchs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214546" y="414338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285984" y="2928934"/>
            <a:ext cx="462242" cy="121444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1600" dirty="0" smtClean="0"/>
              <a:t>FLUX</a:t>
            </a:r>
            <a:endParaRPr lang="fr-FR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285984" y="4214818"/>
            <a:ext cx="462242" cy="121444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1600" dirty="0" smtClean="0"/>
              <a:t>FLUX</a:t>
            </a:r>
            <a:endParaRPr lang="fr-FR" sz="1600" dirty="0"/>
          </a:p>
        </p:txBody>
      </p:sp>
      <p:sp>
        <p:nvSpPr>
          <p:cNvPr id="26632" name="File"/>
          <p:cNvSpPr>
            <a:spLocks noEditPoints="1" noChangeArrowheads="1"/>
          </p:cNvSpPr>
          <p:nvPr/>
        </p:nvSpPr>
        <p:spPr bwMode="auto">
          <a:xfrm>
            <a:off x="1357290" y="3714752"/>
            <a:ext cx="733420" cy="1000132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428728" y="3857628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DONNEES</a:t>
            </a:r>
            <a:endParaRPr lang="fr-FR" dirty="0"/>
          </a:p>
        </p:txBody>
      </p:sp>
      <p:sp>
        <p:nvSpPr>
          <p:cNvPr id="26633" name="Documents"/>
          <p:cNvSpPr>
            <a:spLocks noEditPoints="1" noChangeArrowheads="1"/>
          </p:cNvSpPr>
          <p:nvPr/>
        </p:nvSpPr>
        <p:spPr bwMode="auto">
          <a:xfrm>
            <a:off x="1214414" y="1928802"/>
            <a:ext cx="923922" cy="128588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285852" y="2143116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DOCUMENTS</a:t>
            </a:r>
            <a:endParaRPr lang="fr-FR" dirty="0"/>
          </a:p>
        </p:txBody>
      </p:sp>
      <p:pic>
        <p:nvPicPr>
          <p:cNvPr id="26635" name="Picture 11" descr="C:\Program Files (x86)\Microsoft Office\MEDIA\CAGCAT10\j0222021.wm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C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000100" y="5000636"/>
            <a:ext cx="1138916" cy="1143008"/>
          </a:xfrm>
          <a:prstGeom prst="rect">
            <a:avLst/>
          </a:prstGeom>
          <a:noFill/>
        </p:spPr>
      </p:pic>
      <p:sp>
        <p:nvSpPr>
          <p:cNvPr id="35" name="Flèche gauche 34"/>
          <p:cNvSpPr/>
          <p:nvPr/>
        </p:nvSpPr>
        <p:spPr>
          <a:xfrm>
            <a:off x="4929190" y="4000504"/>
            <a:ext cx="500066" cy="357190"/>
          </a:xfrm>
          <a:prstGeom prst="leftArrow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Carte perforée 35"/>
          <p:cNvSpPr/>
          <p:nvPr/>
        </p:nvSpPr>
        <p:spPr>
          <a:xfrm>
            <a:off x="5643570" y="3214686"/>
            <a:ext cx="928694" cy="1643074"/>
          </a:xfrm>
          <a:prstGeom prst="flowChartPunchedCard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786446" y="371475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BilanBatch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36" idx="3"/>
          </p:cNvCxnSpPr>
          <p:nvPr/>
        </p:nvCxnSpPr>
        <p:spPr>
          <a:xfrm flipV="1">
            <a:off x="6572264" y="3071811"/>
            <a:ext cx="857256" cy="9644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36" idx="3"/>
          </p:cNvCxnSpPr>
          <p:nvPr/>
        </p:nvCxnSpPr>
        <p:spPr>
          <a:xfrm flipV="1">
            <a:off x="6572264" y="4000504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36" idx="3"/>
          </p:cNvCxnSpPr>
          <p:nvPr/>
        </p:nvCxnSpPr>
        <p:spPr>
          <a:xfrm flipV="1">
            <a:off x="6572264" y="3500438"/>
            <a:ext cx="857256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6" idx="3"/>
          </p:cNvCxnSpPr>
          <p:nvPr/>
        </p:nvCxnSpPr>
        <p:spPr>
          <a:xfrm>
            <a:off x="6572264" y="4036223"/>
            <a:ext cx="857256" cy="392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7500958" y="3286124"/>
            <a:ext cx="1500166" cy="428628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643834" y="3357562"/>
            <a:ext cx="1143008" cy="246221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Collaborateur DSI</a:t>
            </a:r>
            <a:endParaRPr lang="fr-FR" sz="1000" dirty="0"/>
          </a:p>
        </p:txBody>
      </p:sp>
      <p:sp>
        <p:nvSpPr>
          <p:cNvPr id="50" name="Ellipse 49"/>
          <p:cNvSpPr/>
          <p:nvPr/>
        </p:nvSpPr>
        <p:spPr>
          <a:xfrm>
            <a:off x="7500958" y="3786190"/>
            <a:ext cx="1500166" cy="428628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3834" y="3857628"/>
            <a:ext cx="1143008" cy="246221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Collaborateur DSI</a:t>
            </a:r>
            <a:endParaRPr lang="fr-FR" sz="1000" dirty="0"/>
          </a:p>
        </p:txBody>
      </p:sp>
      <p:sp>
        <p:nvSpPr>
          <p:cNvPr id="52" name="Ellipse 51"/>
          <p:cNvSpPr/>
          <p:nvPr/>
        </p:nvSpPr>
        <p:spPr>
          <a:xfrm>
            <a:off x="7500958" y="4286256"/>
            <a:ext cx="1500166" cy="428628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7643834" y="4357694"/>
            <a:ext cx="1143008" cy="246221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Collaborateur DSI</a:t>
            </a:r>
            <a:endParaRPr lang="fr-FR" sz="1000" dirty="0"/>
          </a:p>
        </p:txBody>
      </p:sp>
      <p:sp>
        <p:nvSpPr>
          <p:cNvPr id="54" name="Ellipse 53"/>
          <p:cNvSpPr/>
          <p:nvPr/>
        </p:nvSpPr>
        <p:spPr>
          <a:xfrm>
            <a:off x="7500958" y="2786058"/>
            <a:ext cx="1500166" cy="428628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643834" y="2857496"/>
            <a:ext cx="1143008" cy="246221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Collaborateur DSI</a:t>
            </a:r>
            <a:endParaRPr lang="fr-FR" sz="1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94AB-DF2E-445B-85CE-6821B43C473B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3910026"/>
          </a:xfrm>
        </p:spPr>
        <p:txBody>
          <a:bodyPr>
            <a:normAutofit/>
          </a:bodyPr>
          <a:lstStyle/>
          <a:p>
            <a:pPr algn="just"/>
            <a:r>
              <a:rPr lang="fr-FR" sz="1600" dirty="0" smtClean="0"/>
              <a:t>Deux problématiques se posent :</a:t>
            </a:r>
          </a:p>
          <a:p>
            <a:pPr lvl="1" algn="just"/>
            <a:r>
              <a:rPr lang="fr-FR" sz="1200" dirty="0" smtClean="0"/>
              <a:t>Synthèse non ciblée envoyée à l’ensemble des collaborateurs DSI ;</a:t>
            </a:r>
          </a:p>
          <a:p>
            <a:pPr lvl="1" algn="just"/>
            <a:r>
              <a:rPr lang="fr-FR" sz="1200" dirty="0" smtClean="0"/>
              <a:t>Pas d’interface qui permettrait d’accéder directement aux anomalies et d’éventuellement les corriger.</a:t>
            </a:r>
          </a:p>
          <a:p>
            <a:pPr algn="just"/>
            <a:r>
              <a:rPr lang="fr-FR" sz="1600" dirty="0" smtClean="0"/>
              <a:t>L’expression des besoins est née de ces difficultés et d’une nécessité réelle d’y répondre.</a:t>
            </a:r>
          </a:p>
          <a:p>
            <a:pPr algn="just"/>
            <a:r>
              <a:rPr lang="fr-FR" sz="1600" dirty="0" smtClean="0"/>
              <a:t>Mon tuteur (qui a joué le rôle de MOA durant le projet) a défini la nécessité d’une application web qui permet:</a:t>
            </a:r>
          </a:p>
          <a:p>
            <a:pPr lvl="1" algn="just"/>
            <a:r>
              <a:rPr lang="fr-FR" sz="1200" dirty="0" smtClean="0"/>
              <a:t>De rechercher dans les fichiers de logs produits par les traitements batch les différentes anomalies fonctionnelles.</a:t>
            </a:r>
          </a:p>
          <a:p>
            <a:pPr lvl="1" algn="just"/>
            <a:r>
              <a:rPr lang="fr-FR" sz="1200" dirty="0" smtClean="0"/>
              <a:t>D’affecter une sévérité à ces anomalies. </a:t>
            </a:r>
          </a:p>
          <a:p>
            <a:pPr lvl="1" algn="just"/>
            <a:r>
              <a:rPr lang="fr-FR" sz="1200" dirty="0" smtClean="0"/>
              <a:t>De stocker ces anomalies dans une base de données.</a:t>
            </a:r>
          </a:p>
          <a:p>
            <a:pPr lvl="1" algn="just"/>
            <a:r>
              <a:rPr lang="fr-FR" sz="1200" dirty="0" smtClean="0"/>
              <a:t>De restituer dans une interface graphique de type web ces anomalies ainsi que les informations y afférentes (traitement batch, date, heure).</a:t>
            </a:r>
          </a:p>
          <a:p>
            <a:pPr lvl="1" algn="just"/>
            <a:r>
              <a:rPr lang="fr-FR" sz="1200" dirty="0" smtClean="0"/>
              <a:t>D’effectuer une recherche des anomalies selon différents critères.</a:t>
            </a:r>
          </a:p>
          <a:p>
            <a:pPr marL="483362" lvl="3" indent="-185738" algn="just">
              <a:lnSpc>
                <a:spcPct val="110000"/>
              </a:lnSpc>
              <a:spcBef>
                <a:spcPts val="600"/>
              </a:spcBef>
            </a:pPr>
            <a:endParaRPr lang="fr-FR" sz="1400" dirty="0" smtClean="0">
              <a:ea typeface="Malgun Gothic Semilight" pitchFamily="34" charset="-128"/>
              <a:cs typeface="Malgun Gothic Semilight" pitchFamily="34" charset="-128"/>
            </a:endParaRPr>
          </a:p>
          <a:p>
            <a:pPr marL="273050" indent="-190500" algn="just"/>
            <a:endParaRPr lang="fr-FR" sz="1600" dirty="0" smtClean="0">
              <a:ea typeface="Malgun Gothic Semilight" pitchFamily="34" charset="-128"/>
              <a:cs typeface="Malgun Gothic Semilight" pitchFamily="34" charset="-12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5464</TotalTime>
  <Words>1792</Words>
  <Application>Microsoft Office PowerPoint</Application>
  <PresentationFormat>Affichage à l'écran (4:3)</PresentationFormat>
  <Paragraphs>493</Paragraphs>
  <Slides>42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1" baseType="lpstr">
      <vt:lpstr>Malgun Gothic Semilight</vt:lpstr>
      <vt:lpstr>Arial</vt:lpstr>
      <vt:lpstr>ArialMT</vt:lpstr>
      <vt:lpstr>Calibri</vt:lpstr>
      <vt:lpstr>Gill Sans MT</vt:lpstr>
      <vt:lpstr>Times New Roman</vt:lpstr>
      <vt:lpstr>Verdana</vt:lpstr>
      <vt:lpstr>Wingdings 2</vt:lpstr>
      <vt:lpstr>Solstice</vt:lpstr>
      <vt:lpstr>Présentation Formation Concepteur Développeur Informatique </vt:lpstr>
      <vt:lpstr>Sommaire</vt:lpstr>
      <vt:lpstr>Qui suis-je?</vt:lpstr>
      <vt:lpstr>Sommaire</vt:lpstr>
      <vt:lpstr>Introduction</vt:lpstr>
      <vt:lpstr>Présentation PowerPoint</vt:lpstr>
      <vt:lpstr>Sommaire</vt:lpstr>
      <vt:lpstr>L’origine du projet / Le cahier des charges</vt:lpstr>
      <vt:lpstr>Présentation PowerPoint</vt:lpstr>
      <vt:lpstr>Sommaire</vt:lpstr>
      <vt:lpstr>La démarche générale</vt:lpstr>
      <vt:lpstr>Sommaire</vt:lpstr>
      <vt:lpstr>La démarche par étapes </vt:lpstr>
      <vt:lpstr>Diagramme de cas d’utilisation</vt:lpstr>
      <vt:lpstr>Maquettes IHM</vt:lpstr>
      <vt:lpstr>Présentation PowerPoint</vt:lpstr>
      <vt:lpstr>Présentation PowerPoint</vt:lpstr>
      <vt:lpstr>Dictionnaire de données</vt:lpstr>
      <vt:lpstr>Diagramme de classes</vt:lpstr>
      <vt:lpstr>Modèle Logique de données</vt:lpstr>
      <vt:lpstr>Modèle Physique de Données</vt:lpstr>
      <vt:lpstr>Sommaire</vt:lpstr>
      <vt:lpstr>Script de création de la base de données</vt:lpstr>
      <vt:lpstr>Script de création de la table « domaine »</vt:lpstr>
      <vt:lpstr>Script de création de la table « utilisateur »</vt:lpstr>
      <vt:lpstr>Script de création de la table de jointure</vt:lpstr>
      <vt:lpstr>Sommaire</vt:lpstr>
      <vt:lpstr>Le déploiement</vt:lpstr>
      <vt:lpstr>Sommaire</vt:lpstr>
      <vt:lpstr>Procédure stockée : définition</vt:lpstr>
      <vt:lpstr>Suppression d’un utilisateur</vt:lpstr>
      <vt:lpstr>Procédure stockée de création d’un utilisateur</vt:lpstr>
      <vt:lpstr>Mise à jour d’un utilisateur</vt:lpstr>
      <vt:lpstr>Procédure stockée qui affiche les anomalies dont le message d’erreur est « warning »</vt:lpstr>
      <vt:lpstr>Afficher tous les rôles même si il n’y a pas de correspondance</vt:lpstr>
      <vt:lpstr>Procédure stockée qui affiche les logs et leur domaine dont la sévérité est « bloquante »</vt:lpstr>
      <vt:lpstr>Sommaire</vt:lpstr>
      <vt:lpstr>Les Vues</vt:lpstr>
      <vt:lpstr>Vue qui permet d’afficher les utilisateurs qui sont administrateurs</vt:lpstr>
      <vt:lpstr>Vue avec jointures </vt:lpstr>
      <vt:lpstr>Sommaire</vt:lpstr>
      <vt:lpstr>Conclusion</vt:lpstr>
    </vt:vector>
  </TitlesOfParts>
  <Company>M2i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Mémoire</dc:title>
  <dc:creator>Utilisateur Windows</dc:creator>
  <cp:lastModifiedBy>Lolo melo</cp:lastModifiedBy>
  <cp:revision>476</cp:revision>
  <dcterms:created xsi:type="dcterms:W3CDTF">2017-06-12T08:13:11Z</dcterms:created>
  <dcterms:modified xsi:type="dcterms:W3CDTF">2017-12-05T15:17:19Z</dcterms:modified>
</cp:coreProperties>
</file>