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Lst>
  <p:notesMasterIdLst>
    <p:notesMasterId r:id="rId81"/>
  </p:notesMasterIdLst>
  <p:handoutMasterIdLst>
    <p:handoutMasterId r:id="rId82"/>
  </p:handoutMasterIdLst>
  <p:sldIdLst>
    <p:sldId id="256" r:id="rId3"/>
    <p:sldId id="967" r:id="rId4"/>
    <p:sldId id="1045" r:id="rId5"/>
    <p:sldId id="966" r:id="rId6"/>
    <p:sldId id="1044" r:id="rId7"/>
    <p:sldId id="968" r:id="rId8"/>
    <p:sldId id="969" r:id="rId9"/>
    <p:sldId id="970" r:id="rId10"/>
    <p:sldId id="982" r:id="rId11"/>
    <p:sldId id="980" r:id="rId12"/>
    <p:sldId id="981" r:id="rId13"/>
    <p:sldId id="971" r:id="rId14"/>
    <p:sldId id="983" r:id="rId15"/>
    <p:sldId id="972" r:id="rId16"/>
    <p:sldId id="985" r:id="rId17"/>
    <p:sldId id="973" r:id="rId18"/>
    <p:sldId id="974" r:id="rId19"/>
    <p:sldId id="975" r:id="rId20"/>
    <p:sldId id="987" r:id="rId21"/>
    <p:sldId id="976" r:id="rId22"/>
    <p:sldId id="986" r:id="rId23"/>
    <p:sldId id="1039" r:id="rId24"/>
    <p:sldId id="1040" r:id="rId25"/>
    <p:sldId id="988" r:id="rId26"/>
    <p:sldId id="1038" r:id="rId27"/>
    <p:sldId id="1041" r:id="rId28"/>
    <p:sldId id="1043" r:id="rId29"/>
    <p:sldId id="1028" r:id="rId30"/>
    <p:sldId id="1029" r:id="rId31"/>
    <p:sldId id="1030" r:id="rId32"/>
    <p:sldId id="1031" r:id="rId33"/>
    <p:sldId id="1032" r:id="rId34"/>
    <p:sldId id="1033" r:id="rId35"/>
    <p:sldId id="1034" r:id="rId36"/>
    <p:sldId id="1035" r:id="rId37"/>
    <p:sldId id="1037" r:id="rId38"/>
    <p:sldId id="1027" r:id="rId39"/>
    <p:sldId id="991" r:id="rId40"/>
    <p:sldId id="992" r:id="rId41"/>
    <p:sldId id="993" r:id="rId42"/>
    <p:sldId id="994" r:id="rId43"/>
    <p:sldId id="995" r:id="rId44"/>
    <p:sldId id="996" r:id="rId45"/>
    <p:sldId id="997" r:id="rId46"/>
    <p:sldId id="998" r:id="rId47"/>
    <p:sldId id="999" r:id="rId48"/>
    <p:sldId id="1000" r:id="rId49"/>
    <p:sldId id="1001" r:id="rId50"/>
    <p:sldId id="1002" r:id="rId51"/>
    <p:sldId id="1003" r:id="rId52"/>
    <p:sldId id="1004" r:id="rId53"/>
    <p:sldId id="1005" r:id="rId54"/>
    <p:sldId id="1006" r:id="rId55"/>
    <p:sldId id="1007" r:id="rId56"/>
    <p:sldId id="1008" r:id="rId57"/>
    <p:sldId id="1009" r:id="rId58"/>
    <p:sldId id="1010" r:id="rId59"/>
    <p:sldId id="1011" r:id="rId60"/>
    <p:sldId id="1012" r:id="rId61"/>
    <p:sldId id="1013" r:id="rId62"/>
    <p:sldId id="1014" r:id="rId63"/>
    <p:sldId id="1015" r:id="rId64"/>
    <p:sldId id="1016" r:id="rId65"/>
    <p:sldId id="1017" r:id="rId66"/>
    <p:sldId id="1018" r:id="rId67"/>
    <p:sldId id="1019" r:id="rId68"/>
    <p:sldId id="989" r:id="rId69"/>
    <p:sldId id="1020" r:id="rId70"/>
    <p:sldId id="1021" r:id="rId71"/>
    <p:sldId id="1022" r:id="rId72"/>
    <p:sldId id="1023" r:id="rId73"/>
    <p:sldId id="1024" r:id="rId74"/>
    <p:sldId id="1025" r:id="rId75"/>
    <p:sldId id="1026" r:id="rId76"/>
    <p:sldId id="990" r:id="rId77"/>
    <p:sldId id="978" r:id="rId78"/>
    <p:sldId id="979" r:id="rId79"/>
    <p:sldId id="984" r:id="rId8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10192" autoAdjust="0"/>
    <p:restoredTop sz="91941" autoAdjust="0"/>
  </p:normalViewPr>
  <p:slideViewPr>
    <p:cSldViewPr>
      <p:cViewPr>
        <p:scale>
          <a:sx n="68" d="100"/>
          <a:sy n="68" d="100"/>
        </p:scale>
        <p:origin x="-18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342" y="-90"/>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096DDE19-01E9-47A2-9C3E-0A2B7E471E0B}" type="datetimeFigureOut">
              <a:rPr lang="fr-FR" smtClean="0"/>
              <a:pPr/>
              <a:t>30/08/2017</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5708B10-08D5-4AAD-8BC3-4B9BB892C0E3}" type="slidenum">
              <a:rPr lang="fr-FR" smtClean="0"/>
              <a:pPr/>
              <a:t>‹N°›</a:t>
            </a:fld>
            <a:endParaRPr lang="fr-FR"/>
          </a:p>
        </p:txBody>
      </p:sp>
    </p:spTree>
    <p:extLst>
      <p:ext uri="{BB962C8B-B14F-4D97-AF65-F5344CB8AC3E}">
        <p14:creationId xmlns="" xmlns:p14="http://schemas.microsoft.com/office/powerpoint/2010/main" val="2883117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fr-FR" sz="1300">
                <a:latin typeface="+mn-lt"/>
                <a:ea typeface="+mn-ea"/>
                <a:cs typeface="+mn-cs"/>
              </a:defRPr>
            </a:lvl1pPr>
          </a:lstStyle>
          <a:p>
            <a:pPr>
              <a:defRPr/>
            </a:pPr>
            <a:endParaRPr/>
          </a:p>
        </p:txBody>
      </p:sp>
      <p:sp>
        <p:nvSpPr>
          <p:cNvPr id="3" name="Date Placeholder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a:latin typeface="Calibri" pitchFamily="34" charset="0"/>
                <a:cs typeface="Arial" pitchFamily="34" charset="0"/>
              </a:defRPr>
            </a:lvl1pPr>
          </a:lstStyle>
          <a:p>
            <a:pPr>
              <a:defRPr/>
            </a:pPr>
            <a:fld id="{670BC674-AB69-401B-AF5A-2CA9F2A8A94F}" type="datetimeFigureOut">
              <a:rPr lang="fr-FR" altLang="fr-FR"/>
              <a:pPr>
                <a:defRPr/>
              </a:pPr>
              <a:t>30/08/2017</a:t>
            </a:fld>
            <a:endParaRPr lang="fr-FR" altLang="fr-FR"/>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wrap="square" lIns="99048" tIns="49524" rIns="99048" bIns="49524" numCol="1" anchor="t" anchorCtr="0" compatLnSpc="1">
            <a:prstTxWarp prst="textNoShape">
              <a:avLst/>
            </a:prstTxWarp>
            <a:normAutofit/>
          </a:bodyPr>
          <a:lstStyle/>
          <a:p>
            <a:pPr lvl="0"/>
            <a:r>
              <a:rPr lang="fr-FR" altLang="fr-FR" noProof="0" smtClean="0"/>
              <a:t>Cliquer ici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fr-FR" sz="1300">
                <a:latin typeface="+mn-lt"/>
                <a:ea typeface="+mn-ea"/>
                <a:cs typeface="+mn-cs"/>
              </a:defRPr>
            </a:lvl1pPr>
          </a:lstStyle>
          <a:p>
            <a:pPr>
              <a:defRPr/>
            </a:pPr>
            <a:endParaRPr/>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itchFamily="34" charset="0"/>
                <a:cs typeface="Arial" pitchFamily="34" charset="0"/>
              </a:defRPr>
            </a:lvl1pPr>
          </a:lstStyle>
          <a:p>
            <a:pPr>
              <a:defRPr/>
            </a:pPr>
            <a:fld id="{4F81B69A-A60E-4AB1-B20C-091285D216A0}" type="slidenum">
              <a:rPr lang="fr-FR" altLang="fr-FR"/>
              <a:pPr>
                <a:defRPr/>
              </a:pPr>
              <a:t>‹N°›</a:t>
            </a:fld>
            <a:endParaRPr lang="fr-FR" altLang="fr-FR"/>
          </a:p>
        </p:txBody>
      </p:sp>
    </p:spTree>
    <p:extLst>
      <p:ext uri="{BB962C8B-B14F-4D97-AF65-F5344CB8AC3E}">
        <p14:creationId xmlns="" xmlns:p14="http://schemas.microsoft.com/office/powerpoint/2010/main" val="1148570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fr-F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lang="fr-F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lang="fr-F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lang="fr-F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lang="fr-FR" sz="1200" kern="1200">
        <a:solidFill>
          <a:schemeClr val="tx1"/>
        </a:solidFill>
        <a:latin typeface="+mn-lt"/>
        <a:ea typeface="ＭＳ Ｐゴシック" charset="0"/>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a:lstStyle/>
          <a:p>
            <a:pPr eaLnBrk="1" hangingPunct="1">
              <a:spcBef>
                <a:spcPct val="0"/>
              </a:spcBef>
            </a:pPr>
            <a:endParaRPr altLang="fr-FR" smtClean="0">
              <a:ea typeface="ＭＳ Ｐゴシック" pitchFamily="34" charset="-128"/>
            </a:endParaRPr>
          </a:p>
        </p:txBody>
      </p:sp>
      <p:sp>
        <p:nvSpPr>
          <p:cNvPr id="194564" name="Slide Number Placeholder 3"/>
          <p:cNvSpPr>
            <a:spLocks noGrp="1"/>
          </p:cNvSpPr>
          <p:nvPr>
            <p:ph type="sldNum" sz="quarter" idx="5"/>
          </p:nvPr>
        </p:nvSpPr>
        <p:spPr bwMode="auto">
          <a:noFill/>
          <a:ln>
            <a:miter lim="800000"/>
            <a:headEnd/>
            <a:tailEnd/>
          </a:ln>
        </p:spPr>
        <p:txBody>
          <a:bodyPr/>
          <a:lstStyle/>
          <a:p>
            <a:fld id="{617995F0-8517-445C-91AE-3CB1D2C2669C}" type="slidenum">
              <a:rPr lang="fr-FR" altLang="fr-FR" smtClean="0"/>
              <a:pPr/>
              <a:t>1</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Regroupement de plus de 50 entreprises (Fabricants de matériels, opérateurs mobiles et développeurs d’application) avec pour objectif de développer des normes ouvertes pour les appareils de téléphonie mobile</a:t>
            </a:r>
            <a:endParaRPr lang="fr-FR" dirty="0"/>
          </a:p>
        </p:txBody>
      </p:sp>
      <p:sp>
        <p:nvSpPr>
          <p:cNvPr id="4" name="Espace réservé du numéro de diapositive 3"/>
          <p:cNvSpPr>
            <a:spLocks noGrp="1"/>
          </p:cNvSpPr>
          <p:nvPr>
            <p:ph type="sldNum" sz="quarter" idx="10"/>
          </p:nvPr>
        </p:nvSpPr>
        <p:spPr/>
        <p:txBody>
          <a:bodyPr/>
          <a:lstStyle/>
          <a:p>
            <a:pPr>
              <a:defRPr/>
            </a:pPr>
            <a:fld id="{4F81B69A-A60E-4AB1-B20C-091285D216A0}" type="slidenum">
              <a:rPr lang="fr-FR" altLang="fr-FR" smtClean="0"/>
              <a:pPr>
                <a:defRPr/>
              </a:pPr>
              <a:t>11</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a:lstStyle/>
          <a:p>
            <a:pPr eaLnBrk="1" hangingPunct="1">
              <a:spcBef>
                <a:spcPct val="0"/>
              </a:spcBef>
            </a:pPr>
            <a:endParaRPr altLang="fr-FR" smtClean="0">
              <a:ea typeface="ＭＳ Ｐゴシック" pitchFamily="34" charset="-128"/>
            </a:endParaRPr>
          </a:p>
        </p:txBody>
      </p:sp>
      <p:sp>
        <p:nvSpPr>
          <p:cNvPr id="194564" name="Slide Number Placeholder 3"/>
          <p:cNvSpPr>
            <a:spLocks noGrp="1"/>
          </p:cNvSpPr>
          <p:nvPr>
            <p:ph type="sldNum" sz="quarter" idx="5"/>
          </p:nvPr>
        </p:nvSpPr>
        <p:spPr bwMode="auto">
          <a:noFill/>
          <a:ln>
            <a:miter lim="800000"/>
            <a:headEnd/>
            <a:tailEnd/>
          </a:ln>
        </p:spPr>
        <p:txBody>
          <a:bodyPr/>
          <a:lstStyle/>
          <a:p>
            <a:fld id="{617995F0-8517-445C-91AE-3CB1D2C2669C}" type="slidenum">
              <a:rPr lang="fr-FR" altLang="fr-FR" smtClean="0"/>
              <a:pPr/>
              <a:t>24</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4F81B69A-A60E-4AB1-B20C-091285D216A0}" type="slidenum">
              <a:rPr lang="fr-FR" altLang="fr-FR" smtClean="0"/>
              <a:pPr>
                <a:defRPr/>
              </a:pPr>
              <a:t>28</a:t>
            </a:fld>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a:lstStyle/>
          <a:p>
            <a:pPr eaLnBrk="1" hangingPunct="1">
              <a:spcBef>
                <a:spcPct val="0"/>
              </a:spcBef>
            </a:pPr>
            <a:endParaRPr altLang="fr-FR" smtClean="0">
              <a:ea typeface="ＭＳ Ｐゴシック" pitchFamily="34" charset="-128"/>
            </a:endParaRPr>
          </a:p>
        </p:txBody>
      </p:sp>
      <p:sp>
        <p:nvSpPr>
          <p:cNvPr id="194564" name="Slide Number Placeholder 3"/>
          <p:cNvSpPr>
            <a:spLocks noGrp="1"/>
          </p:cNvSpPr>
          <p:nvPr>
            <p:ph type="sldNum" sz="quarter" idx="5"/>
          </p:nvPr>
        </p:nvSpPr>
        <p:spPr bwMode="auto">
          <a:noFill/>
          <a:ln>
            <a:miter lim="800000"/>
            <a:headEnd/>
            <a:tailEnd/>
          </a:ln>
        </p:spPr>
        <p:txBody>
          <a:bodyPr/>
          <a:lstStyle/>
          <a:p>
            <a:fld id="{617995F0-8517-445C-91AE-3CB1D2C2669C}" type="slidenum">
              <a:rPr lang="fr-FR" altLang="fr-FR" smtClean="0"/>
              <a:pPr/>
              <a:t>37</a:t>
            </a:fld>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a:lstStyle/>
          <a:p>
            <a:pPr eaLnBrk="1" hangingPunct="1">
              <a:spcBef>
                <a:spcPct val="0"/>
              </a:spcBef>
            </a:pPr>
            <a:endParaRPr altLang="fr-FR" smtClean="0">
              <a:ea typeface="ＭＳ Ｐゴシック" pitchFamily="34" charset="-128"/>
            </a:endParaRPr>
          </a:p>
        </p:txBody>
      </p:sp>
      <p:sp>
        <p:nvSpPr>
          <p:cNvPr id="194564" name="Slide Number Placeholder 3"/>
          <p:cNvSpPr>
            <a:spLocks noGrp="1"/>
          </p:cNvSpPr>
          <p:nvPr>
            <p:ph type="sldNum" sz="quarter" idx="5"/>
          </p:nvPr>
        </p:nvSpPr>
        <p:spPr bwMode="auto">
          <a:noFill/>
          <a:ln>
            <a:miter lim="800000"/>
            <a:headEnd/>
            <a:tailEnd/>
          </a:ln>
        </p:spPr>
        <p:txBody>
          <a:bodyPr/>
          <a:lstStyle/>
          <a:p>
            <a:fld id="{617995F0-8517-445C-91AE-3CB1D2C2669C}" type="slidenum">
              <a:rPr lang="fr-FR" altLang="fr-FR" smtClean="0"/>
              <a:pPr/>
              <a:t>67</a:t>
            </a:fld>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a:lstStyle/>
          <a:p>
            <a:pPr eaLnBrk="1" hangingPunct="1">
              <a:spcBef>
                <a:spcPct val="0"/>
              </a:spcBef>
            </a:pPr>
            <a:endParaRPr altLang="fr-FR" smtClean="0">
              <a:ea typeface="ＭＳ Ｐゴシック" pitchFamily="34" charset="-128"/>
            </a:endParaRPr>
          </a:p>
        </p:txBody>
      </p:sp>
      <p:sp>
        <p:nvSpPr>
          <p:cNvPr id="194564" name="Slide Number Placeholder 3"/>
          <p:cNvSpPr>
            <a:spLocks noGrp="1"/>
          </p:cNvSpPr>
          <p:nvPr>
            <p:ph type="sldNum" sz="quarter" idx="5"/>
          </p:nvPr>
        </p:nvSpPr>
        <p:spPr bwMode="auto">
          <a:noFill/>
          <a:ln>
            <a:miter lim="800000"/>
            <a:headEnd/>
            <a:tailEnd/>
          </a:ln>
        </p:spPr>
        <p:txBody>
          <a:bodyPr/>
          <a:lstStyle/>
          <a:p>
            <a:fld id="{617995F0-8517-445C-91AE-3CB1D2C2669C}" type="slidenum">
              <a:rPr lang="fr-FR" altLang="fr-FR" smtClean="0"/>
              <a:pPr/>
              <a:t>75</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Oval 7"/>
          <p:cNvSpPr/>
          <p:nvPr/>
        </p:nvSpPr>
        <p:spPr>
          <a:xfrm>
            <a:off x="921433" y="1413803"/>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fr-FR" dirty="0"/>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fr-FR" dirty="0"/>
          </a:p>
        </p:txBody>
      </p:sp>
      <p:sp>
        <p:nvSpPr>
          <p:cNvPr id="14" name="Title 13"/>
          <p:cNvSpPr>
            <a:spLocks noGrp="1"/>
          </p:cNvSpPr>
          <p:nvPr>
            <p:ph type="ctrTitle"/>
          </p:nvPr>
        </p:nvSpPr>
        <p:spPr>
          <a:xfrm>
            <a:off x="1435608" y="435936"/>
            <a:ext cx="7406640" cy="1472184"/>
          </a:xfrm>
        </p:spPr>
        <p:txBody>
          <a:bodyPr anchor="b"/>
          <a:lstStyle>
            <a:lvl1pPr algn="l" latinLnBrk="0">
              <a:defRPr lang="fr-FR"/>
            </a:lvl1pPr>
            <a:extLst/>
          </a:lstStyle>
          <a:p>
            <a:r>
              <a:rPr lang="fr-FR" smtClean="0"/>
              <a:t>Cliquez pour modifier le style du titre</a:t>
            </a:r>
            <a:endParaRPr lang="fr-FR"/>
          </a:p>
        </p:txBody>
      </p:sp>
      <p:sp>
        <p:nvSpPr>
          <p:cNvPr id="22" name="Subtitle 21"/>
          <p:cNvSpPr>
            <a:spLocks noGrp="1"/>
          </p:cNvSpPr>
          <p:nvPr>
            <p:ph type="subTitle" idx="1"/>
          </p:nvPr>
        </p:nvSpPr>
        <p:spPr>
          <a:xfrm>
            <a:off x="1432560" y="1850064"/>
            <a:ext cx="7406640" cy="1752600"/>
          </a:xfrm>
        </p:spPr>
        <p:txBody>
          <a:bodyPr/>
          <a:lstStyle>
            <a:lvl1pPr marL="73152" indent="0" algn="l" latinLnBrk="0">
              <a:buNone/>
              <a:defRPr lang="fr-F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fr-FR" smtClean="0"/>
              <a:t>Cliquez pour modifier le style des sous-titres du masque</a:t>
            </a:r>
            <a:endParaRPr lang="fr-FR"/>
          </a:p>
        </p:txBody>
      </p:sp>
      <p:sp>
        <p:nvSpPr>
          <p:cNvPr id="6" name="Date Placeholder 6"/>
          <p:cNvSpPr>
            <a:spLocks noGrp="1"/>
          </p:cNvSpPr>
          <p:nvPr>
            <p:ph type="dt" sz="half" idx="10"/>
          </p:nvPr>
        </p:nvSpPr>
        <p:spPr/>
        <p:txBody>
          <a:bodyPr/>
          <a:lstStyle>
            <a:lvl1pPr>
              <a:defRPr/>
            </a:lvl1pPr>
          </a:lstStyle>
          <a:p>
            <a:pPr>
              <a:defRPr/>
            </a:pPr>
            <a:fld id="{32AACE4E-5E14-41BA-8932-1871834560B2}" type="datetimeFigureOut">
              <a:rPr lang="fr-FR" altLang="fr-FR"/>
              <a:pPr>
                <a:defRPr/>
              </a:pPr>
              <a:t>30/08/2017</a:t>
            </a:fld>
            <a:endParaRPr lang="fr-FR" altLang="fr-FR"/>
          </a:p>
        </p:txBody>
      </p:sp>
      <p:sp>
        <p:nvSpPr>
          <p:cNvPr id="7" name="Footer Placeholder 19"/>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8" name="Slide Number Placeholder 9"/>
          <p:cNvSpPr>
            <a:spLocks noGrp="1"/>
          </p:cNvSpPr>
          <p:nvPr>
            <p:ph type="sldNum" sz="quarter" idx="12"/>
          </p:nvPr>
        </p:nvSpPr>
        <p:spPr/>
        <p:txBody>
          <a:bodyPr/>
          <a:lstStyle>
            <a:lvl1pPr>
              <a:defRPr/>
            </a:lvl1pPr>
          </a:lstStyle>
          <a:p>
            <a:pPr>
              <a:defRPr/>
            </a:pPr>
            <a:fld id="{16DEF1F3-C5E9-4653-9A72-7A6654EFD51D}" type="slidenum">
              <a:rPr lang="fr-FR" altLang="fr-FR"/>
              <a:pPr>
                <a:defRPr/>
              </a:pPr>
              <a:t>‹N°›</a:t>
            </a:fld>
            <a:endParaRPr lang="fr-FR" alt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lvl1pPr>
              <a:defRPr/>
            </a:lvl1pPr>
          </a:lstStyle>
          <a:p>
            <a:pPr>
              <a:defRPr/>
            </a:pPr>
            <a:fld id="{F790B380-73D2-4289-8594-B0BEA9CC7421}" type="datetimeFigureOut">
              <a:rPr lang="fr-FR" altLang="fr-FR"/>
              <a:pPr>
                <a:defRPr/>
              </a:pPr>
              <a:t>30/08/2017</a:t>
            </a:fld>
            <a:endParaRPr lang="fr-FR" altLang="fr-FR"/>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DD91CED2-0665-448A-BBF8-27F8D5D8A59D}" type="slidenum">
              <a:rPr lang="fr-FR" altLang="fr-FR"/>
              <a:pPr>
                <a:defRPr/>
              </a:pPr>
              <a:t>‹N°›</a:t>
            </a:fld>
            <a:endParaRPr lang="fr-FR" alt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1"/>
            <a:ext cx="1828800" cy="5851525"/>
          </a:xfrm>
        </p:spPr>
        <p:txBody>
          <a:bodyPr vert="eaVert"/>
          <a:lstStyle>
            <a:extLs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lvl1pPr>
              <a:defRPr/>
            </a:lvl1pPr>
          </a:lstStyle>
          <a:p>
            <a:pPr>
              <a:defRPr/>
            </a:pPr>
            <a:fld id="{07C5B1B2-FCD4-4BCE-995D-3251E5904B63}" type="datetimeFigureOut">
              <a:rPr lang="fr-FR" altLang="fr-FR"/>
              <a:pPr>
                <a:defRPr/>
              </a:pPr>
              <a:t>30/08/2017</a:t>
            </a:fld>
            <a:endParaRPr lang="fr-FR" altLang="fr-FR"/>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53D95187-361D-4EB7-970B-A0666D27CDA9}" type="slidenum">
              <a:rPr lang="fr-FR" altLang="fr-FR"/>
              <a:pPr>
                <a:defRPr/>
              </a:pPr>
              <a:t>‹N°›</a:t>
            </a:fld>
            <a:endParaRPr lang="fr-FR" alt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fr-FR" smtClean="0"/>
              <a:t>Cliquez pour modifier le style du titre</a:t>
            </a:r>
            <a:endParaRPr lang="fr-FR"/>
          </a:p>
        </p:txBody>
      </p:sp>
      <p:sp>
        <p:nvSpPr>
          <p:cNvPr id="3" name="Content Placeholder 2"/>
          <p:cNvSpPr>
            <a:spLocks noGrp="1"/>
          </p:cNvSpPr>
          <p:nvPr>
            <p:ph idx="1"/>
          </p:nvPr>
        </p:nvSpPr>
        <p:spPr/>
        <p:txBody>
          <a:bodyPr/>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lvl1pPr>
              <a:defRPr/>
            </a:lvl1pPr>
          </a:lstStyle>
          <a:p>
            <a:pPr>
              <a:defRPr/>
            </a:pPr>
            <a:fld id="{A5D66DF6-A186-449F-9C08-4DFCFAE23015}" type="datetimeFigureOut">
              <a:rPr lang="fr-FR" altLang="fr-FR"/>
              <a:pPr>
                <a:defRPr/>
              </a:pPr>
              <a:t>30/08/2017</a:t>
            </a:fld>
            <a:endParaRPr lang="fr-FR" altLang="fr-FR"/>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986244DB-08B0-4086-84DD-15805631B9BE}" type="slidenum">
              <a:rPr lang="fr-FR" altLang="fr-FR"/>
              <a:pPr>
                <a:defRPr/>
              </a:pPr>
              <a:t>‹N°›</a:t>
            </a:fld>
            <a:endParaRPr lang="fr-FR" alt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fr-FR" dirty="0"/>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fr-FR" dirty="0"/>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fr-FR" dirty="0"/>
          </a:p>
        </p:txBody>
      </p:sp>
      <p:sp>
        <p:nvSpPr>
          <p:cNvPr id="2" name="Title 1"/>
          <p:cNvSpPr>
            <a:spLocks noGrp="1"/>
          </p:cNvSpPr>
          <p:nvPr>
            <p:ph type="title"/>
          </p:nvPr>
        </p:nvSpPr>
        <p:spPr>
          <a:xfrm>
            <a:off x="2578392" y="2600326"/>
            <a:ext cx="6400800" cy="2286000"/>
          </a:xfrm>
        </p:spPr>
        <p:txBody>
          <a:bodyPr anchor="t"/>
          <a:lstStyle>
            <a:lvl1pPr algn="l" latinLnBrk="0">
              <a:lnSpc>
                <a:spcPts val="4500"/>
              </a:lnSpc>
              <a:buNone/>
              <a:defRPr lang="fr-FR" sz="4000" b="1" cap="all"/>
            </a:lvl1pPr>
            <a:extLst/>
          </a:lstStyle>
          <a:p>
            <a:r>
              <a:rPr lang="fr-FR" smtClean="0"/>
              <a:t>Cliquez pour modifier le style du titre</a:t>
            </a:r>
            <a:endParaRPr lang="fr-FR"/>
          </a:p>
        </p:txBody>
      </p:sp>
      <p:sp>
        <p:nvSpPr>
          <p:cNvPr id="3" name="Text Placeholder 2"/>
          <p:cNvSpPr>
            <a:spLocks noGrp="1"/>
          </p:cNvSpPr>
          <p:nvPr>
            <p:ph type="body" idx="1"/>
          </p:nvPr>
        </p:nvSpPr>
        <p:spPr>
          <a:xfrm>
            <a:off x="2578392" y="1100139"/>
            <a:ext cx="6400800" cy="1509712"/>
          </a:xfrm>
        </p:spPr>
        <p:txBody>
          <a:bodyPr anchor="b"/>
          <a:lstStyle>
            <a:lvl1pPr marL="27432" indent="0" latinLnBrk="0">
              <a:lnSpc>
                <a:spcPts val="2300"/>
              </a:lnSpc>
              <a:spcBef>
                <a:spcPts val="0"/>
              </a:spcBef>
              <a:buNone/>
              <a:defRPr lang="fr-FR" sz="2000">
                <a:solidFill>
                  <a:schemeClr val="tx2">
                    <a:shade val="30000"/>
                    <a:satMod val="150000"/>
                  </a:schemeClr>
                </a:solidFill>
              </a:defRPr>
            </a:lvl1pPr>
            <a:lvl2pPr>
              <a:buNone/>
              <a:defRPr lang="fr-FR" sz="1800">
                <a:solidFill>
                  <a:schemeClr val="tx1">
                    <a:tint val="75000"/>
                  </a:schemeClr>
                </a:solidFill>
              </a:defRPr>
            </a:lvl2pPr>
            <a:lvl3pPr>
              <a:buNone/>
              <a:defRPr lang="fr-FR" sz="1600">
                <a:solidFill>
                  <a:schemeClr val="tx1">
                    <a:tint val="75000"/>
                  </a:schemeClr>
                </a:solidFill>
              </a:defRPr>
            </a:lvl3pPr>
            <a:lvl4pPr>
              <a:buNone/>
              <a:defRPr lang="fr-FR" sz="1400">
                <a:solidFill>
                  <a:schemeClr val="tx1">
                    <a:tint val="75000"/>
                  </a:schemeClr>
                </a:solidFill>
              </a:defRPr>
            </a:lvl4pPr>
            <a:lvl5pPr>
              <a:buNone/>
              <a:defRPr lang="fr-FR" sz="1400">
                <a:solidFill>
                  <a:schemeClr val="tx1">
                    <a:tint val="75000"/>
                  </a:schemeClr>
                </a:solidFill>
              </a:defRPr>
            </a:lvl5pPr>
            <a:extLst/>
          </a:lstStyle>
          <a:p>
            <a:pPr lvl="0"/>
            <a:r>
              <a:rPr lang="fr-FR" smtClean="0"/>
              <a:t>Cliquez pour modifier les styles du texte du masque</a:t>
            </a:r>
          </a:p>
        </p:txBody>
      </p:sp>
      <p:sp>
        <p:nvSpPr>
          <p:cNvPr id="8" name="Date Placeholder 3"/>
          <p:cNvSpPr>
            <a:spLocks noGrp="1"/>
          </p:cNvSpPr>
          <p:nvPr>
            <p:ph type="dt" sz="half" idx="10"/>
          </p:nvPr>
        </p:nvSpPr>
        <p:spPr/>
        <p:txBody>
          <a:bodyPr/>
          <a:lstStyle>
            <a:lvl1pPr>
              <a:defRPr/>
            </a:lvl1pPr>
          </a:lstStyle>
          <a:p>
            <a:pPr>
              <a:defRPr/>
            </a:pPr>
            <a:fld id="{B90EAB02-6A67-4FE3-B7A5-71FFBF1E63E6}" type="datetimeFigureOut">
              <a:rPr lang="fr-FR" altLang="fr-FR"/>
              <a:pPr>
                <a:defRPr/>
              </a:pPr>
              <a:t>30/08/2017</a:t>
            </a:fld>
            <a:endParaRPr lang="fr-FR" altLang="fr-FR"/>
          </a:p>
        </p:txBody>
      </p:sp>
      <p:sp>
        <p:nvSpPr>
          <p:cNvPr id="9"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4F882FE1-C0CB-4335-B78A-C25705525DBE}" type="slidenum">
              <a:rPr lang="fr-FR" altLang="fr-FR"/>
              <a:pPr>
                <a:defRPr/>
              </a:pPr>
              <a:t>‹N°›</a:t>
            </a:fld>
            <a:endParaRPr lang="fr-FR" alt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Pie 8"/>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fr-FR" dirty="0"/>
          </a:p>
        </p:txBody>
      </p:sp>
      <p:sp>
        <p:nvSpPr>
          <p:cNvPr id="6" name="Oval 9"/>
          <p:cNvSpPr>
            <a:spLocks noChangeArrowheads="1"/>
          </p:cNvSpPr>
          <p:nvPr/>
        </p:nvSpPr>
        <p:spPr bwMode="auto">
          <a:xfrm>
            <a:off x="168275" y="20638"/>
            <a:ext cx="1703388" cy="1703387"/>
          </a:xfrm>
          <a:prstGeom prst="ellipse">
            <a:avLst/>
          </a:prstGeom>
          <a:noFill/>
          <a:ln w="27305" cap="rnd">
            <a:solidFill>
              <a:srgbClr val="FFF6DB"/>
            </a:solidFill>
            <a:round/>
            <a:headEnd/>
            <a:tailEnd/>
          </a:ln>
          <a:effectLst>
            <a:outerShdw blurRad="25400" dist="25400" dir="5400000" algn="tl" rotWithShape="0">
              <a:srgbClr val="AFA58D">
                <a:alpha val="84998"/>
              </a:srgbClr>
            </a:outerShdw>
          </a:effectLst>
          <a:extLst>
            <a:ext uri="{909E8E84-426E-40DD-AFC4-6F175D3DCCD1}">
              <a14:hiddenFill xmlns=""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7" name="Donut 10"/>
          <p:cNvSpPr/>
          <p:nvPr/>
        </p:nvSpPr>
        <p:spPr>
          <a:xfrm rot="2315675">
            <a:off x="182884"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fr-FR" dirty="0"/>
          </a:p>
        </p:txBody>
      </p:sp>
      <p:sp>
        <p:nvSpPr>
          <p:cNvPr id="8" name="Rectangle 7"/>
          <p:cNvSpPr>
            <a:spLocks noChangeArrowheads="1"/>
          </p:cNvSpPr>
          <p:nvPr/>
        </p:nvSpPr>
        <p:spPr bwMode="auto">
          <a:xfrm>
            <a:off x="1033463" y="0"/>
            <a:ext cx="8131175" cy="68580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2" name="Title 1"/>
          <p:cNvSpPr>
            <a:spLocks noGrp="1"/>
          </p:cNvSpPr>
          <p:nvPr>
            <p:ph type="title"/>
          </p:nvPr>
        </p:nvSpPr>
        <p:spPr>
          <a:xfrm>
            <a:off x="1435608" y="274320"/>
            <a:ext cx="7498080" cy="1143000"/>
          </a:xfrm>
        </p:spPr>
        <p:txBody>
          <a:bodyPr/>
          <a:lstStyle>
            <a:extLst/>
          </a:lstStyle>
          <a:p>
            <a:r>
              <a:rPr lang="fr-FR" smtClean="0"/>
              <a:t>Cliquez pour modifier le style du titre</a:t>
            </a:r>
            <a:endParaRPr lang="fr-FR"/>
          </a:p>
        </p:txBody>
      </p:sp>
      <p:sp>
        <p:nvSpPr>
          <p:cNvPr id="3" name="Content Placeholder 2"/>
          <p:cNvSpPr>
            <a:spLocks noGrp="1"/>
          </p:cNvSpPr>
          <p:nvPr>
            <p:ph sz="half" idx="1"/>
          </p:nvPr>
        </p:nvSpPr>
        <p:spPr>
          <a:xfrm>
            <a:off x="1435608" y="1524000"/>
            <a:ext cx="3657600" cy="4663440"/>
          </a:xfrm>
        </p:spPr>
        <p:txBody>
          <a:bodyPr/>
          <a:lstStyle>
            <a:lvl1pPr latinLnBrk="0">
              <a:defRPr lang="fr-FR" sz="2800"/>
            </a:lvl1pPr>
            <a:lvl2pPr>
              <a:defRPr lang="fr-FR" sz="2400"/>
            </a:lvl2pPr>
            <a:lvl3pPr>
              <a:defRPr lang="fr-FR" sz="2000"/>
            </a:lvl3pPr>
            <a:lvl4pPr>
              <a:defRPr lang="fr-FR" sz="1800"/>
            </a:lvl4pPr>
            <a:lvl5pPr>
              <a:defRPr lang="fr-F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5276088" y="1524000"/>
            <a:ext cx="3657600" cy="4663440"/>
          </a:xfrm>
        </p:spPr>
        <p:txBody>
          <a:bodyPr/>
          <a:lstStyle>
            <a:lvl1pPr latinLnBrk="0">
              <a:defRPr lang="fr-FR" sz="2800"/>
            </a:lvl1pPr>
            <a:lvl2pPr>
              <a:defRPr lang="fr-FR" sz="2400"/>
            </a:lvl2pPr>
            <a:lvl3pPr>
              <a:defRPr lang="fr-FR" sz="2000"/>
            </a:lvl3pPr>
            <a:lvl4pPr>
              <a:defRPr lang="fr-FR" sz="1800"/>
            </a:lvl4pPr>
            <a:lvl5pPr>
              <a:defRPr lang="fr-F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9" name="Date Placeholder 4"/>
          <p:cNvSpPr>
            <a:spLocks noGrp="1"/>
          </p:cNvSpPr>
          <p:nvPr>
            <p:ph type="dt" sz="half" idx="10"/>
          </p:nvPr>
        </p:nvSpPr>
        <p:spPr/>
        <p:txBody>
          <a:bodyPr/>
          <a:lstStyle>
            <a:lvl1pPr>
              <a:defRPr/>
            </a:lvl1pPr>
          </a:lstStyle>
          <a:p>
            <a:pPr>
              <a:defRPr/>
            </a:pPr>
            <a:fld id="{3E598F86-3CC1-44CF-9F10-974FC27F33DB}" type="datetimeFigureOut">
              <a:rPr lang="fr-FR" altLang="fr-FR"/>
              <a:pPr>
                <a:defRPr/>
              </a:pPr>
              <a:t>30/08/2017</a:t>
            </a:fld>
            <a:endParaRPr lang="fr-FR" altLang="fr-FR"/>
          </a:p>
        </p:txBody>
      </p:sp>
      <p:sp>
        <p:nvSpPr>
          <p:cNvPr id="10"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11" name="Slide Number Placeholder 6"/>
          <p:cNvSpPr>
            <a:spLocks noGrp="1"/>
          </p:cNvSpPr>
          <p:nvPr>
            <p:ph type="sldNum" sz="quarter" idx="12"/>
          </p:nvPr>
        </p:nvSpPr>
        <p:spPr/>
        <p:txBody>
          <a:bodyPr/>
          <a:lstStyle>
            <a:lvl1pPr>
              <a:defRPr/>
            </a:lvl1pPr>
          </a:lstStyle>
          <a:p>
            <a:pPr>
              <a:defRPr/>
            </a:pPr>
            <a:fld id="{EFFAE8E0-631C-48E2-874D-1169692A5FD1}" type="slidenum">
              <a:rPr lang="fr-FR" altLang="fr-FR"/>
              <a:pPr>
                <a:defRPr/>
              </a:pPr>
              <a:t>‹N°›</a:t>
            </a:fld>
            <a:endParaRPr lang="fr-FR" alt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latinLnBrk="0">
              <a:defRPr lang="fr-FR" sz="4500" b="1" cap="none" baseline="0"/>
            </a:lvl1pPr>
            <a:extLst/>
          </a:lstStyle>
          <a:p>
            <a:r>
              <a:rPr lang="fr-FR" smtClean="0"/>
              <a:t>Cliquez pour modifier le style du titre</a:t>
            </a:r>
            <a:endParaRPr lang="fr-FR"/>
          </a:p>
        </p:txBody>
      </p:sp>
      <p:sp>
        <p:nvSpPr>
          <p:cNvPr id="3" name="Text Placeholder 2"/>
          <p:cNvSpPr>
            <a:spLocks noGrp="1"/>
          </p:cNvSpPr>
          <p:nvPr>
            <p:ph type="body" idx="1"/>
          </p:nvPr>
        </p:nvSpPr>
        <p:spPr>
          <a:xfrm>
            <a:off x="457200" y="328279"/>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fr-FR" sz="1900" b="0">
                <a:solidFill>
                  <a:schemeClr val="tx1"/>
                </a:solidFill>
              </a:defRPr>
            </a:lvl1pPr>
            <a:lvl2pPr>
              <a:buNone/>
              <a:defRPr lang="fr-FR" sz="2000" b="1"/>
            </a:lvl2pPr>
            <a:lvl3pPr>
              <a:buNone/>
              <a:defRPr lang="fr-FR" sz="1800" b="1"/>
            </a:lvl3pPr>
            <a:lvl4pPr>
              <a:buNone/>
              <a:defRPr lang="fr-FR" sz="1600" b="1"/>
            </a:lvl4pPr>
            <a:lvl5pPr>
              <a:buNone/>
              <a:defRPr lang="fr-FR" sz="1600" b="1"/>
            </a:lvl5pPr>
            <a:extLst/>
          </a:lstStyle>
          <a:p>
            <a:pPr lvl="0"/>
            <a:r>
              <a:rPr lang="fr-FR" smtClean="0"/>
              <a:t>Cliquez pour modifier les styles du texte du masque</a:t>
            </a:r>
          </a:p>
        </p:txBody>
      </p:sp>
      <p:sp>
        <p:nvSpPr>
          <p:cNvPr id="4" name="Text Placeholder 3"/>
          <p:cNvSpPr>
            <a:spLocks noGrp="1"/>
          </p:cNvSpPr>
          <p:nvPr>
            <p:ph type="body" sz="half" idx="3"/>
          </p:nvPr>
        </p:nvSpPr>
        <p:spPr>
          <a:xfrm>
            <a:off x="4663440" y="328279"/>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fr-FR" sz="1900" b="0">
                <a:solidFill>
                  <a:schemeClr val="tx1"/>
                </a:solidFill>
              </a:defRPr>
            </a:lvl1pPr>
            <a:lvl2pPr>
              <a:buNone/>
              <a:defRPr lang="fr-FR" sz="2000" b="1"/>
            </a:lvl2pPr>
            <a:lvl3pPr>
              <a:buNone/>
              <a:defRPr lang="fr-FR" sz="1800" b="1"/>
            </a:lvl3pPr>
            <a:lvl4pPr>
              <a:buNone/>
              <a:defRPr lang="fr-FR" sz="1600" b="1"/>
            </a:lvl4pPr>
            <a:lvl5pPr>
              <a:buNone/>
              <a:defRPr lang="fr-FR" sz="1600" b="1"/>
            </a:lvl5pPr>
            <a:extLst/>
          </a:lstStyle>
          <a:p>
            <a:pPr lvl="0"/>
            <a:r>
              <a:rPr lang="fr-FR" smtClean="0"/>
              <a:t>Cliquez pour modifier les styles du texte du masque</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fr-FR" sz="2400"/>
            </a:lvl1pPr>
            <a:lvl2pPr>
              <a:lnSpc>
                <a:spcPct val="100000"/>
              </a:lnSpc>
              <a:spcBef>
                <a:spcPts val="700"/>
              </a:spcBef>
              <a:defRPr lang="fr-FR" sz="2000"/>
            </a:lvl2pPr>
            <a:lvl3pPr>
              <a:lnSpc>
                <a:spcPct val="100000"/>
              </a:lnSpc>
              <a:spcBef>
                <a:spcPts val="700"/>
              </a:spcBef>
              <a:defRPr lang="fr-FR" sz="1800"/>
            </a:lvl3pPr>
            <a:lvl4pPr>
              <a:lnSpc>
                <a:spcPct val="100000"/>
              </a:lnSpc>
              <a:spcBef>
                <a:spcPts val="700"/>
              </a:spcBef>
              <a:defRPr lang="fr-FR" sz="1600"/>
            </a:lvl4pPr>
            <a:lvl5pPr>
              <a:lnSpc>
                <a:spcPct val="100000"/>
              </a:lnSpc>
              <a:spcBef>
                <a:spcPts val="700"/>
              </a:spcBef>
              <a:defRPr lang="fr-F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fr-FR" sz="2400"/>
            </a:lvl1pPr>
            <a:lvl2pPr>
              <a:lnSpc>
                <a:spcPct val="100000"/>
              </a:lnSpc>
              <a:spcBef>
                <a:spcPts val="700"/>
              </a:spcBef>
              <a:defRPr lang="fr-FR" sz="2000"/>
            </a:lvl2pPr>
            <a:lvl3pPr>
              <a:lnSpc>
                <a:spcPct val="100000"/>
              </a:lnSpc>
              <a:spcBef>
                <a:spcPts val="700"/>
              </a:spcBef>
              <a:defRPr lang="fr-FR" sz="1800"/>
            </a:lvl3pPr>
            <a:lvl4pPr>
              <a:lnSpc>
                <a:spcPct val="100000"/>
              </a:lnSpc>
              <a:spcBef>
                <a:spcPts val="700"/>
              </a:spcBef>
              <a:defRPr lang="fr-FR" sz="1600"/>
            </a:lvl4pPr>
            <a:lvl5pPr>
              <a:lnSpc>
                <a:spcPct val="100000"/>
              </a:lnSpc>
              <a:spcBef>
                <a:spcPts val="700"/>
              </a:spcBef>
              <a:defRPr lang="fr-F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Date Placeholder 6"/>
          <p:cNvSpPr>
            <a:spLocks noGrp="1"/>
          </p:cNvSpPr>
          <p:nvPr>
            <p:ph type="dt" sz="half" idx="10"/>
          </p:nvPr>
        </p:nvSpPr>
        <p:spPr/>
        <p:txBody>
          <a:bodyPr/>
          <a:lstStyle>
            <a:lvl1pPr>
              <a:defRPr/>
            </a:lvl1pPr>
          </a:lstStyle>
          <a:p>
            <a:pPr>
              <a:defRPr/>
            </a:pPr>
            <a:fld id="{32E3C689-1B53-42FB-AF01-5D685D1367E7}" type="datetimeFigureOut">
              <a:rPr lang="fr-FR" altLang="fr-FR"/>
              <a:pPr>
                <a:defRPr/>
              </a:pPr>
              <a:t>30/08/2017</a:t>
            </a:fld>
            <a:endParaRPr lang="fr-FR" altLang="fr-FR"/>
          </a:p>
        </p:txBody>
      </p:sp>
      <p:sp>
        <p:nvSpPr>
          <p:cNvPr id="8" name="Footer Placeholder 7"/>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9" name="Slide Number Placeholder 8"/>
          <p:cNvSpPr>
            <a:spLocks noGrp="1"/>
          </p:cNvSpPr>
          <p:nvPr>
            <p:ph type="sldNum" sz="quarter" idx="12"/>
          </p:nvPr>
        </p:nvSpPr>
        <p:spPr/>
        <p:txBody>
          <a:bodyPr/>
          <a:lstStyle>
            <a:lvl1pPr>
              <a:defRPr/>
            </a:lvl1pPr>
          </a:lstStyle>
          <a:p>
            <a:pPr>
              <a:defRPr/>
            </a:pPr>
            <a:fld id="{EE12776E-41B7-4410-A284-A3ABB8C7B3E5}" type="slidenum">
              <a:rPr lang="fr-FR" altLang="fr-FR"/>
              <a:pPr>
                <a:defRPr/>
              </a:pPr>
              <a:t>‹N°›</a:t>
            </a:fld>
            <a:endParaRPr lang="fr-FR" alt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fr-FR" smtClean="0"/>
              <a:t>Cliquez pour modifier le style du titre</a:t>
            </a:r>
            <a:endParaRPr lang="fr-FR"/>
          </a:p>
        </p:txBody>
      </p:sp>
      <p:sp>
        <p:nvSpPr>
          <p:cNvPr id="3" name="Date Placeholder 2"/>
          <p:cNvSpPr>
            <a:spLocks noGrp="1"/>
          </p:cNvSpPr>
          <p:nvPr>
            <p:ph type="dt" sz="half" idx="10"/>
          </p:nvPr>
        </p:nvSpPr>
        <p:spPr/>
        <p:txBody>
          <a:bodyPr/>
          <a:lstStyle>
            <a:lvl1pPr>
              <a:defRPr/>
            </a:lvl1pPr>
          </a:lstStyle>
          <a:p>
            <a:pPr>
              <a:defRPr/>
            </a:pPr>
            <a:fld id="{8278BA9A-92FE-47A4-BD70-7CF0608BC11F}" type="datetimeFigureOut">
              <a:rPr lang="fr-FR" altLang="fr-FR"/>
              <a:pPr>
                <a:defRPr/>
              </a:pPr>
              <a:t>30/08/2017</a:t>
            </a:fld>
            <a:endParaRPr lang="fr-FR" altLang="fr-FR"/>
          </a:p>
        </p:txBody>
      </p:sp>
      <p:sp>
        <p:nvSpPr>
          <p:cNvPr id="4" name="Footer Placeholder 3"/>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5" name="Slide Number Placeholder 4"/>
          <p:cNvSpPr>
            <a:spLocks noGrp="1"/>
          </p:cNvSpPr>
          <p:nvPr>
            <p:ph type="sldNum" sz="quarter" idx="12"/>
          </p:nvPr>
        </p:nvSpPr>
        <p:spPr/>
        <p:txBody>
          <a:bodyPr/>
          <a:lstStyle>
            <a:lvl1pPr>
              <a:defRPr/>
            </a:lvl1pPr>
          </a:lstStyle>
          <a:p>
            <a:pPr>
              <a:defRPr/>
            </a:pPr>
            <a:fld id="{F758C139-B57E-47C8-AD0F-70F61CDF529F}" type="slidenum">
              <a:rPr lang="fr-FR" altLang="fr-FR"/>
              <a:pPr>
                <a:defRPr/>
              </a:pPr>
              <a:t>‹N°›</a:t>
            </a:fld>
            <a:endParaRPr lang="fr-FR" alt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fr-FR" dirty="0"/>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lstStyle>
          <a:p>
            <a:pPr>
              <a:defRPr/>
            </a:pPr>
            <a:fld id="{F3C71430-9C22-4786-9880-F1793815EB07}" type="datetimeFigureOut">
              <a:rPr lang="fr-FR" altLang="fr-FR"/>
              <a:pPr>
                <a:defRPr/>
              </a:pPr>
              <a:t>30/08/2017</a:t>
            </a:fld>
            <a:endParaRPr lang="fr-FR" altLang="fr-FR"/>
          </a:p>
        </p:txBody>
      </p:sp>
      <p:sp>
        <p:nvSpPr>
          <p:cNvPr id="5" name="Footer Placeholder 2"/>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6" name="Slide Number Placeholder 3"/>
          <p:cNvSpPr>
            <a:spLocks noGrp="1"/>
          </p:cNvSpPr>
          <p:nvPr>
            <p:ph type="sldNum" sz="quarter" idx="12"/>
          </p:nvPr>
        </p:nvSpPr>
        <p:spPr/>
        <p:txBody>
          <a:bodyPr/>
          <a:lstStyle>
            <a:lvl1pPr>
              <a:defRPr/>
            </a:lvl1pPr>
          </a:lstStyle>
          <a:p>
            <a:pPr>
              <a:defRPr/>
            </a:pPr>
            <a:fld id="{D946EED3-F7BE-4587-B8C5-ECD4E0073D22}" type="slidenum">
              <a:rPr lang="fr-FR" altLang="fr-FR"/>
              <a:pPr>
                <a:defRPr/>
              </a:pPr>
              <a:t>‹N°›</a:t>
            </a:fld>
            <a:endParaRPr lang="fr-FR" alt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810000" cy="1162051"/>
          </a:xfrm>
          <a:ln>
            <a:noFill/>
          </a:ln>
        </p:spPr>
        <p:txBody>
          <a:bodyPr anchor="b"/>
          <a:lstStyle>
            <a:lvl1pPr algn="l" latinLnBrk="0">
              <a:lnSpc>
                <a:spcPts val="2000"/>
              </a:lnSpc>
              <a:buNone/>
              <a:defRPr lang="fr-FR" sz="2200" b="1" cap="all" baseline="0"/>
            </a:lvl1pPr>
            <a:extLst/>
          </a:lstStyle>
          <a:p>
            <a:r>
              <a:rPr lang="fr-FR" smtClean="0"/>
              <a:t>Cliquez pour modifier le style du titre</a:t>
            </a:r>
            <a:endParaRPr lang="fr-FR"/>
          </a:p>
        </p:txBody>
      </p:sp>
      <p:sp>
        <p:nvSpPr>
          <p:cNvPr id="3" name="Text Placeholder 2"/>
          <p:cNvSpPr>
            <a:spLocks noGrp="1"/>
          </p:cNvSpPr>
          <p:nvPr>
            <p:ph type="body" idx="2"/>
          </p:nvPr>
        </p:nvSpPr>
        <p:spPr>
          <a:xfrm>
            <a:off x="457200" y="1435101"/>
            <a:ext cx="3810000" cy="698500"/>
          </a:xfrm>
        </p:spPr>
        <p:txBody>
          <a:bodyPr/>
          <a:lstStyle>
            <a:lvl1pPr marL="0" latinLnBrk="0">
              <a:lnSpc>
                <a:spcPct val="100000"/>
              </a:lnSpc>
              <a:spcBef>
                <a:spcPts val="0"/>
              </a:spcBef>
              <a:buNone/>
              <a:defRPr lang="fr-FR" sz="1400"/>
            </a:lvl1pPr>
            <a:lvl2pPr>
              <a:buNone/>
              <a:defRPr lang="fr-FR" sz="1200"/>
            </a:lvl2pPr>
            <a:lvl3pPr>
              <a:buNone/>
              <a:defRPr lang="fr-FR" sz="1000"/>
            </a:lvl3pPr>
            <a:lvl4pPr>
              <a:buNone/>
              <a:defRPr lang="fr-FR" sz="900"/>
            </a:lvl4pPr>
            <a:lvl5pPr>
              <a:buNone/>
              <a:defRPr lang="fr-FR" sz="900"/>
            </a:lvl5pPr>
            <a:extLst/>
          </a:lstStyle>
          <a:p>
            <a:pPr lvl="0"/>
            <a:r>
              <a:rPr lang="fr-FR" smtClean="0"/>
              <a:t>Cliquez pour modifier les styles du texte du masque</a:t>
            </a:r>
          </a:p>
        </p:txBody>
      </p:sp>
      <p:sp>
        <p:nvSpPr>
          <p:cNvPr id="4" name="Content Placeholder 3"/>
          <p:cNvSpPr>
            <a:spLocks noGrp="1"/>
          </p:cNvSpPr>
          <p:nvPr>
            <p:ph sz="half" idx="1"/>
          </p:nvPr>
        </p:nvSpPr>
        <p:spPr>
          <a:xfrm>
            <a:off x="457200" y="2133601"/>
            <a:ext cx="8153400" cy="3992563"/>
          </a:xfrm>
        </p:spPr>
        <p:txBody>
          <a:bodyPr/>
          <a:lstStyle>
            <a:lvl1pPr latinLnBrk="0">
              <a:defRPr lang="fr-FR" sz="3200"/>
            </a:lvl1pPr>
            <a:lvl2pPr>
              <a:defRPr lang="fr-FR" sz="2800"/>
            </a:lvl2pPr>
            <a:lvl3pPr>
              <a:defRPr lang="fr-FR" sz="2400"/>
            </a:lvl3pPr>
            <a:lvl4pPr>
              <a:defRPr lang="fr-FR" sz="2000"/>
            </a:lvl4pPr>
            <a:lvl5pPr>
              <a:defRPr lang="fr-FR" sz="20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Date Placeholder 4"/>
          <p:cNvSpPr>
            <a:spLocks noGrp="1"/>
          </p:cNvSpPr>
          <p:nvPr>
            <p:ph type="dt" sz="half" idx="10"/>
          </p:nvPr>
        </p:nvSpPr>
        <p:spPr/>
        <p:txBody>
          <a:bodyPr/>
          <a:lstStyle>
            <a:lvl1pPr>
              <a:defRPr/>
            </a:lvl1pPr>
          </a:lstStyle>
          <a:p>
            <a:pPr>
              <a:defRPr/>
            </a:pPr>
            <a:fld id="{C4649007-DEBF-4972-9472-67CC65299D3B}" type="datetimeFigureOut">
              <a:rPr lang="fr-FR" altLang="fr-FR"/>
              <a:pPr>
                <a:defRPr/>
              </a:pPr>
              <a:t>30/08/2017</a:t>
            </a:fld>
            <a:endParaRPr lang="fr-FR" altLang="fr-FR"/>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72A1C72D-5DF9-488C-91CE-53080B0536C8}" type="slidenum">
              <a:rPr lang="fr-FR" altLang="fr-FR"/>
              <a:pPr>
                <a:defRPr/>
              </a:pPr>
              <a:t>‹N°›</a:t>
            </a:fld>
            <a:endParaRPr lang="fr-FR" alt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fr-FR" sz="3200" dirty="0">
              <a:latin typeface="+mn-lt"/>
              <a:ea typeface="+mn-ea"/>
            </a:endParaRPr>
          </a:p>
        </p:txBody>
      </p:sp>
      <p:sp>
        <p:nvSpPr>
          <p:cNvPr id="6" name="Flowchart: Process 8"/>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8"/>
              </a:srgbClr>
            </a:outerShdw>
          </a:effec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7" name="Flowchart: Process 9"/>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latinLnBrk="0">
              <a:buNone/>
              <a:defRPr lang="fr-FR" sz="2100" b="1">
                <a:effectLst/>
              </a:defRPr>
            </a:lvl1pPr>
            <a:extLst/>
          </a:lstStyle>
          <a:p>
            <a:r>
              <a:rPr lang="fr-FR" smtClean="0"/>
              <a:t>Cliquez pour modifier le style du titre</a:t>
            </a:r>
            <a:endParaRPr lang="fr-FR"/>
          </a:p>
        </p:txBody>
      </p:sp>
      <p:sp>
        <p:nvSpPr>
          <p:cNvPr id="3" name="Shape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tIns="274320">
            <a:normAutofit/>
          </a:bodyPr>
          <a:lstStyle>
            <a:lvl1pPr indent="0" latinLnBrk="0">
              <a:buNone/>
              <a:defRPr lang="fr-FR" sz="3200"/>
            </a:lvl1pPr>
            <a:extLst/>
          </a:lstStyle>
          <a:p>
            <a:pPr lvl="0"/>
            <a:r>
              <a:rPr lang="fr-FR" noProof="0" dirty="0" smtClean="0"/>
              <a:t>Cliquez sur l'icône pour ajouter une image</a:t>
            </a:r>
            <a:endParaRPr lang="fr-FR" noProof="0" dirty="0"/>
          </a:p>
        </p:txBody>
      </p:sp>
      <p:sp>
        <p:nvSpPr>
          <p:cNvPr id="4" name="Text Placeholder 3"/>
          <p:cNvSpPr>
            <a:spLocks noGrp="1"/>
          </p:cNvSpPr>
          <p:nvPr>
            <p:ph type="body" sz="half" idx="2"/>
          </p:nvPr>
        </p:nvSpPr>
        <p:spPr>
          <a:xfrm>
            <a:off x="838200" y="4800600"/>
            <a:ext cx="4419600" cy="762000"/>
          </a:xfrm>
        </p:spPr>
        <p:txBody>
          <a:bodyPr/>
          <a:lstStyle>
            <a:lvl1pPr marL="0" indent="0" algn="l" latinLnBrk="0">
              <a:lnSpc>
                <a:spcPts val="1600"/>
              </a:lnSpc>
              <a:spcBef>
                <a:spcPts val="0"/>
              </a:spcBef>
              <a:buNone/>
              <a:defRPr lang="fr-FR" sz="1400">
                <a:solidFill>
                  <a:srgbClr val="777777"/>
                </a:solidFill>
              </a:defRPr>
            </a:lvl1pPr>
            <a:lvl2pPr>
              <a:defRPr lang="fr-FR" sz="1200"/>
            </a:lvl2pPr>
            <a:lvl3pPr>
              <a:defRPr lang="fr-FR" sz="1000"/>
            </a:lvl3pPr>
            <a:lvl4pPr>
              <a:defRPr lang="fr-FR" sz="900"/>
            </a:lvl4pPr>
            <a:lvl5pPr>
              <a:defRPr lang="fr-FR" sz="900"/>
            </a:lvl5pPr>
            <a:extLst/>
          </a:lstStyle>
          <a:p>
            <a:pPr lvl="0"/>
            <a:r>
              <a:rPr lang="fr-FR" smtClean="0"/>
              <a:t>Cliquez pour modifier les styles du texte du masque</a:t>
            </a:r>
          </a:p>
        </p:txBody>
      </p:sp>
      <p:sp>
        <p:nvSpPr>
          <p:cNvPr id="8" name="Date Placeholder 4"/>
          <p:cNvSpPr>
            <a:spLocks noGrp="1"/>
          </p:cNvSpPr>
          <p:nvPr>
            <p:ph type="dt" sz="half" idx="10"/>
          </p:nvPr>
        </p:nvSpPr>
        <p:spPr/>
        <p:txBody>
          <a:bodyPr/>
          <a:lstStyle>
            <a:lvl1pPr>
              <a:defRPr/>
            </a:lvl1pPr>
          </a:lstStyle>
          <a:p>
            <a:pPr>
              <a:defRPr/>
            </a:pPr>
            <a:fld id="{4F308A7A-EFEB-4B3B-A304-8DA598A17373}" type="datetimeFigureOut">
              <a:rPr lang="fr-FR" altLang="fr-FR"/>
              <a:pPr>
                <a:defRPr/>
              </a:pPr>
              <a:t>30/08/2017</a:t>
            </a:fld>
            <a:endParaRPr lang="fr-FR" altLang="fr-FR"/>
          </a:p>
        </p:txBody>
      </p:sp>
      <p:sp>
        <p:nvSpPr>
          <p:cNvPr id="9"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endParaRPr/>
          </a:p>
        </p:txBody>
      </p:sp>
      <p:sp>
        <p:nvSpPr>
          <p:cNvPr id="10" name="Slide Number Placeholder 6"/>
          <p:cNvSpPr>
            <a:spLocks noGrp="1"/>
          </p:cNvSpPr>
          <p:nvPr>
            <p:ph type="sldNum" sz="quarter" idx="12"/>
          </p:nvPr>
        </p:nvSpPr>
        <p:spPr/>
        <p:txBody>
          <a:bodyPr/>
          <a:lstStyle>
            <a:lvl1pPr>
              <a:defRPr/>
            </a:lvl1pPr>
          </a:lstStyle>
          <a:p>
            <a:pPr>
              <a:defRPr/>
            </a:pPr>
            <a:fld id="{8D9823D9-9B6D-4C0D-880F-692B9FEA8786}" type="slidenum">
              <a:rPr lang="fr-FR" altLang="fr-FR"/>
              <a:pPr>
                <a:defRPr/>
              </a:pPr>
              <a:t>‹N°›</a:t>
            </a:fld>
            <a:endParaRPr lang="fr-FR" alt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90000" sy="90000" flip="xy" algn="tl"/>
        </a:blipFill>
        <a:effectLst/>
      </p:bgPr>
    </p:bg>
    <p:spTree>
      <p:nvGrpSpPr>
        <p:cNvPr id="1" name=""/>
        <p:cNvGrpSpPr/>
        <p:nvPr/>
      </p:nvGrpSpPr>
      <p:grpSpPr>
        <a:xfrm>
          <a:off x="0" y="0"/>
          <a:ext cx="0" cy="0"/>
          <a:chOff x="0" y="0"/>
          <a:chExt cx="0" cy="0"/>
        </a:xfrm>
      </p:grpSpPr>
      <p:sp>
        <p:nvSpPr>
          <p:cNvPr id="8" name="Oval 7"/>
          <p:cNvSpPr>
            <a:spLocks noChangeArrowheads="1"/>
          </p:cNvSpPr>
          <p:nvPr/>
        </p:nvSpPr>
        <p:spPr bwMode="auto">
          <a:xfrm>
            <a:off x="168275" y="20638"/>
            <a:ext cx="1703388" cy="1703387"/>
          </a:xfrm>
          <a:prstGeom prst="ellipse">
            <a:avLst/>
          </a:prstGeom>
          <a:noFill/>
          <a:ln w="27305" cap="rnd">
            <a:solidFill>
              <a:srgbClr val="FFF6DB"/>
            </a:solidFill>
            <a:round/>
            <a:headEnd/>
            <a:tailEnd/>
          </a:ln>
          <a:effectLst>
            <a:outerShdw blurRad="25400" dist="25400" dir="5400000" algn="tl" rotWithShape="0">
              <a:srgbClr val="AFA58D">
                <a:alpha val="84998"/>
              </a:srgbClr>
            </a:outerShdw>
          </a:effectLst>
          <a:extLst>
            <a:ext uri="{909E8E84-426E-40DD-AFC4-6F175D3DCCD1}">
              <a14:hiddenFill xmlns=""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11" name="Donut 10"/>
          <p:cNvSpPr/>
          <p:nvPr/>
        </p:nvSpPr>
        <p:spPr>
          <a:xfrm rot="2315675">
            <a:off x="182884"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fr-FR" dirty="0"/>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fr-FR" dirty="0"/>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fr-FR" dirty="0"/>
              <a:t>Cliquer ici pour modifier le style du titre du masque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Cliquer ici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a:p>
            <a:pPr lvl="4"/>
            <a:r>
              <a:rPr lang="fr-FR" altLang="fr-FR" smtClean="0"/>
              <a:t>Sixième niveau</a:t>
            </a:r>
          </a:p>
          <a:p>
            <a:pPr lvl="4"/>
            <a:r>
              <a:rPr lang="fr-FR" altLang="fr-FR" smtClean="0"/>
              <a:t>Septième niveau</a:t>
            </a:r>
          </a:p>
          <a:p>
            <a:pPr lvl="4"/>
            <a:r>
              <a:rPr lang="fr-FR" altLang="fr-FR" smtClean="0"/>
              <a:t>Huitième niveau</a:t>
            </a:r>
          </a:p>
          <a:p>
            <a:pPr lvl="4"/>
            <a:r>
              <a:rPr lang="fr-FR" altLang="fr-FR" smtClean="0"/>
              <a:t>Neuvième niveau</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B5A788"/>
                </a:solidFill>
                <a:latin typeface="Gill Sans MT" pitchFamily="34" charset="0"/>
                <a:cs typeface="Arial" pitchFamily="34" charset="0"/>
              </a:defRPr>
            </a:lvl1pPr>
          </a:lstStyle>
          <a:p>
            <a:pPr>
              <a:defRPr/>
            </a:pPr>
            <a:fld id="{19671F57-2581-4A81-89B9-DD87029E3190}" type="datetimeFigureOut">
              <a:rPr lang="fr-FR" altLang="fr-FR"/>
              <a:pPr>
                <a:defRPr/>
              </a:pPr>
              <a:t>30/08/2017</a:t>
            </a:fld>
            <a:endParaRPr lang="fr-FR" altLang="fr-FR">
              <a:solidFill>
                <a:srgbClr val="AAA393"/>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fontAlgn="auto" latinLnBrk="0">
              <a:spcBef>
                <a:spcPts val="0"/>
              </a:spcBef>
              <a:spcAft>
                <a:spcPts val="0"/>
              </a:spcAft>
              <a:defRPr lang="fr-FR" sz="1200">
                <a:solidFill>
                  <a:schemeClr val="bg2">
                    <a:shade val="50000"/>
                  </a:schemeClr>
                </a:solidFill>
                <a:effectLst/>
                <a:latin typeface="+mn-lt"/>
                <a:ea typeface="+mn-ea"/>
                <a:cs typeface="+mn-cs"/>
              </a:defRPr>
            </a:lvl1pPr>
            <a:extLst/>
          </a:lstStyle>
          <a:p>
            <a:pPr>
              <a:defRPr/>
            </a:pPr>
            <a:endParaRPr/>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5A788"/>
                </a:solidFill>
                <a:latin typeface="Gill Sans MT" pitchFamily="34" charset="0"/>
                <a:cs typeface="Arial" pitchFamily="34" charset="0"/>
              </a:defRPr>
            </a:lvl1pPr>
          </a:lstStyle>
          <a:p>
            <a:pPr>
              <a:defRPr/>
            </a:pPr>
            <a:fld id="{78196C91-E2C3-4895-89A0-A86B56AF9EB1}" type="slidenum">
              <a:rPr lang="fr-FR" altLang="fr-FR"/>
              <a:pPr>
                <a:defRPr/>
              </a:pPr>
              <a:t>‹N°›</a:t>
            </a:fld>
            <a:endParaRPr lang="fr-FR" altLang="fr-FR">
              <a:solidFill>
                <a:srgbClr val="AAA393"/>
              </a:solidFill>
            </a:endParaRPr>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fr-FR" dirty="0">
              <a:solidFill>
                <a:schemeClr val="lt1"/>
              </a:solidFill>
              <a:latin typeface="+mn-lt"/>
              <a:ea typeface="+mn-ea"/>
            </a:endParaRPr>
          </a:p>
        </p:txBody>
      </p:sp>
      <p:sp>
        <p:nvSpPr>
          <p:cNvPr id="1026" name="Oval 2" descr="Description : Picto"/>
          <p:cNvSpPr>
            <a:spLocks noChangeArrowheads="1"/>
          </p:cNvSpPr>
          <p:nvPr userDrawn="1"/>
        </p:nvSpPr>
        <p:spPr bwMode="auto">
          <a:xfrm>
            <a:off x="107504" y="260648"/>
            <a:ext cx="1152525" cy="1127125"/>
          </a:xfrm>
          <a:prstGeom prst="ellipse">
            <a:avLst/>
          </a:prstGeom>
          <a:blipFill dpi="0" rotWithShape="1">
            <a:blip r:embed="rId14"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739" r:id="rId1"/>
    <p:sldLayoutId id="2147484740" r:id="rId2"/>
    <p:sldLayoutId id="2147484741" r:id="rId3"/>
    <p:sldLayoutId id="2147484742" r:id="rId4"/>
    <p:sldLayoutId id="2147484743" r:id="rId5"/>
    <p:sldLayoutId id="2147484744" r:id="rId6"/>
    <p:sldLayoutId id="2147484745" r:id="rId7"/>
    <p:sldLayoutId id="2147484746" r:id="rId8"/>
    <p:sldLayoutId id="2147484747" r:id="rId9"/>
    <p:sldLayoutId id="2147484748" r:id="rId10"/>
    <p:sldLayoutId id="2147484749" r:id="rId11"/>
  </p:sldLayoutIdLst>
  <p:txStyles>
    <p:titleStyle>
      <a:lvl1pPr algn="l" rtl="0" eaLnBrk="0" fontAlgn="base" hangingPunct="0">
        <a:spcBef>
          <a:spcPct val="0"/>
        </a:spcBef>
        <a:spcAft>
          <a:spcPct val="0"/>
        </a:spcAft>
        <a:defRPr lang="fr-FR" sz="4400" kern="1200">
          <a:solidFill>
            <a:srgbClr val="572314"/>
          </a:solidFill>
          <a:effectLst>
            <a:outerShdw blurRad="50000" dist="30000" dir="5400000" algn="tl" rotWithShape="0">
              <a:srgbClr val="000000">
                <a:alpha val="30000"/>
              </a:srgbClr>
            </a:outerShdw>
          </a:effectLst>
          <a:latin typeface="+mj-lt"/>
          <a:ea typeface="ＭＳ Ｐゴシック" charset="0"/>
          <a:cs typeface="ＭＳ Ｐゴシック" charset="0"/>
        </a:defRPr>
      </a:lvl1pPr>
      <a:lvl2pPr algn="l" rtl="0" eaLnBrk="0" fontAlgn="base" hangingPunct="0">
        <a:spcBef>
          <a:spcPct val="0"/>
        </a:spcBef>
        <a:spcAft>
          <a:spcPct val="0"/>
        </a:spcAft>
        <a:defRPr sz="4400">
          <a:solidFill>
            <a:srgbClr val="572314"/>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572314"/>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572314"/>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572314"/>
          </a:solidFill>
          <a:latin typeface="Gill Sans MT" pitchFamily="34" charset="0"/>
          <a:ea typeface="ＭＳ Ｐゴシック" charset="0"/>
          <a:cs typeface="ＭＳ Ｐゴシック" charset="0"/>
        </a:defRPr>
      </a:lvl5pPr>
      <a:lvl6pPr marL="457200" algn="l" rtl="0" fontAlgn="base">
        <a:spcBef>
          <a:spcPct val="0"/>
        </a:spcBef>
        <a:spcAft>
          <a:spcPct val="0"/>
        </a:spcAft>
        <a:defRPr sz="4400">
          <a:solidFill>
            <a:srgbClr val="572314"/>
          </a:solidFill>
          <a:latin typeface="Gill Sans MT" pitchFamily="34" charset="0"/>
        </a:defRPr>
      </a:lvl6pPr>
      <a:lvl7pPr marL="914400" algn="l" rtl="0" fontAlgn="base">
        <a:spcBef>
          <a:spcPct val="0"/>
        </a:spcBef>
        <a:spcAft>
          <a:spcPct val="0"/>
        </a:spcAft>
        <a:defRPr sz="4400">
          <a:solidFill>
            <a:srgbClr val="572314"/>
          </a:solidFill>
          <a:latin typeface="Gill Sans MT" pitchFamily="34" charset="0"/>
        </a:defRPr>
      </a:lvl7pPr>
      <a:lvl8pPr marL="1371600" algn="l" rtl="0" fontAlgn="base">
        <a:spcBef>
          <a:spcPct val="0"/>
        </a:spcBef>
        <a:spcAft>
          <a:spcPct val="0"/>
        </a:spcAft>
        <a:defRPr sz="4400">
          <a:solidFill>
            <a:srgbClr val="572314"/>
          </a:solidFill>
          <a:latin typeface="Gill Sans MT" pitchFamily="34" charset="0"/>
        </a:defRPr>
      </a:lvl8pPr>
      <a:lvl9pPr marL="1828800" algn="l" rtl="0" fontAlgn="base">
        <a:spcBef>
          <a:spcPct val="0"/>
        </a:spcBef>
        <a:spcAft>
          <a:spcPct val="0"/>
        </a:spcAft>
        <a:defRPr sz="4400">
          <a:solidFill>
            <a:srgbClr val="572314"/>
          </a:solidFill>
          <a:latin typeface="Gill Sans MT" pitchFamily="34" charset="0"/>
        </a:defRPr>
      </a:lvl9pPr>
      <a:extLst/>
    </p:titleStyle>
    <p:bodyStyle>
      <a:lvl1pPr marL="365125" indent="-282575" algn="l" rtl="0" eaLnBrk="0" fontAlgn="base" hangingPunct="0">
        <a:lnSpc>
          <a:spcPts val="3000"/>
        </a:lnSpc>
        <a:spcBef>
          <a:spcPts val="600"/>
        </a:spcBef>
        <a:spcAft>
          <a:spcPct val="0"/>
        </a:spcAft>
        <a:buClr>
          <a:schemeClr val="accent1"/>
        </a:buClr>
        <a:buSzPct val="80000"/>
        <a:buFont typeface="Wingdings 2" pitchFamily="18" charset="2"/>
        <a:buChar char=""/>
        <a:defRPr lang="fr-FR" sz="3200" kern="1200">
          <a:solidFill>
            <a:schemeClr val="tx1"/>
          </a:solidFill>
          <a:latin typeface="+mn-lt"/>
          <a:ea typeface="ＭＳ Ｐゴシック" charset="0"/>
          <a:cs typeface="ＭＳ Ｐゴシック" charset="0"/>
        </a:defRPr>
      </a:lvl1pPr>
      <a:lvl2pPr marL="639763" indent="-236538" algn="l" rtl="0" eaLnBrk="0" fontAlgn="base" hangingPunct="0">
        <a:lnSpc>
          <a:spcPts val="3000"/>
        </a:lnSpc>
        <a:spcBef>
          <a:spcPts val="550"/>
        </a:spcBef>
        <a:spcAft>
          <a:spcPct val="0"/>
        </a:spcAft>
        <a:buClr>
          <a:schemeClr val="accent1"/>
        </a:buClr>
        <a:buFont typeface="Verdana" pitchFamily="34" charset="0"/>
        <a:buChar char="◦"/>
        <a:defRPr lang="fr-FR" sz="2800" kern="1200">
          <a:solidFill>
            <a:schemeClr val="tx1"/>
          </a:solidFill>
          <a:latin typeface="+mn-lt"/>
          <a:ea typeface="ＭＳ Ｐゴシック" charset="0"/>
          <a:cs typeface="+mn-cs"/>
        </a:defRPr>
      </a:lvl2pPr>
      <a:lvl3pPr marL="885825" indent="-228600" algn="l" rtl="0" eaLnBrk="0" fontAlgn="base" hangingPunct="0">
        <a:lnSpc>
          <a:spcPts val="2800"/>
        </a:lnSpc>
        <a:spcBef>
          <a:spcPct val="20000"/>
        </a:spcBef>
        <a:spcAft>
          <a:spcPct val="0"/>
        </a:spcAft>
        <a:buClr>
          <a:schemeClr val="accent2"/>
        </a:buClr>
        <a:buFont typeface="Wingdings 2" pitchFamily="18" charset="2"/>
        <a:buChar char=""/>
        <a:defRPr lang="fr-FR" sz="2400" kern="1200">
          <a:solidFill>
            <a:schemeClr val="tx1"/>
          </a:solidFill>
          <a:latin typeface="+mn-lt"/>
          <a:ea typeface="ＭＳ Ｐゴシック" charset="0"/>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lang="fr-FR" sz="2000" kern="1200">
          <a:solidFill>
            <a:schemeClr val="tx1"/>
          </a:solidFill>
          <a:latin typeface="+mn-lt"/>
          <a:ea typeface="ＭＳ Ｐゴシック" charset="0"/>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lang="fr-FR" sz="2000" kern="1200">
          <a:solidFill>
            <a:schemeClr val="tx1"/>
          </a:solidFill>
          <a:latin typeface="+mn-lt"/>
          <a:ea typeface="ＭＳ Ｐゴシック" charset="0"/>
          <a:cs typeface="+mn-cs"/>
        </a:defRPr>
      </a:lvl5pPr>
      <a:lvl6pPr marL="1508760" indent="-182880" algn="l" rtl="0" eaLnBrk="1" latinLnBrk="0" hangingPunct="1">
        <a:spcBef>
          <a:spcPct val="20000"/>
        </a:spcBef>
        <a:buClr>
          <a:schemeClr val="accent5"/>
        </a:buClr>
        <a:buFont typeface="Wingdings 2"/>
        <a:buChar char=""/>
        <a:defRPr lang="fr-F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fr-F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fr-F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fr-FR" sz="2000" kern="1200">
          <a:solidFill>
            <a:schemeClr val="tx1"/>
          </a:solidFill>
          <a:latin typeface="+mn-lt"/>
          <a:ea typeface="+mn-ea"/>
          <a:cs typeface="+mn-cs"/>
        </a:defRPr>
      </a:lvl9pPr>
      <a:extLst/>
    </p:bodyStyle>
    <p:otherStyle>
      <a:lvl1pPr marL="0" algn="l" rtl="0" eaLnBrk="1" latinLnBrk="0" hangingPunct="1">
        <a:defRPr lang="fr-FR" kern="1200">
          <a:solidFill>
            <a:schemeClr val="tx1"/>
          </a:solidFill>
          <a:latin typeface="+mn-lt"/>
          <a:ea typeface="+mn-ea"/>
          <a:cs typeface="+mn-cs"/>
        </a:defRPr>
      </a:lvl1pPr>
      <a:lvl2pPr marL="457200" algn="l" rtl="0" eaLnBrk="1" hangingPunct="1">
        <a:defRPr lang="fr-FR" kern="1200">
          <a:solidFill>
            <a:schemeClr val="tx1"/>
          </a:solidFill>
          <a:latin typeface="+mn-lt"/>
          <a:ea typeface="+mn-ea"/>
          <a:cs typeface="+mn-cs"/>
        </a:defRPr>
      </a:lvl2pPr>
      <a:lvl3pPr marL="914400" algn="l" rtl="0" eaLnBrk="1" hangingPunct="1">
        <a:defRPr lang="fr-FR" kern="1200">
          <a:solidFill>
            <a:schemeClr val="tx1"/>
          </a:solidFill>
          <a:latin typeface="+mn-lt"/>
          <a:ea typeface="+mn-ea"/>
          <a:cs typeface="+mn-cs"/>
        </a:defRPr>
      </a:lvl3pPr>
      <a:lvl4pPr marL="1371600" algn="l" rtl="0" eaLnBrk="1" hangingPunct="1">
        <a:defRPr lang="fr-FR" kern="1200">
          <a:solidFill>
            <a:schemeClr val="tx1"/>
          </a:solidFill>
          <a:latin typeface="+mn-lt"/>
          <a:ea typeface="+mn-ea"/>
          <a:cs typeface="+mn-cs"/>
        </a:defRPr>
      </a:lvl4pPr>
      <a:lvl5pPr marL="1828800" algn="l" rtl="0" eaLnBrk="1" hangingPunct="1">
        <a:defRPr lang="fr-FR" kern="1200">
          <a:solidFill>
            <a:schemeClr val="tx1"/>
          </a:solidFill>
          <a:latin typeface="+mn-lt"/>
          <a:ea typeface="+mn-ea"/>
          <a:cs typeface="+mn-cs"/>
        </a:defRPr>
      </a:lvl5pPr>
      <a:lvl6pPr marL="2286000" algn="l" rtl="0" eaLnBrk="1" hangingPunct="1">
        <a:defRPr lang="fr-FR" kern="1200">
          <a:solidFill>
            <a:schemeClr val="tx1"/>
          </a:solidFill>
          <a:latin typeface="+mn-lt"/>
          <a:ea typeface="+mn-ea"/>
          <a:cs typeface="+mn-cs"/>
        </a:defRPr>
      </a:lvl6pPr>
      <a:lvl7pPr marL="2743200" algn="l" rtl="0" eaLnBrk="1" hangingPunct="1">
        <a:defRPr lang="fr-FR" kern="1200">
          <a:solidFill>
            <a:schemeClr val="tx1"/>
          </a:solidFill>
          <a:latin typeface="+mn-lt"/>
          <a:ea typeface="+mn-ea"/>
          <a:cs typeface="+mn-cs"/>
        </a:defRPr>
      </a:lvl7pPr>
      <a:lvl8pPr marL="3200400" algn="l" rtl="0" eaLnBrk="1" hangingPunct="1">
        <a:defRPr lang="fr-FR" kern="1200">
          <a:solidFill>
            <a:schemeClr val="tx1"/>
          </a:solidFill>
          <a:latin typeface="+mn-lt"/>
          <a:ea typeface="+mn-ea"/>
          <a:cs typeface="+mn-cs"/>
        </a:defRPr>
      </a:lvl8pPr>
      <a:lvl9pPr marL="3657600" algn="l" rtl="0" eaLnBrk="1" hangingPunct="1">
        <a:defRPr lang="fr-F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eveloper.android.com/sdk/index.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714620"/>
            <a:ext cx="7892950" cy="928694"/>
          </a:xfrm>
        </p:spPr>
        <p:txBody>
          <a:bodyPr vert="horz" wrap="square" lIns="91440" tIns="45720" rIns="91440" bIns="45720" numCol="1" anchorCtr="0" compatLnSpc="1">
            <a:prstTxWarp prst="textNoShape">
              <a:avLst/>
            </a:prstTxWarp>
            <a:normAutofit fontScale="90000"/>
          </a:bodyPr>
          <a:lstStyle/>
          <a:p>
            <a:pPr algn="ctr"/>
            <a:r>
              <a:rPr sz="4000" b="1" smtClean="0"/>
              <a:t/>
            </a:r>
            <a:br>
              <a:rPr sz="4000" b="1" smtClean="0"/>
            </a:br>
            <a:r>
              <a:rPr sz="4000" b="1" smtClean="0"/>
              <a:t/>
            </a:r>
            <a:br>
              <a:rPr sz="4000" b="1" smtClean="0"/>
            </a:br>
            <a:r>
              <a:rPr sz="4000" b="1" smtClean="0"/>
              <a:t/>
            </a:r>
            <a:br>
              <a:rPr sz="4000" b="1" smtClean="0"/>
            </a:br>
            <a:r>
              <a:rPr sz="4000" b="1" smtClean="0"/>
              <a:t/>
            </a:r>
            <a:br>
              <a:rPr sz="4000" b="1" smtClean="0"/>
            </a:br>
            <a:r>
              <a:rPr sz="4000" b="1" smtClean="0"/>
              <a:t>Introduction à Android</a:t>
            </a:r>
            <a:endParaRPr sz="3100"/>
          </a:p>
        </p:txBody>
      </p:sp>
      <p:sp>
        <p:nvSpPr>
          <p:cNvPr id="3" name="Title 1"/>
          <p:cNvSpPr txBox="1">
            <a:spLocks/>
          </p:cNvSpPr>
          <p:nvPr/>
        </p:nvSpPr>
        <p:spPr>
          <a:xfrm>
            <a:off x="6372200" y="6093296"/>
            <a:ext cx="2510096" cy="392064"/>
          </a:xfrm>
          <a:prstGeom prst="rect">
            <a:avLst/>
          </a:prstGeom>
        </p:spPr>
        <p:txBody>
          <a:bodyPr vert="horz" wrap="square" lIns="91440" tIns="45720" rIns="91440" bIns="45720" numCol="1" anchor="b" anchorCtr="0" compatLnSpc="1">
            <a:prstTxWarp prst="textNoShape">
              <a:avLst/>
            </a:prstTxWarp>
            <a:normAutofit lnSpcReduction="10000"/>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fr-FR" altLang="fr-FR" sz="2000" dirty="0" smtClean="0">
                <a:solidFill>
                  <a:srgbClr val="572314"/>
                </a:solidFill>
                <a:effectLst>
                  <a:outerShdw blurRad="38100" dist="38100" dir="2700000" algn="tl">
                    <a:srgbClr val="C0C0C0"/>
                  </a:outerShdw>
                </a:effectLst>
                <a:latin typeface="+mj-lt"/>
                <a:cs typeface="ＭＳ Ｐゴシック" charset="0"/>
              </a:rPr>
              <a:t>Jean Francis </a:t>
            </a:r>
            <a:r>
              <a:rPr lang="fr-FR" altLang="fr-FR" sz="2000" dirty="0" err="1" smtClean="0">
                <a:solidFill>
                  <a:srgbClr val="572314"/>
                </a:solidFill>
                <a:effectLst>
                  <a:outerShdw blurRad="38100" dist="38100" dir="2700000" algn="tl">
                    <a:srgbClr val="C0C0C0"/>
                  </a:outerShdw>
                </a:effectLst>
                <a:latin typeface="+mj-lt"/>
                <a:cs typeface="ＭＳ Ｐゴシック" charset="0"/>
              </a:rPr>
              <a:t>Ndjuiko</a:t>
            </a:r>
            <a:endParaRPr kumimoji="0" lang="fr-FR" altLang="fr-FR" sz="2000" b="0" i="0" u="none" strike="noStrike" kern="1200" cap="none" spc="0" normalizeH="0" baseline="0" noProof="0" dirty="0" smtClean="0">
              <a:ln>
                <a:noFill/>
              </a:ln>
              <a:solidFill>
                <a:srgbClr val="572314"/>
              </a:solidFill>
              <a:effectLst>
                <a:outerShdw blurRad="38100" dist="38100" dir="2700000" algn="tl">
                  <a:srgbClr val="C0C0C0"/>
                </a:outerShdw>
              </a:effectLst>
              <a:uLnTx/>
              <a:uFillTx/>
              <a:latin typeface="+mj-lt"/>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ésultat de recherche d'images pour &quot;android&quot;"/>
          <p:cNvPicPr>
            <a:picLocks noChangeAspect="1" noChangeArrowheads="1"/>
          </p:cNvPicPr>
          <p:nvPr/>
        </p:nvPicPr>
        <p:blipFill>
          <a:blip r:embed="rId2"/>
          <a:srcRect/>
          <a:stretch>
            <a:fillRect/>
          </a:stretch>
        </p:blipFill>
        <p:spPr bwMode="auto">
          <a:xfrm>
            <a:off x="1285852" y="214290"/>
            <a:ext cx="7762876" cy="621510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Open Handset Alliance (OHA)</a:t>
            </a:r>
            <a:endParaRPr lang="fr-FR" dirty="0"/>
          </a:p>
        </p:txBody>
      </p:sp>
      <p:sp>
        <p:nvSpPr>
          <p:cNvPr id="3" name="Espace réservé du contenu 2"/>
          <p:cNvSpPr>
            <a:spLocks noGrp="1"/>
          </p:cNvSpPr>
          <p:nvPr>
            <p:ph idx="1"/>
          </p:nvPr>
        </p:nvSpPr>
        <p:spPr/>
        <p:txBody>
          <a:bodyPr/>
          <a:lstStyle/>
          <a:p>
            <a:endParaRPr lang="fr-FR" dirty="0"/>
          </a:p>
        </p:txBody>
      </p:sp>
      <p:pic>
        <p:nvPicPr>
          <p:cNvPr id="33794" name="Picture 2" descr="Résultat de recherche d'images pour &quot;OHA android&quot;"/>
          <p:cNvPicPr>
            <a:picLocks noChangeAspect="1" noChangeArrowheads="1"/>
          </p:cNvPicPr>
          <p:nvPr/>
        </p:nvPicPr>
        <p:blipFill>
          <a:blip r:embed="rId3"/>
          <a:srcRect/>
          <a:stretch>
            <a:fillRect/>
          </a:stretch>
        </p:blipFill>
        <p:spPr bwMode="auto">
          <a:xfrm>
            <a:off x="1214414" y="1357298"/>
            <a:ext cx="7858148" cy="500066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Concurrents d'Android</a:t>
            </a:r>
            <a:endParaRPr lang="fr-FR" dirty="0"/>
          </a:p>
        </p:txBody>
      </p:sp>
      <p:sp>
        <p:nvSpPr>
          <p:cNvPr id="3" name="Espace réservé du contenu 2"/>
          <p:cNvSpPr>
            <a:spLocks noGrp="1"/>
          </p:cNvSpPr>
          <p:nvPr>
            <p:ph idx="1"/>
          </p:nvPr>
        </p:nvSpPr>
        <p:spPr>
          <a:xfrm>
            <a:off x="1435100" y="1447800"/>
            <a:ext cx="7499350" cy="4981596"/>
          </a:xfrm>
        </p:spPr>
        <p:txBody>
          <a:bodyPr/>
          <a:lstStyle/>
          <a:p>
            <a:endParaRPr smtClean="0"/>
          </a:p>
          <a:p>
            <a:r>
              <a:rPr smtClean="0"/>
              <a:t>Symbian OS : Système d'exploitation pour téléphone portable . Hérité de Epoc32, il est crée par différent constructeur (Nokia, Motorola,</a:t>
            </a:r>
            <a:r>
              <a:rPr lang="fr-FR" dirty="0" smtClean="0"/>
              <a:t>…);</a:t>
            </a:r>
          </a:p>
          <a:p>
            <a:endParaRPr lang="fr-FR" dirty="0" smtClean="0"/>
          </a:p>
          <a:p>
            <a:r>
              <a:rPr smtClean="0"/>
              <a:t>IOS(iphone OS) : Système mobile développé par Apple;</a:t>
            </a:r>
          </a:p>
          <a:p>
            <a:endParaRPr smtClean="0"/>
          </a:p>
          <a:p>
            <a:r>
              <a:rPr smtClean="0"/>
              <a:t>Windows mobile : c'est le nom générique donné à différentes versions de Microsoft windows.</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smtClean="0"/>
              <a:t>Quelques Périphériques Android</a:t>
            </a:r>
            <a:endParaRPr lang="fr-FR" dirty="0"/>
          </a:p>
        </p:txBody>
      </p:sp>
      <p:sp>
        <p:nvSpPr>
          <p:cNvPr id="3" name="Espace réservé du contenu 2"/>
          <p:cNvSpPr>
            <a:spLocks noGrp="1"/>
          </p:cNvSpPr>
          <p:nvPr>
            <p:ph idx="1"/>
          </p:nvPr>
        </p:nvSpPr>
        <p:spPr/>
        <p:txBody>
          <a:bodyPr/>
          <a:lstStyle/>
          <a:p>
            <a:endParaRPr lang="fr-FR" dirty="0"/>
          </a:p>
        </p:txBody>
      </p:sp>
      <p:pic>
        <p:nvPicPr>
          <p:cNvPr id="34818" name="Picture 2"/>
          <p:cNvPicPr>
            <a:picLocks noChangeAspect="1" noChangeArrowheads="1"/>
          </p:cNvPicPr>
          <p:nvPr/>
        </p:nvPicPr>
        <p:blipFill>
          <a:blip r:embed="rId2"/>
          <a:srcRect l="15373" t="19531" r="18191" b="6250"/>
          <a:stretch>
            <a:fillRect/>
          </a:stretch>
        </p:blipFill>
        <p:spPr bwMode="auto">
          <a:xfrm>
            <a:off x="1000100" y="1285860"/>
            <a:ext cx="8072462" cy="5429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Historique d'Android</a:t>
            </a:r>
            <a:endParaRPr lang="fr-FR" dirty="0"/>
          </a:p>
        </p:txBody>
      </p:sp>
      <p:sp>
        <p:nvSpPr>
          <p:cNvPr id="3" name="Espace réservé du contenu 2"/>
          <p:cNvSpPr>
            <a:spLocks noGrp="1"/>
          </p:cNvSpPr>
          <p:nvPr>
            <p:ph idx="1"/>
          </p:nvPr>
        </p:nvSpPr>
        <p:spPr/>
        <p:txBody>
          <a:bodyPr/>
          <a:lstStyle/>
          <a:p>
            <a:endParaRPr lang="fr-FR" dirty="0"/>
          </a:p>
        </p:txBody>
      </p:sp>
      <p:pic>
        <p:nvPicPr>
          <p:cNvPr id="9217" name="Picture 1"/>
          <p:cNvPicPr>
            <a:picLocks noChangeAspect="1" noChangeArrowheads="1"/>
          </p:cNvPicPr>
          <p:nvPr/>
        </p:nvPicPr>
        <p:blipFill>
          <a:blip r:embed="rId2"/>
          <a:srcRect l="14824" t="17578" r="19290" b="11133"/>
          <a:stretch>
            <a:fillRect/>
          </a:stretch>
        </p:blipFill>
        <p:spPr bwMode="auto">
          <a:xfrm>
            <a:off x="1000100" y="1285860"/>
            <a:ext cx="8143900"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TD </a:t>
            </a:r>
            <a:endParaRPr lang="fr-FR" dirty="0"/>
          </a:p>
        </p:txBody>
      </p:sp>
      <p:sp>
        <p:nvSpPr>
          <p:cNvPr id="3" name="Espace réservé du contenu 2"/>
          <p:cNvSpPr>
            <a:spLocks noGrp="1"/>
          </p:cNvSpPr>
          <p:nvPr>
            <p:ph idx="1"/>
          </p:nvPr>
        </p:nvSpPr>
        <p:spPr/>
        <p:txBody>
          <a:bodyPr/>
          <a:lstStyle/>
          <a:p>
            <a:endParaRPr smtClean="0"/>
          </a:p>
          <a:p>
            <a:r>
              <a:rPr smtClean="0"/>
              <a:t>Comparer les versions </a:t>
            </a:r>
            <a:r>
              <a:rPr smtClean="0"/>
              <a:t>suivantes</a:t>
            </a:r>
            <a:endParaRPr smtClean="0"/>
          </a:p>
          <a:p>
            <a:pPr lvl="1">
              <a:buNone/>
            </a:pPr>
            <a:endParaRPr smtClean="0"/>
          </a:p>
          <a:p>
            <a:pPr marL="917575" lvl="1" indent="-514350">
              <a:buFont typeface="+mj-lt"/>
              <a:buAutoNum type="arabicPeriod"/>
            </a:pPr>
            <a:r>
              <a:rPr smtClean="0"/>
              <a:t>Android 8.0</a:t>
            </a:r>
          </a:p>
          <a:p>
            <a:pPr marL="917575" lvl="1" indent="-514350">
              <a:buFont typeface="+mj-lt"/>
              <a:buAutoNum type="arabicPeriod"/>
            </a:pPr>
            <a:r>
              <a:rPr smtClean="0"/>
              <a:t>Android 7.0</a:t>
            </a:r>
          </a:p>
          <a:p>
            <a:pPr marL="917575" lvl="1" indent="-514350">
              <a:buFont typeface="+mj-lt"/>
              <a:buAutoNum type="arabicPeriod"/>
            </a:pPr>
            <a:r>
              <a:rPr smtClean="0"/>
              <a:t>Android 6.0</a:t>
            </a:r>
          </a:p>
          <a:p>
            <a:pPr marL="917575" lvl="1" indent="-514350">
              <a:buFont typeface="+mj-lt"/>
              <a:buAutoNum type="arabicPeriod"/>
            </a:pPr>
            <a:r>
              <a:rPr smtClean="0"/>
              <a:t>Android 5.0</a:t>
            </a:r>
          </a:p>
          <a:p>
            <a:pPr marL="917575" lvl="1" indent="-514350">
              <a:buFont typeface="+mj-lt"/>
              <a:buAutoNum type="arabicPeriod"/>
            </a:pPr>
            <a:r>
              <a:rPr smtClean="0"/>
              <a:t> Android 4.4</a:t>
            </a:r>
          </a:p>
          <a:p>
            <a:pPr marL="917575" lvl="1" indent="-514350">
              <a:buFont typeface="+mj-lt"/>
              <a:buAutoNum type="arabicPeriod"/>
            </a:pPr>
            <a:r>
              <a:rPr smtClean="0"/>
              <a:t>Et Android 4.1</a:t>
            </a:r>
          </a:p>
          <a:p>
            <a:pPr marL="917575" lvl="1" indent="-514350">
              <a:buFont typeface="+mj-lt"/>
              <a:buAutoNum type="arabicPeriod"/>
            </a:pPr>
            <a:endParaRPr smtClean="0"/>
          </a:p>
          <a:p>
            <a:pPr lvl="1">
              <a:buNone/>
            </a:pP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Architecture d'Android</a:t>
            </a:r>
            <a:endParaRPr lang="fr-FR" dirty="0"/>
          </a:p>
        </p:txBody>
      </p:sp>
      <p:sp>
        <p:nvSpPr>
          <p:cNvPr id="3" name="Espace réservé du contenu 2"/>
          <p:cNvSpPr>
            <a:spLocks noGrp="1"/>
          </p:cNvSpPr>
          <p:nvPr>
            <p:ph idx="1"/>
          </p:nvPr>
        </p:nvSpPr>
        <p:spPr/>
        <p:txBody>
          <a:bodyPr/>
          <a:lstStyle/>
          <a:p>
            <a:endParaRPr lang="fr-FR" dirty="0"/>
          </a:p>
        </p:txBody>
      </p:sp>
      <p:pic>
        <p:nvPicPr>
          <p:cNvPr id="10242" name="Picture 2" descr="Résultat de recherche d'images pour &quot;architecture android&quot;"/>
          <p:cNvPicPr>
            <a:picLocks noChangeAspect="1" noChangeArrowheads="1"/>
          </p:cNvPicPr>
          <p:nvPr/>
        </p:nvPicPr>
        <p:blipFill>
          <a:blip r:embed="rId2"/>
          <a:srcRect/>
          <a:stretch>
            <a:fillRect/>
          </a:stretch>
        </p:blipFill>
        <p:spPr bwMode="auto">
          <a:xfrm>
            <a:off x="1357290" y="1357298"/>
            <a:ext cx="7643866" cy="514353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Architecture d'Android</a:t>
            </a:r>
            <a:endParaRPr lang="fr-FR" dirty="0"/>
          </a:p>
        </p:txBody>
      </p:sp>
      <p:sp>
        <p:nvSpPr>
          <p:cNvPr id="3" name="Espace réservé du contenu 2"/>
          <p:cNvSpPr>
            <a:spLocks noGrp="1"/>
          </p:cNvSpPr>
          <p:nvPr>
            <p:ph idx="1"/>
          </p:nvPr>
        </p:nvSpPr>
        <p:spPr/>
        <p:txBody>
          <a:bodyPr/>
          <a:lstStyle/>
          <a:p>
            <a:endParaRPr lang="fr-FR"/>
          </a:p>
        </p:txBody>
      </p:sp>
      <p:pic>
        <p:nvPicPr>
          <p:cNvPr id="9217" name="Picture 1"/>
          <p:cNvPicPr>
            <a:picLocks noChangeAspect="1" noChangeArrowheads="1"/>
          </p:cNvPicPr>
          <p:nvPr/>
        </p:nvPicPr>
        <p:blipFill>
          <a:blip r:embed="rId2"/>
          <a:srcRect l="25256" t="28320" r="24231" b="6250"/>
          <a:stretch>
            <a:fillRect/>
          </a:stretch>
        </p:blipFill>
        <p:spPr bwMode="auto">
          <a:xfrm>
            <a:off x="1142976" y="1142984"/>
            <a:ext cx="7786710"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Machine Virtuelle "Dalvik"</a:t>
            </a:r>
            <a:endParaRPr lang="fr-FR" dirty="0"/>
          </a:p>
        </p:txBody>
      </p:sp>
      <p:sp>
        <p:nvSpPr>
          <p:cNvPr id="3" name="Espace réservé du contenu 2"/>
          <p:cNvSpPr>
            <a:spLocks noGrp="1"/>
          </p:cNvSpPr>
          <p:nvPr>
            <p:ph idx="1"/>
          </p:nvPr>
        </p:nvSpPr>
        <p:spPr>
          <a:xfrm>
            <a:off x="1000100" y="1285860"/>
            <a:ext cx="8143900" cy="5357850"/>
          </a:xfrm>
        </p:spPr>
        <p:txBody>
          <a:bodyPr/>
          <a:lstStyle/>
          <a:p>
            <a:r>
              <a:rPr smtClean="0"/>
              <a:t>Offre l'avantage de toute VM</a:t>
            </a:r>
          </a:p>
          <a:p>
            <a:pPr lvl="1"/>
            <a:r>
              <a:rPr smtClean="0"/>
              <a:t>Couche d'abstraction entre le développeur d'application et des implémentations matérielles particulières</a:t>
            </a:r>
          </a:p>
          <a:p>
            <a:r>
              <a:rPr smtClean="0"/>
              <a:t>Elle n'est pas une VM Java</a:t>
            </a:r>
          </a:p>
          <a:p>
            <a:pPr lvl="1"/>
            <a:r>
              <a:rPr smtClean="0"/>
              <a:t>Tient compte des contraintes de CPU et mémoire</a:t>
            </a:r>
          </a:p>
          <a:p>
            <a:pPr lvl="1"/>
            <a:r>
              <a:rPr smtClean="0"/>
              <a:t>Exécute des fichiers .dex(dalvik Executable) optimisés</a:t>
            </a:r>
          </a:p>
          <a:p>
            <a:r>
              <a:rPr smtClean="0"/>
              <a:t>La VM créé une instance Dalvik pour chaque application( processus lourds)</a:t>
            </a:r>
          </a:p>
          <a:p>
            <a:pPr lvl="1"/>
            <a:r>
              <a:rPr lang="fr-FR" dirty="0" smtClean="0"/>
              <a:t>L</a:t>
            </a:r>
            <a:r>
              <a:rPr smtClean="0"/>
              <a:t>es applications sont totalement indépendantes( ''sandBox") </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lstStyle/>
          <a:p>
            <a:pPr algn="ctr"/>
            <a:r>
              <a:rPr smtClean="0"/>
              <a:t>De Dalvik à ART</a:t>
            </a:r>
            <a:endParaRPr lang="fr-FR" dirty="0"/>
          </a:p>
        </p:txBody>
      </p:sp>
      <p:sp>
        <p:nvSpPr>
          <p:cNvPr id="3" name="Espace réservé du contenu 2"/>
          <p:cNvSpPr>
            <a:spLocks noGrp="1"/>
          </p:cNvSpPr>
          <p:nvPr>
            <p:ph idx="1"/>
          </p:nvPr>
        </p:nvSpPr>
        <p:spPr>
          <a:xfrm>
            <a:off x="1000100" y="928670"/>
            <a:ext cx="8143900" cy="5643578"/>
          </a:xfrm>
        </p:spPr>
        <p:txBody>
          <a:bodyPr/>
          <a:lstStyle/>
          <a:p>
            <a:r>
              <a:rPr smtClean="0"/>
              <a:t>1ere génération : VM Dalvik</a:t>
            </a:r>
          </a:p>
          <a:p>
            <a:pPr lvl="1"/>
            <a:r>
              <a:rPr smtClean="0"/>
              <a:t>Machine à registre</a:t>
            </a:r>
          </a:p>
          <a:p>
            <a:pPr lvl="1"/>
            <a:r>
              <a:rPr smtClean="0"/>
              <a:t>Compilation Just-In-Time(JIT)</a:t>
            </a:r>
          </a:p>
          <a:p>
            <a:pPr lvl="2"/>
            <a:r>
              <a:rPr smtClean="0"/>
              <a:t>Application partiellement compilée</a:t>
            </a:r>
          </a:p>
          <a:p>
            <a:pPr lvl="1"/>
            <a:r>
              <a:rPr smtClean="0"/>
              <a:t>Surcoûts liés à la compilation du bytecode à l'éxecution</a:t>
            </a:r>
          </a:p>
          <a:p>
            <a:r>
              <a:rPr smtClean="0"/>
              <a:t>2</a:t>
            </a:r>
            <a:r>
              <a:rPr baseline="30000" smtClean="0"/>
              <a:t>e</a:t>
            </a:r>
            <a:r>
              <a:rPr smtClean="0"/>
              <a:t> génération : VM ART (Android Run Time)</a:t>
            </a:r>
          </a:p>
          <a:p>
            <a:pPr lvl="1"/>
            <a:r>
              <a:rPr smtClean="0"/>
              <a:t>Compilation Ahead-Of-Time (AOT)</a:t>
            </a:r>
          </a:p>
          <a:p>
            <a:pPr lvl="2"/>
            <a:r>
              <a:rPr smtClean="0"/>
              <a:t>Application précompilée entièrement lors de sa première installation</a:t>
            </a:r>
          </a:p>
          <a:p>
            <a:pPr lvl="1"/>
            <a:r>
              <a:rPr smtClean="0"/>
              <a:t>Execute deux fois plus rapide q'avec Dalvik</a:t>
            </a:r>
          </a:p>
          <a:p>
            <a:pPr lvl="1"/>
            <a:r>
              <a:rPr smtClean="0"/>
              <a:t>Temps d'installation rallongé et taille APK augmentée</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OBJECTIFS DU COURS</a:t>
            </a:r>
            <a:endParaRPr lang="fr-FR" dirty="0"/>
          </a:p>
        </p:txBody>
      </p:sp>
      <p:sp>
        <p:nvSpPr>
          <p:cNvPr id="3" name="Espace réservé du contenu 2"/>
          <p:cNvSpPr>
            <a:spLocks noGrp="1"/>
          </p:cNvSpPr>
          <p:nvPr>
            <p:ph idx="1"/>
          </p:nvPr>
        </p:nvSpPr>
        <p:spPr>
          <a:xfrm>
            <a:off x="1142976" y="1428736"/>
            <a:ext cx="8001024" cy="5195910"/>
          </a:xfrm>
        </p:spPr>
        <p:txBody>
          <a:bodyPr/>
          <a:lstStyle/>
          <a:p>
            <a:pPr>
              <a:buNone/>
            </a:pPr>
            <a:endParaRPr smtClean="0"/>
          </a:p>
          <a:p>
            <a:r>
              <a:rPr smtClean="0"/>
              <a:t>Comprendre l'architecture du Système Android</a:t>
            </a:r>
          </a:p>
          <a:p>
            <a:endParaRPr smtClean="0"/>
          </a:p>
          <a:p>
            <a:r>
              <a:rPr smtClean="0"/>
              <a:t>Comprendre l'organisation d'une application Android</a:t>
            </a:r>
          </a:p>
          <a:p>
            <a:endParaRPr smtClean="0"/>
          </a:p>
          <a:p>
            <a:r>
              <a:rPr smtClean="0"/>
              <a:t>Développer et Déployer des application natives Android</a:t>
            </a:r>
          </a:p>
          <a:p>
            <a:endParaRPr smtClean="0"/>
          </a:p>
          <a:p>
            <a:r>
              <a:rPr smtClean="0"/>
              <a:t>Connaitre les bonnes pratiques du développement d'application Android</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Les Avantages d'Android</a:t>
            </a:r>
            <a:endParaRPr lang="fr-FR" dirty="0"/>
          </a:p>
        </p:txBody>
      </p:sp>
      <p:sp>
        <p:nvSpPr>
          <p:cNvPr id="3" name="Espace réservé du contenu 2"/>
          <p:cNvSpPr>
            <a:spLocks noGrp="1"/>
          </p:cNvSpPr>
          <p:nvPr>
            <p:ph idx="1"/>
          </p:nvPr>
        </p:nvSpPr>
        <p:spPr/>
        <p:txBody>
          <a:bodyPr/>
          <a:lstStyle/>
          <a:p>
            <a:r>
              <a:rPr smtClean="0"/>
              <a:t>Gratuit : </a:t>
            </a:r>
          </a:p>
          <a:p>
            <a:pPr lvl="1"/>
            <a:r>
              <a:rPr smtClean="0"/>
              <a:t>Android pour utilisateurs</a:t>
            </a:r>
          </a:p>
          <a:p>
            <a:pPr lvl="1"/>
            <a:r>
              <a:rPr smtClean="0"/>
              <a:t>Android pour développeurs</a:t>
            </a:r>
          </a:p>
          <a:p>
            <a:r>
              <a:rPr smtClean="0"/>
              <a:t>Facile à développer</a:t>
            </a:r>
          </a:p>
          <a:p>
            <a:pPr lvl="1"/>
            <a:r>
              <a:rPr lang="fr-FR" dirty="0" smtClean="0"/>
              <a:t>L</a:t>
            </a:r>
            <a:r>
              <a:rPr smtClean="0"/>
              <a:t>es API mises à disposition facilitent et accélèrent le développement</a:t>
            </a:r>
          </a:p>
          <a:p>
            <a:r>
              <a:rPr smtClean="0"/>
              <a:t>Facile à vendre</a:t>
            </a:r>
          </a:p>
          <a:p>
            <a:pPr lvl="1"/>
            <a:r>
              <a:rPr lang="fr-FR" dirty="0" smtClean="0"/>
              <a:t>L</a:t>
            </a:r>
            <a:r>
              <a:rPr smtClean="0"/>
              <a:t>e play Store (anciennement Android Market) est une plateforme immense et très visitée pour publier et télécharger des applications</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Les Avantages d'Android</a:t>
            </a:r>
            <a:endParaRPr lang="fr-FR" dirty="0"/>
          </a:p>
        </p:txBody>
      </p:sp>
      <p:sp>
        <p:nvSpPr>
          <p:cNvPr id="3" name="Espace réservé du contenu 2"/>
          <p:cNvSpPr>
            <a:spLocks noGrp="1"/>
          </p:cNvSpPr>
          <p:nvPr>
            <p:ph idx="1"/>
          </p:nvPr>
        </p:nvSpPr>
        <p:spPr/>
        <p:txBody>
          <a:bodyPr/>
          <a:lstStyle/>
          <a:p>
            <a:endParaRPr smtClean="0"/>
          </a:p>
          <a:p>
            <a:r>
              <a:rPr smtClean="0"/>
              <a:t>Flexible</a:t>
            </a:r>
          </a:p>
          <a:p>
            <a:pPr lvl="1"/>
            <a:r>
              <a:rPr smtClean="0"/>
              <a:t>Système portable et s'adapte à beaucoup de structures différentes (smartphones, tablettes</a:t>
            </a:r>
            <a:r>
              <a:rPr lang="fr-FR" dirty="0" smtClean="0"/>
              <a:t>…)</a:t>
            </a:r>
          </a:p>
          <a:p>
            <a:pPr lvl="1"/>
            <a:endParaRPr lang="fr-FR" dirty="0" smtClean="0"/>
          </a:p>
          <a:p>
            <a:r>
              <a:rPr smtClean="0"/>
              <a:t>Complémentaire</a:t>
            </a:r>
          </a:p>
          <a:p>
            <a:pPr lvl="1"/>
            <a:r>
              <a:rPr smtClean="0"/>
              <a:t>Architecture d'Android est inspirée par les applications composites, et encourage par ailleurs leur développement</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Structure d'un projet Android</a:t>
            </a:r>
            <a:endParaRPr lang="fr-FR" dirty="0"/>
          </a:p>
        </p:txBody>
      </p:sp>
      <p:pic>
        <p:nvPicPr>
          <p:cNvPr id="93186" name="Picture 2" descr="Résultat de recherche d'images pour &quot;composant application activité service ressource&quot;"/>
          <p:cNvPicPr>
            <a:picLocks noChangeAspect="1" noChangeArrowheads="1"/>
          </p:cNvPicPr>
          <p:nvPr/>
        </p:nvPicPr>
        <p:blipFill>
          <a:blip r:embed="rId2"/>
          <a:srcRect/>
          <a:stretch>
            <a:fillRect/>
          </a:stretch>
        </p:blipFill>
        <p:spPr bwMode="auto">
          <a:xfrm>
            <a:off x="1142976" y="1214422"/>
            <a:ext cx="7572428" cy="542928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Structure d'un projet Android </a:t>
            </a:r>
            <a:endParaRPr lang="fr-FR" dirty="0"/>
          </a:p>
        </p:txBody>
      </p:sp>
      <p:sp>
        <p:nvSpPr>
          <p:cNvPr id="3" name="Espace réservé du contenu 2"/>
          <p:cNvSpPr>
            <a:spLocks noGrp="1"/>
          </p:cNvSpPr>
          <p:nvPr>
            <p:ph idx="1"/>
          </p:nvPr>
        </p:nvSpPr>
        <p:spPr>
          <a:xfrm>
            <a:off x="1435100" y="1447800"/>
            <a:ext cx="7499350" cy="5124472"/>
          </a:xfrm>
        </p:spPr>
        <p:txBody>
          <a:bodyPr/>
          <a:lstStyle/>
          <a:p>
            <a:r>
              <a:rPr smtClean="0"/>
              <a:t>res/drawable : image (PNG, JPEG et GIF);</a:t>
            </a:r>
          </a:p>
          <a:p>
            <a:r>
              <a:rPr smtClean="0"/>
              <a:t>res/layout : description des interfaces utilisateur;</a:t>
            </a:r>
          </a:p>
          <a:p>
            <a:r>
              <a:rPr smtClean="0"/>
              <a:t>res/values : chaines de caractères, les dimensions, </a:t>
            </a:r>
            <a:r>
              <a:rPr lang="fr-FR" dirty="0" smtClean="0"/>
              <a:t>…</a:t>
            </a:r>
          </a:p>
          <a:p>
            <a:r>
              <a:rPr smtClean="0"/>
              <a:t>res/xml : fichier XML supplémentaire (préférences,</a:t>
            </a:r>
            <a:r>
              <a:rPr lang="fr-FR" dirty="0" smtClean="0"/>
              <a:t>…)</a:t>
            </a:r>
          </a:p>
          <a:p>
            <a:r>
              <a:rPr smtClean="0"/>
              <a:t>res/menu : description des menus;</a:t>
            </a:r>
          </a:p>
          <a:p>
            <a:endParaRPr smtClean="0"/>
          </a:p>
          <a:p>
            <a:r>
              <a:rPr smtClean="0"/>
              <a:t>res/raw : ressources autres que celles décrites ci</a:t>
            </a:r>
            <a:r>
              <a:rPr lang="fr-FR" dirty="0" smtClean="0"/>
              <a:t>-</a:t>
            </a:r>
            <a:r>
              <a:rPr smtClean="0"/>
              <a:t>dessus qui seront empaquetées sans aucun traitement</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714620"/>
            <a:ext cx="7892950" cy="928694"/>
          </a:xfrm>
        </p:spPr>
        <p:txBody>
          <a:bodyPr vert="horz" wrap="square" lIns="91440" tIns="45720" rIns="91440" bIns="45720" numCol="1" anchorCtr="0" compatLnSpc="1">
            <a:prstTxWarp prst="textNoShape">
              <a:avLst/>
            </a:prstTxWarp>
            <a:normAutofit fontScale="90000"/>
          </a:bodyPr>
          <a:lstStyle/>
          <a:p>
            <a:pPr algn="ctr"/>
            <a:r>
              <a:rPr sz="4000" b="1" smtClean="0"/>
              <a:t/>
            </a:r>
            <a:br>
              <a:rPr sz="4000" b="1" smtClean="0"/>
            </a:br>
            <a:r>
              <a:rPr sz="4000" b="1" smtClean="0"/>
              <a:t/>
            </a:r>
            <a:br>
              <a:rPr sz="4000" b="1" smtClean="0"/>
            </a:br>
            <a:r>
              <a:rPr sz="4000" b="1" smtClean="0"/>
              <a:t/>
            </a:r>
            <a:br>
              <a:rPr sz="4000" b="1" smtClean="0"/>
            </a:br>
            <a:r>
              <a:rPr sz="4000" b="1" smtClean="0"/>
              <a:t/>
            </a:r>
            <a:br>
              <a:rPr sz="4000" b="1" smtClean="0"/>
            </a:br>
            <a:r>
              <a:rPr sz="4000" b="1" smtClean="0"/>
              <a:t>Composant d'une application Android</a:t>
            </a:r>
            <a:endParaRPr sz="3100"/>
          </a:p>
        </p:txBody>
      </p:sp>
      <p:sp>
        <p:nvSpPr>
          <p:cNvPr id="3" name="Title 1"/>
          <p:cNvSpPr txBox="1">
            <a:spLocks/>
          </p:cNvSpPr>
          <p:nvPr/>
        </p:nvSpPr>
        <p:spPr>
          <a:xfrm>
            <a:off x="6372200" y="6093296"/>
            <a:ext cx="2510096" cy="392064"/>
          </a:xfrm>
          <a:prstGeom prst="rect">
            <a:avLst/>
          </a:prstGeom>
        </p:spPr>
        <p:txBody>
          <a:bodyPr vert="horz" wrap="square" lIns="91440" tIns="45720" rIns="91440" bIns="45720" numCol="1" anchor="b" anchorCtr="0" compatLnSpc="1">
            <a:prstTxWarp prst="textNoShape">
              <a:avLst/>
            </a:prstTxWarp>
            <a:normAutofit lnSpcReduction="10000"/>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altLang="fr-FR" sz="2000" b="0" i="0" u="none" strike="noStrike" kern="1200" cap="none" spc="0" normalizeH="0" baseline="0" noProof="0" dirty="0" smtClean="0">
              <a:ln>
                <a:noFill/>
              </a:ln>
              <a:solidFill>
                <a:srgbClr val="572314"/>
              </a:solidFill>
              <a:effectLst>
                <a:outerShdw blurRad="38100" dist="38100" dir="2700000" algn="tl">
                  <a:srgbClr val="C0C0C0"/>
                </a:outerShdw>
              </a:effectLst>
              <a:uLnTx/>
              <a:uFillTx/>
              <a:latin typeface="+mj-lt"/>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smtClean="0"/>
              <a:t>Composants d'une application Android</a:t>
            </a:r>
            <a:endParaRPr lang="fr-FR" dirty="0"/>
          </a:p>
        </p:txBody>
      </p:sp>
      <p:sp>
        <p:nvSpPr>
          <p:cNvPr id="3" name="Espace réservé du contenu 2"/>
          <p:cNvSpPr>
            <a:spLocks noGrp="1"/>
          </p:cNvSpPr>
          <p:nvPr>
            <p:ph idx="1"/>
          </p:nvPr>
        </p:nvSpPr>
        <p:spPr>
          <a:xfrm>
            <a:off x="1000100" y="1447800"/>
            <a:ext cx="7934350" cy="5410200"/>
          </a:xfrm>
        </p:spPr>
        <p:txBody>
          <a:bodyPr/>
          <a:lstStyle/>
          <a:p>
            <a:r>
              <a:rPr smtClean="0"/>
              <a:t>Les applications Android sont constitués de composants à couplage</a:t>
            </a:r>
          </a:p>
          <a:p>
            <a:r>
              <a:rPr lang="fr-FR" dirty="0" smtClean="0"/>
              <a:t>L</a:t>
            </a:r>
            <a:r>
              <a:rPr smtClean="0"/>
              <a:t>es composants sont liées par un Manifest qui décrit chacun d'eux ainsi que les interactions entre elles</a:t>
            </a:r>
            <a:endParaRPr lang="fr-FR" dirty="0"/>
          </a:p>
        </p:txBody>
      </p:sp>
      <p:pic>
        <p:nvPicPr>
          <p:cNvPr id="4" name="Picture 2"/>
          <p:cNvPicPr>
            <a:picLocks noChangeAspect="1" noChangeArrowheads="1"/>
          </p:cNvPicPr>
          <p:nvPr/>
        </p:nvPicPr>
        <p:blipFill>
          <a:blip r:embed="rId2"/>
          <a:srcRect/>
          <a:stretch>
            <a:fillRect/>
          </a:stretch>
        </p:blipFill>
        <p:spPr bwMode="auto">
          <a:xfrm>
            <a:off x="2786063" y="3500461"/>
            <a:ext cx="4124325" cy="3214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normAutofit/>
          </a:bodyPr>
          <a:lstStyle/>
          <a:p>
            <a:r>
              <a:rPr sz="3600" smtClean="0"/>
              <a:t>Composants d'une application Android</a:t>
            </a:r>
            <a:endParaRPr lang="fr-FR" sz="3600" dirty="0"/>
          </a:p>
        </p:txBody>
      </p:sp>
      <p:sp>
        <p:nvSpPr>
          <p:cNvPr id="3" name="Espace réservé du contenu 2"/>
          <p:cNvSpPr>
            <a:spLocks noGrp="1"/>
          </p:cNvSpPr>
          <p:nvPr>
            <p:ph idx="1"/>
          </p:nvPr>
        </p:nvSpPr>
        <p:spPr>
          <a:xfrm>
            <a:off x="1000100" y="857232"/>
            <a:ext cx="7934350" cy="5410200"/>
          </a:xfrm>
        </p:spPr>
        <p:txBody>
          <a:bodyPr/>
          <a:lstStyle/>
          <a:p>
            <a:r>
              <a:rPr smtClean="0"/>
              <a:t>Les composants suivants sont en quelque sorte les briques élémentaire de vos applications:</a:t>
            </a:r>
          </a:p>
          <a:p>
            <a:endParaRPr smtClean="0"/>
          </a:p>
          <a:p>
            <a:pPr marL="917575" lvl="1" indent="-514350">
              <a:buFont typeface="+mj-lt"/>
              <a:buAutoNum type="arabicPeriod"/>
            </a:pPr>
            <a:r>
              <a:rPr smtClean="0"/>
              <a:t>Activité:  Qui est la couche de présentation de l'application </a:t>
            </a:r>
          </a:p>
          <a:p>
            <a:pPr marL="917575" lvl="1" indent="-514350">
              <a:buFont typeface="+mj-lt"/>
              <a:buAutoNum type="arabicPeriod"/>
            </a:pPr>
            <a:endParaRPr smtClean="0"/>
          </a:p>
          <a:p>
            <a:pPr marL="917575" lvl="1" indent="-514350">
              <a:buFont typeface="+mj-lt"/>
              <a:buAutoNum type="arabicPeriod"/>
            </a:pPr>
            <a:r>
              <a:rPr smtClean="0"/>
              <a:t>Services : Composants qui tournent en arrière plan</a:t>
            </a:r>
          </a:p>
          <a:p>
            <a:pPr marL="917575" lvl="1" indent="-514350">
              <a:buFont typeface="+mj-lt"/>
              <a:buAutoNum type="arabicPeriod"/>
            </a:pPr>
            <a:endParaRPr smtClean="0"/>
          </a:p>
          <a:p>
            <a:pPr marL="917575" lvl="1" indent="-514350">
              <a:buFont typeface="+mj-lt"/>
              <a:buAutoNum type="arabicPeriod"/>
            </a:pPr>
            <a:r>
              <a:rPr smtClean="0"/>
              <a:t>Content Providers : Sources de données partageables</a:t>
            </a:r>
          </a:p>
          <a:p>
            <a:endParaRPr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normAutofit/>
          </a:bodyPr>
          <a:lstStyle/>
          <a:p>
            <a:r>
              <a:rPr sz="3600" smtClean="0"/>
              <a:t>Composants d'une application Android</a:t>
            </a:r>
            <a:endParaRPr lang="fr-FR" sz="3600" dirty="0"/>
          </a:p>
        </p:txBody>
      </p:sp>
      <p:sp>
        <p:nvSpPr>
          <p:cNvPr id="3" name="Espace réservé du contenu 2"/>
          <p:cNvSpPr>
            <a:spLocks noGrp="1"/>
          </p:cNvSpPr>
          <p:nvPr>
            <p:ph idx="1"/>
          </p:nvPr>
        </p:nvSpPr>
        <p:spPr>
          <a:xfrm>
            <a:off x="1000100" y="857232"/>
            <a:ext cx="7934350" cy="5643602"/>
          </a:xfrm>
        </p:spPr>
        <p:txBody>
          <a:bodyPr/>
          <a:lstStyle/>
          <a:p>
            <a:r>
              <a:rPr smtClean="0"/>
              <a:t>Les composants suivants sont en quelque sorte les briques élémentaire de vos applications:</a:t>
            </a:r>
          </a:p>
          <a:p>
            <a:pPr marL="917575" lvl="1" indent="-514350">
              <a:buFont typeface="+mj-lt"/>
              <a:buAutoNum type="arabicPeriod" startAt="4"/>
            </a:pPr>
            <a:r>
              <a:rPr smtClean="0"/>
              <a:t>Intens : Framework de </a:t>
            </a:r>
            <a:r>
              <a:rPr smtClean="0"/>
              <a:t>communication </a:t>
            </a:r>
            <a:r>
              <a:rPr smtClean="0"/>
              <a:t>interapplications</a:t>
            </a:r>
          </a:p>
          <a:p>
            <a:pPr marL="917575" lvl="1" indent="-514350">
              <a:buFont typeface="+mj-lt"/>
              <a:buAutoNum type="arabicPeriod" startAt="4"/>
            </a:pPr>
            <a:endParaRPr smtClean="0"/>
          </a:p>
          <a:p>
            <a:pPr marL="917575" lvl="1" indent="-514350">
              <a:buFont typeface="+mj-lt"/>
              <a:buAutoNum type="arabicPeriod" startAt="4"/>
            </a:pPr>
            <a:r>
              <a:rPr smtClean="0"/>
              <a:t>Broadcast Receivers : Consommateurs des messages diffusés par </a:t>
            </a:r>
            <a:r>
              <a:rPr smtClean="0"/>
              <a:t>les </a:t>
            </a:r>
            <a:r>
              <a:rPr smtClean="0"/>
              <a:t>intents</a:t>
            </a:r>
          </a:p>
          <a:p>
            <a:pPr marL="917575" lvl="1" indent="-514350">
              <a:buFont typeface="+mj-lt"/>
              <a:buAutoNum type="arabicPeriod" startAt="4"/>
            </a:pPr>
            <a:endParaRPr smtClean="0"/>
          </a:p>
          <a:p>
            <a:pPr marL="917575" lvl="1" indent="-514350">
              <a:buFont typeface="+mj-lt"/>
              <a:buAutoNum type="arabicPeriod" startAt="4"/>
            </a:pPr>
            <a:r>
              <a:rPr smtClean="0"/>
              <a:t>Widgets : Composant </a:t>
            </a:r>
            <a:r>
              <a:rPr smtClean="0"/>
              <a:t>d'application </a:t>
            </a:r>
            <a:r>
              <a:rPr smtClean="0"/>
              <a:t>visuels</a:t>
            </a:r>
          </a:p>
          <a:p>
            <a:pPr marL="917575" lvl="1" indent="-514350">
              <a:buFont typeface="+mj-lt"/>
              <a:buAutoNum type="arabicPeriod" startAt="4"/>
            </a:pPr>
            <a:endParaRPr smtClean="0"/>
          </a:p>
          <a:p>
            <a:pPr marL="917575" lvl="1" indent="-514350">
              <a:buFont typeface="+mj-lt"/>
              <a:buAutoNum type="arabicPeriod" startAt="4"/>
            </a:pPr>
            <a:r>
              <a:rPr smtClean="0"/>
              <a:t>Notifications : Framework de notification au utilisateurs</a:t>
            </a:r>
          </a:p>
          <a:p>
            <a:endParaRPr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lstStyle/>
          <a:p>
            <a:r>
              <a:rPr smtClean="0"/>
              <a:t>Qu'est-ce qu'une Activité?</a:t>
            </a:r>
            <a:endParaRPr lang="fr-FR" dirty="0"/>
          </a:p>
        </p:txBody>
      </p:sp>
      <p:sp>
        <p:nvSpPr>
          <p:cNvPr id="3" name="Espace réservé du contenu 2"/>
          <p:cNvSpPr>
            <a:spLocks noGrp="1"/>
          </p:cNvSpPr>
          <p:nvPr>
            <p:ph idx="1"/>
          </p:nvPr>
        </p:nvSpPr>
        <p:spPr>
          <a:xfrm>
            <a:off x="1142976" y="928670"/>
            <a:ext cx="7791474" cy="1409696"/>
          </a:xfrm>
        </p:spPr>
        <p:txBody>
          <a:bodyPr/>
          <a:lstStyle/>
          <a:p>
            <a:r>
              <a:rPr smtClean="0"/>
              <a:t>La majorité des applications Android ont une construction similaire</a:t>
            </a:r>
          </a:p>
          <a:p>
            <a:r>
              <a:rPr smtClean="0"/>
              <a:t>Exemple de l'application du PlayStore</a:t>
            </a:r>
          </a:p>
          <a:p>
            <a:endParaRPr lang="fr-FR" dirty="0"/>
          </a:p>
        </p:txBody>
      </p:sp>
      <p:pic>
        <p:nvPicPr>
          <p:cNvPr id="1026" name="Picture 2"/>
          <p:cNvPicPr>
            <a:picLocks noChangeAspect="1" noChangeArrowheads="1"/>
          </p:cNvPicPr>
          <p:nvPr/>
        </p:nvPicPr>
        <p:blipFill>
          <a:blip r:embed="rId3"/>
          <a:srcRect/>
          <a:stretch>
            <a:fillRect/>
          </a:stretch>
        </p:blipFill>
        <p:spPr bwMode="auto">
          <a:xfrm>
            <a:off x="1857356" y="2285992"/>
            <a:ext cx="6643734"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Qu'est ce qu'une Activité?</a:t>
            </a:r>
            <a:endParaRPr lang="fr-FR" dirty="0"/>
          </a:p>
        </p:txBody>
      </p:sp>
      <p:sp>
        <p:nvSpPr>
          <p:cNvPr id="3" name="Espace réservé du contenu 2"/>
          <p:cNvSpPr>
            <a:spLocks noGrp="1"/>
          </p:cNvSpPr>
          <p:nvPr>
            <p:ph idx="1"/>
          </p:nvPr>
        </p:nvSpPr>
        <p:spPr/>
        <p:txBody>
          <a:bodyPr/>
          <a:lstStyle/>
          <a:p>
            <a:r>
              <a:rPr smtClean="0"/>
              <a:t>Ces différentes fenêtres sont appelées des Activités</a:t>
            </a:r>
          </a:p>
          <a:p>
            <a:endParaRPr smtClean="0"/>
          </a:p>
          <a:p>
            <a:r>
              <a:rPr smtClean="0"/>
              <a:t>Si l'affichage est radicalement différent c'est qu'il s'agit de plusieurs activités différentes</a:t>
            </a:r>
          </a:p>
          <a:p>
            <a:endParaRPr smtClean="0"/>
          </a:p>
          <a:p>
            <a:r>
              <a:rPr lang="fr-FR" dirty="0" smtClean="0"/>
              <a:t>U</a:t>
            </a:r>
            <a:r>
              <a:rPr smtClean="0"/>
              <a:t>ne activité remplit tout l'écran, l'application ne peut en afficher qu'une à la fois</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14"/>
            <a:ext cx="7499350" cy="571496"/>
          </a:xfrm>
        </p:spPr>
        <p:txBody>
          <a:bodyPr>
            <a:normAutofit fontScale="90000"/>
          </a:bodyPr>
          <a:lstStyle/>
          <a:p>
            <a:pPr algn="ctr"/>
            <a:r>
              <a:rPr smtClean="0"/>
              <a:t>Points abordés</a:t>
            </a:r>
            <a:endParaRPr lang="fr-FR" dirty="0"/>
          </a:p>
        </p:txBody>
      </p:sp>
      <p:sp>
        <p:nvSpPr>
          <p:cNvPr id="3" name="Espace réservé du contenu 2"/>
          <p:cNvSpPr>
            <a:spLocks noGrp="1"/>
          </p:cNvSpPr>
          <p:nvPr>
            <p:ph idx="1"/>
          </p:nvPr>
        </p:nvSpPr>
        <p:spPr>
          <a:xfrm>
            <a:off x="1285852" y="571480"/>
            <a:ext cx="7648598" cy="6143644"/>
          </a:xfrm>
        </p:spPr>
        <p:txBody>
          <a:bodyPr/>
          <a:lstStyle/>
          <a:p>
            <a:r>
              <a:rPr sz="2400" smtClean="0"/>
              <a:t>Introduction</a:t>
            </a:r>
          </a:p>
          <a:p>
            <a:r>
              <a:rPr sz="2400" smtClean="0"/>
              <a:t>Composant d'une application Android</a:t>
            </a:r>
          </a:p>
          <a:p>
            <a:r>
              <a:rPr sz="2400" smtClean="0"/>
              <a:t>Boîte à outils</a:t>
            </a:r>
          </a:p>
          <a:p>
            <a:r>
              <a:rPr sz="2400" smtClean="0"/>
              <a:t>Installation d'Android Studio + création de projets</a:t>
            </a:r>
          </a:p>
          <a:p>
            <a:r>
              <a:rPr sz="2400" smtClean="0"/>
              <a:t>Interfaces utilisateurs</a:t>
            </a:r>
          </a:p>
          <a:p>
            <a:r>
              <a:rPr lang="fr-FR" sz="2400" dirty="0" smtClean="0"/>
              <a:t>P</a:t>
            </a:r>
            <a:r>
              <a:rPr sz="2400" smtClean="0"/>
              <a:t>ersistance des données avec SQLite</a:t>
            </a:r>
          </a:p>
          <a:p>
            <a:r>
              <a:rPr lang="fr-FR" sz="2400" dirty="0" smtClean="0"/>
              <a:t>I</a:t>
            </a:r>
            <a:r>
              <a:rPr sz="2400" smtClean="0"/>
              <a:t>nternationalisation</a:t>
            </a:r>
          </a:p>
          <a:p>
            <a:r>
              <a:rPr lang="fr-FR" sz="2400" dirty="0" smtClean="0"/>
              <a:t>P</a:t>
            </a:r>
            <a:r>
              <a:rPr sz="2400" smtClean="0"/>
              <a:t>artage des données </a:t>
            </a:r>
          </a:p>
          <a:p>
            <a:r>
              <a:rPr lang="fr-FR" sz="2400" dirty="0" smtClean="0"/>
              <a:t>M</a:t>
            </a:r>
            <a:r>
              <a:rPr sz="2400" smtClean="0"/>
              <a:t>ultimédia</a:t>
            </a:r>
          </a:p>
          <a:p>
            <a:r>
              <a:rPr sz="2400" smtClean="0"/>
              <a:t>Réseau, connexion et service web</a:t>
            </a:r>
          </a:p>
          <a:p>
            <a:r>
              <a:rPr sz="2400" smtClean="0"/>
              <a:t>Gestion des Threads</a:t>
            </a:r>
          </a:p>
          <a:p>
            <a:r>
              <a:rPr sz="2400" smtClean="0"/>
              <a:t>Téléphonie</a:t>
            </a:r>
          </a:p>
          <a:p>
            <a:r>
              <a:rPr sz="2400" smtClean="0"/>
              <a:t>Géolocalisation</a:t>
            </a:r>
          </a:p>
          <a:p>
            <a:r>
              <a:rPr sz="2400" smtClean="0"/>
              <a:t>Publier ses applications</a:t>
            </a:r>
          </a:p>
          <a:p>
            <a:endParaRPr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Qu'est ce qu'une Activité?</a:t>
            </a:r>
            <a:endParaRPr lang="fr-FR" dirty="0"/>
          </a:p>
        </p:txBody>
      </p:sp>
      <p:sp>
        <p:nvSpPr>
          <p:cNvPr id="3" name="Espace réservé du contenu 2"/>
          <p:cNvSpPr>
            <a:spLocks noGrp="1"/>
          </p:cNvSpPr>
          <p:nvPr>
            <p:ph idx="1"/>
          </p:nvPr>
        </p:nvSpPr>
        <p:spPr>
          <a:xfrm>
            <a:off x="1071538" y="1447800"/>
            <a:ext cx="7862912" cy="4981596"/>
          </a:xfrm>
        </p:spPr>
        <p:txBody>
          <a:bodyPr/>
          <a:lstStyle/>
          <a:p>
            <a:r>
              <a:rPr smtClean="0"/>
              <a:t>Une activité est un support sur lequel nous allons greffer une interface graphique qui lui est propre</a:t>
            </a:r>
          </a:p>
          <a:p>
            <a:endParaRPr smtClean="0"/>
          </a:p>
          <a:p>
            <a:r>
              <a:rPr lang="fr-FR" dirty="0" smtClean="0"/>
              <a:t>L</a:t>
            </a:r>
            <a:r>
              <a:rPr smtClean="0"/>
              <a:t>'activité ne créée pas les élement graphique, en revanche, elle définit les liens entre cette interface graphique et logique derrière les éléments</a:t>
            </a:r>
          </a:p>
          <a:p>
            <a:endParaRPr smtClean="0"/>
          </a:p>
          <a:p>
            <a:r>
              <a:rPr lang="fr-FR" dirty="0" smtClean="0"/>
              <a:t>U</a:t>
            </a:r>
            <a:r>
              <a:rPr smtClean="0"/>
              <a:t>ne activité contient les éléments sur l'état actuel de l'application : ces informetions s'appellent le </a:t>
            </a:r>
            <a:r>
              <a:rPr smtClean="0">
                <a:solidFill>
                  <a:srgbClr val="FF0000"/>
                </a:solidFill>
              </a:rPr>
              <a:t>context</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Qu'est ce qu'une Activité?</a:t>
            </a:r>
            <a:endParaRPr lang="fr-FR" dirty="0"/>
          </a:p>
        </p:txBody>
      </p:sp>
      <p:pic>
        <p:nvPicPr>
          <p:cNvPr id="2052" name="Picture 4" descr="Résultat de recherche d'images pour &quot;activité android&quot;"/>
          <p:cNvPicPr>
            <a:picLocks noChangeAspect="1" noChangeArrowheads="1"/>
          </p:cNvPicPr>
          <p:nvPr/>
        </p:nvPicPr>
        <p:blipFill>
          <a:blip r:embed="rId2"/>
          <a:srcRect/>
          <a:stretch>
            <a:fillRect/>
          </a:stretch>
        </p:blipFill>
        <p:spPr bwMode="auto">
          <a:xfrm>
            <a:off x="1357290" y="1285860"/>
            <a:ext cx="7358114" cy="521497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Etats d'une activité</a:t>
            </a:r>
            <a:endParaRPr lang="fr-FR" dirty="0"/>
          </a:p>
        </p:txBody>
      </p:sp>
      <p:sp>
        <p:nvSpPr>
          <p:cNvPr id="3" name="Espace réservé du contenu 2"/>
          <p:cNvSpPr>
            <a:spLocks noGrp="1"/>
          </p:cNvSpPr>
          <p:nvPr>
            <p:ph idx="1"/>
          </p:nvPr>
        </p:nvSpPr>
        <p:spPr>
          <a:xfrm>
            <a:off x="1142976" y="1447800"/>
            <a:ext cx="7791474" cy="1052506"/>
          </a:xfrm>
        </p:spPr>
        <p:txBody>
          <a:bodyPr/>
          <a:lstStyle/>
          <a:p>
            <a:r>
              <a:rPr smtClean="0"/>
              <a:t>Dans une application, les activités sont organisés selon une pile de type LIFO</a:t>
            </a:r>
            <a:endParaRPr lang="fr-FR" dirty="0"/>
          </a:p>
        </p:txBody>
      </p:sp>
      <p:pic>
        <p:nvPicPr>
          <p:cNvPr id="90114" name="Picture 2" descr="Résultat de recherche d'images pour &quot;activité android&quot;"/>
          <p:cNvPicPr>
            <a:picLocks noChangeAspect="1" noChangeArrowheads="1"/>
          </p:cNvPicPr>
          <p:nvPr/>
        </p:nvPicPr>
        <p:blipFill>
          <a:blip r:embed="rId2"/>
          <a:srcRect/>
          <a:stretch>
            <a:fillRect/>
          </a:stretch>
        </p:blipFill>
        <p:spPr bwMode="auto">
          <a:xfrm>
            <a:off x="1142976" y="2357430"/>
            <a:ext cx="7858119" cy="4143404"/>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smtClean="0"/>
              <a:t>Cycle de vie d'une activité</a:t>
            </a:r>
            <a:endParaRPr lang="fr-FR" dirty="0"/>
          </a:p>
        </p:txBody>
      </p:sp>
      <p:sp>
        <p:nvSpPr>
          <p:cNvPr id="3" name="Espace réservé du contenu 2"/>
          <p:cNvSpPr>
            <a:spLocks noGrp="1"/>
          </p:cNvSpPr>
          <p:nvPr>
            <p:ph idx="1"/>
          </p:nvPr>
        </p:nvSpPr>
        <p:spPr>
          <a:xfrm>
            <a:off x="1071538" y="1447800"/>
            <a:ext cx="7862912" cy="4800600"/>
          </a:xfrm>
        </p:spPr>
        <p:txBody>
          <a:bodyPr/>
          <a:lstStyle/>
          <a:p>
            <a:endParaRPr lang="fr-FR" dirty="0" smtClean="0"/>
          </a:p>
          <a:p>
            <a:r>
              <a:rPr lang="fr-FR" dirty="0" smtClean="0"/>
              <a:t>U</a:t>
            </a:r>
            <a:r>
              <a:rPr smtClean="0"/>
              <a:t>ne activité n'a pas le contrôle direct sur son état, ce cycle est rythmé par les interactions avec le système et d'autres applications</a:t>
            </a:r>
          </a:p>
          <a:p>
            <a:endParaRPr smtClean="0"/>
          </a:p>
          <a:p>
            <a:r>
              <a:rPr lang="fr-FR" dirty="0" smtClean="0"/>
              <a:t>L</a:t>
            </a:r>
            <a:r>
              <a:rPr smtClean="0"/>
              <a:t>es activités héritent de la classe </a:t>
            </a:r>
            <a:r>
              <a:rPr smtClean="0">
                <a:solidFill>
                  <a:srgbClr val="FF0000"/>
                </a:solidFill>
              </a:rPr>
              <a:t>Activity. </a:t>
            </a:r>
            <a:r>
              <a:rPr smtClean="0"/>
              <a:t>La classe Activity hérite de l'interface </a:t>
            </a:r>
            <a:r>
              <a:rPr smtClean="0">
                <a:solidFill>
                  <a:srgbClr val="FF0000"/>
                </a:solidFill>
              </a:rPr>
              <a:t>Context</a:t>
            </a:r>
            <a:r>
              <a:rPr smtClean="0"/>
              <a:t> dont le but est de représenter tous les composants d'une application</a:t>
            </a:r>
            <a:r>
              <a:rPr smtClean="0">
                <a:solidFill>
                  <a:srgbClr val="FF0000"/>
                </a:solidFill>
              </a:rPr>
              <a:t> </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Résultat de recherche d'images pour &quot;composition activité android&quot;"/>
          <p:cNvPicPr>
            <a:picLocks noChangeAspect="1" noChangeArrowheads="1"/>
          </p:cNvPicPr>
          <p:nvPr/>
        </p:nvPicPr>
        <p:blipFill>
          <a:blip r:embed="rId2"/>
          <a:srcRect/>
          <a:stretch>
            <a:fillRect/>
          </a:stretch>
        </p:blipFill>
        <p:spPr bwMode="auto">
          <a:xfrm>
            <a:off x="2428860" y="0"/>
            <a:ext cx="5191125" cy="68580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sz="3200" smtClean="0"/>
              <a:t>Méthodes correspondantes au cycle de vie</a:t>
            </a:r>
            <a:endParaRPr lang="fr-FR" sz="3200" dirty="0"/>
          </a:p>
        </p:txBody>
      </p:sp>
      <p:sp>
        <p:nvSpPr>
          <p:cNvPr id="3" name="Espace réservé du contenu 2"/>
          <p:cNvSpPr>
            <a:spLocks noGrp="1"/>
          </p:cNvSpPr>
          <p:nvPr>
            <p:ph idx="1"/>
          </p:nvPr>
        </p:nvSpPr>
        <p:spPr>
          <a:xfrm>
            <a:off x="1435100" y="1447800"/>
            <a:ext cx="7499350" cy="5053034"/>
          </a:xfrm>
        </p:spPr>
        <p:txBody>
          <a:bodyPr/>
          <a:lstStyle/>
          <a:p>
            <a:r>
              <a:rPr smtClean="0"/>
              <a:t>onCreate (Bundle) : appelée à la création. </a:t>
            </a:r>
            <a:r>
              <a:rPr lang="fr-FR" dirty="0" smtClean="0"/>
              <a:t>L</a:t>
            </a:r>
            <a:r>
              <a:rPr smtClean="0"/>
              <a:t>e paramètre permet de récupérer un état sauvegardé lors de l'arrêt de l'activité (si on a fait une sauvegarde)</a:t>
            </a:r>
          </a:p>
          <a:p>
            <a:endParaRPr smtClean="0"/>
          </a:p>
          <a:p>
            <a:r>
              <a:rPr smtClean="0"/>
              <a:t>onPause() : appelée quand l'activité n'est plus au premier plan</a:t>
            </a:r>
          </a:p>
          <a:p>
            <a:endParaRPr smtClean="0"/>
          </a:p>
          <a:p>
            <a:r>
              <a:rPr smtClean="0"/>
              <a:t>onDestroy() : appelée quand l'activité se termine</a:t>
            </a:r>
          </a:p>
          <a:p>
            <a:r>
              <a:rPr smtClean="0"/>
              <a:t>onStart() : appelée quand l'activité démarre</a:t>
            </a:r>
          </a:p>
          <a:p>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smtClean="0"/>
              <a:t>Méthodes correspondantes au cycle de vie d'une activité</a:t>
            </a:r>
            <a:endParaRPr lang="fr-FR" dirty="0"/>
          </a:p>
        </p:txBody>
      </p:sp>
      <p:sp>
        <p:nvSpPr>
          <p:cNvPr id="3" name="Espace réservé du contenu 2"/>
          <p:cNvSpPr>
            <a:spLocks noGrp="1"/>
          </p:cNvSpPr>
          <p:nvPr>
            <p:ph idx="1"/>
          </p:nvPr>
        </p:nvSpPr>
        <p:spPr>
          <a:xfrm>
            <a:off x="1435100" y="1447800"/>
            <a:ext cx="7499350" cy="5053034"/>
          </a:xfrm>
        </p:spPr>
        <p:txBody>
          <a:bodyPr/>
          <a:lstStyle/>
          <a:p>
            <a:endParaRPr smtClean="0"/>
          </a:p>
          <a:p>
            <a:r>
              <a:rPr smtClean="0"/>
              <a:t>onRestart() : appelée quand l'activité redémarre</a:t>
            </a:r>
          </a:p>
          <a:p>
            <a:endParaRPr smtClean="0"/>
          </a:p>
          <a:p>
            <a:r>
              <a:rPr smtClean="0"/>
              <a:t>onStop() : appelée quand l'activité n'est plus visible</a:t>
            </a:r>
          </a:p>
          <a:p>
            <a:endParaRPr smtClean="0"/>
          </a:p>
          <a:p>
            <a:r>
              <a:rPr smtClean="0"/>
              <a:t>onResume() : appelée quand l'activité vient en premier plan</a:t>
            </a:r>
          </a:p>
          <a:p>
            <a:endParaRPr smtClean="0"/>
          </a:p>
          <a:p>
            <a:r>
              <a:rPr smtClean="0"/>
              <a:t>f</a:t>
            </a:r>
            <a:r>
              <a:rPr smtClean="0"/>
              <a:t>inish() : permet de terminer une activité</a:t>
            </a:r>
          </a:p>
          <a:p>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714620"/>
            <a:ext cx="7892950" cy="928694"/>
          </a:xfrm>
        </p:spPr>
        <p:txBody>
          <a:bodyPr vert="horz" wrap="square" lIns="91440" tIns="45720" rIns="91440" bIns="45720" numCol="1" anchorCtr="0" compatLnSpc="1">
            <a:prstTxWarp prst="textNoShape">
              <a:avLst/>
            </a:prstTxWarp>
            <a:normAutofit fontScale="90000"/>
          </a:bodyPr>
          <a:lstStyle/>
          <a:p>
            <a:pPr algn="ctr"/>
            <a:r>
              <a:rPr sz="4000" b="1" smtClean="0"/>
              <a:t/>
            </a:r>
            <a:br>
              <a:rPr sz="4000" b="1" smtClean="0"/>
            </a:br>
            <a:r>
              <a:rPr sz="4000" b="1" smtClean="0"/>
              <a:t/>
            </a:r>
            <a:br>
              <a:rPr sz="4000" b="1" smtClean="0"/>
            </a:br>
            <a:r>
              <a:rPr sz="4000" b="1" smtClean="0"/>
              <a:t/>
            </a:r>
            <a:br>
              <a:rPr sz="4000" b="1" smtClean="0"/>
            </a:br>
            <a:r>
              <a:rPr sz="4000" b="1" smtClean="0"/>
              <a:t/>
            </a:r>
            <a:br>
              <a:rPr sz="4000" b="1" smtClean="0"/>
            </a:br>
            <a:r>
              <a:rPr sz="4000" b="1" smtClean="0"/>
              <a:t>Boite à outils</a:t>
            </a:r>
            <a:endParaRPr sz="3100"/>
          </a:p>
        </p:txBody>
      </p:sp>
      <p:sp>
        <p:nvSpPr>
          <p:cNvPr id="3" name="Title 1"/>
          <p:cNvSpPr txBox="1">
            <a:spLocks/>
          </p:cNvSpPr>
          <p:nvPr/>
        </p:nvSpPr>
        <p:spPr>
          <a:xfrm>
            <a:off x="6372200" y="6093296"/>
            <a:ext cx="2510096" cy="392064"/>
          </a:xfrm>
          <a:prstGeom prst="rect">
            <a:avLst/>
          </a:prstGeom>
        </p:spPr>
        <p:txBody>
          <a:bodyPr vert="horz" wrap="square" lIns="91440" tIns="45720" rIns="91440" bIns="45720" numCol="1" anchor="b" anchorCtr="0" compatLnSpc="1">
            <a:prstTxWarp prst="textNoShape">
              <a:avLst/>
            </a:prstTxWarp>
            <a:normAutofit lnSpcReduction="10000"/>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altLang="fr-FR" sz="2000" b="0" i="0" u="none" strike="noStrike" kern="1200" cap="none" spc="0" normalizeH="0" baseline="0" noProof="0" dirty="0" smtClean="0">
              <a:ln>
                <a:noFill/>
              </a:ln>
              <a:solidFill>
                <a:srgbClr val="572314"/>
              </a:solidFill>
              <a:effectLst>
                <a:outerShdw blurRad="38100" dist="38100" dir="2700000" algn="tl">
                  <a:srgbClr val="C0C0C0"/>
                </a:outerShdw>
              </a:effectLst>
              <a:uLnTx/>
              <a:uFillTx/>
              <a:latin typeface="+mj-lt"/>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14"/>
            <a:ext cx="7499350" cy="1143000"/>
          </a:xfrm>
        </p:spPr>
        <p:txBody>
          <a:bodyPr/>
          <a:lstStyle/>
          <a:p>
            <a:pPr algn="ctr"/>
            <a:r>
              <a:rPr smtClean="0"/>
              <a:t>SDK ANDROID</a:t>
            </a:r>
            <a:endParaRPr lang="fr-FR" dirty="0"/>
          </a:p>
        </p:txBody>
      </p:sp>
      <p:sp>
        <p:nvSpPr>
          <p:cNvPr id="3" name="Espace réservé du contenu 2"/>
          <p:cNvSpPr>
            <a:spLocks noGrp="1"/>
          </p:cNvSpPr>
          <p:nvPr>
            <p:ph idx="1"/>
          </p:nvPr>
        </p:nvSpPr>
        <p:spPr>
          <a:xfrm>
            <a:off x="1142976" y="1214422"/>
            <a:ext cx="8001024" cy="5429288"/>
          </a:xfrm>
        </p:spPr>
        <p:txBody>
          <a:bodyPr/>
          <a:lstStyle/>
          <a:p>
            <a:r>
              <a:rPr smtClean="0"/>
              <a:t>Le kit de dévelopement Android (SDK) fournit l'environnement de travail pour développer, tester et déboguer des application Android</a:t>
            </a:r>
          </a:p>
          <a:p>
            <a:endParaRPr smtClean="0"/>
          </a:p>
          <a:p>
            <a:r>
              <a:rPr smtClean="0"/>
              <a:t>Dans le SDK on trouve :</a:t>
            </a:r>
          </a:p>
          <a:p>
            <a:endParaRPr smtClean="0"/>
          </a:p>
          <a:p>
            <a:pPr marL="917575" lvl="1" indent="-514350">
              <a:buFont typeface="+mj-lt"/>
              <a:buAutoNum type="arabicPeriod"/>
            </a:pPr>
            <a:r>
              <a:rPr lang="fr-FR" dirty="0" smtClean="0"/>
              <a:t>L</a:t>
            </a:r>
            <a:r>
              <a:rPr smtClean="0"/>
              <a:t>es API Android qui sont le c</a:t>
            </a:r>
            <a:r>
              <a:rPr lang="fr-FR" dirty="0" smtClean="0"/>
              <a:t>œ</a:t>
            </a:r>
            <a:r>
              <a:rPr smtClean="0"/>
              <a:t>ur du SDK. </a:t>
            </a:r>
            <a:r>
              <a:rPr lang="fr-FR" dirty="0" smtClean="0"/>
              <a:t>C</a:t>
            </a:r>
            <a:r>
              <a:rPr smtClean="0"/>
              <a:t>omposés de bibliothèques d'API Android, ils donnent au développeur accès à la pile Android.</a:t>
            </a:r>
          </a:p>
          <a:p>
            <a:pPr marL="917575" lvl="1" indent="-514350">
              <a:buFont typeface="+mj-lt"/>
              <a:buAutoNum type="arabicPeriod"/>
            </a:pPr>
            <a:endParaRPr smtClean="0"/>
          </a:p>
          <a:p>
            <a:pPr marL="917575" lvl="1" indent="-514350">
              <a:buFont typeface="+mj-lt"/>
              <a:buAutoNum type="arabicPeriod"/>
            </a:pPr>
            <a:r>
              <a:rPr smtClean="0"/>
              <a:t>Des outils de développement qui permettent de compiler et déboguer vos applications.</a:t>
            </a:r>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14"/>
            <a:ext cx="7499350" cy="1143000"/>
          </a:xfrm>
        </p:spPr>
        <p:txBody>
          <a:bodyPr/>
          <a:lstStyle/>
          <a:p>
            <a:pPr algn="ctr"/>
            <a:r>
              <a:rPr smtClean="0"/>
              <a:t>SDK ANDROID</a:t>
            </a:r>
            <a:endParaRPr lang="fr-FR" dirty="0"/>
          </a:p>
        </p:txBody>
      </p:sp>
      <p:sp>
        <p:nvSpPr>
          <p:cNvPr id="3" name="Espace réservé du contenu 2"/>
          <p:cNvSpPr>
            <a:spLocks noGrp="1"/>
          </p:cNvSpPr>
          <p:nvPr>
            <p:ph idx="1"/>
          </p:nvPr>
        </p:nvSpPr>
        <p:spPr>
          <a:xfrm>
            <a:off x="1142976" y="1214422"/>
            <a:ext cx="8001024" cy="5429288"/>
          </a:xfrm>
        </p:spPr>
        <p:txBody>
          <a:bodyPr/>
          <a:lstStyle/>
          <a:p>
            <a:r>
              <a:rPr smtClean="0"/>
              <a:t>Dans le SDK on trouve :</a:t>
            </a:r>
          </a:p>
          <a:p>
            <a:endParaRPr smtClean="0"/>
          </a:p>
          <a:p>
            <a:pPr marL="917575" lvl="1" indent="-514350">
              <a:buFont typeface="+mj-lt"/>
              <a:buAutoNum type="arabicPeriod" startAt="3"/>
            </a:pPr>
            <a:r>
              <a:rPr lang="fr-FR" dirty="0" smtClean="0"/>
              <a:t>Le </a:t>
            </a:r>
            <a:r>
              <a:rPr lang="fr-FR" dirty="0" err="1" smtClean="0"/>
              <a:t>virtual</a:t>
            </a:r>
            <a:r>
              <a:rPr lang="fr-FR" dirty="0" smtClean="0"/>
              <a:t> </a:t>
            </a:r>
            <a:r>
              <a:rPr lang="fr-FR" dirty="0" err="1" smtClean="0"/>
              <a:t>Device</a:t>
            </a:r>
            <a:r>
              <a:rPr lang="fr-FR" dirty="0" smtClean="0"/>
              <a:t> Manager et l’Emulateur qui fournit un meilleur environnement de test</a:t>
            </a:r>
            <a:r>
              <a:rPr smtClean="0"/>
              <a:t>.</a:t>
            </a:r>
          </a:p>
          <a:p>
            <a:pPr marL="917575" lvl="1" indent="-514350">
              <a:buFont typeface="+mj-lt"/>
              <a:buAutoNum type="arabicPeriod" startAt="3"/>
            </a:pPr>
            <a:endParaRPr smtClean="0"/>
          </a:p>
          <a:p>
            <a:pPr marL="917575" lvl="1" indent="-514350">
              <a:buFont typeface="+mj-lt"/>
              <a:buAutoNum type="arabicPeriod" startAt="3"/>
            </a:pPr>
            <a:r>
              <a:rPr smtClean="0"/>
              <a:t>Des exemples de code et un support en ligne.</a:t>
            </a:r>
          </a:p>
          <a:p>
            <a:pPr marL="917575" lvl="1" indent="-514350">
              <a:buFont typeface="+mj-lt"/>
              <a:buAutoNum type="arabicPeriod" startAt="3"/>
            </a:pPr>
            <a:endParaRPr smtClean="0"/>
          </a:p>
          <a:p>
            <a:r>
              <a:rPr smtClean="0"/>
              <a:t>Le SDK Android est disponible en téléchargement pour les plateformes Lunix, Mac et Windows à </a:t>
            </a:r>
            <a:r>
              <a:rPr smtClean="0"/>
              <a:t>l'adresse </a:t>
            </a:r>
            <a:endParaRPr smtClean="0"/>
          </a:p>
          <a:p>
            <a:pPr>
              <a:buNone/>
            </a:pPr>
            <a:endParaRPr smtClean="0"/>
          </a:p>
          <a:p>
            <a:pPr>
              <a:buNone/>
            </a:pPr>
            <a:r>
              <a:rPr smtClean="0"/>
              <a:t>http://developer.android.com/sdk/index.html</a:t>
            </a:r>
            <a:endParaRP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smtClean="0"/>
              <a:t>PRE - REQUIS</a:t>
            </a:r>
            <a:endParaRPr lang="fr-FR" dirty="0"/>
          </a:p>
        </p:txBody>
      </p:sp>
      <p:sp>
        <p:nvSpPr>
          <p:cNvPr id="3" name="Espace réservé du contenu 2"/>
          <p:cNvSpPr>
            <a:spLocks noGrp="1"/>
          </p:cNvSpPr>
          <p:nvPr>
            <p:ph idx="1"/>
          </p:nvPr>
        </p:nvSpPr>
        <p:spPr>
          <a:xfrm>
            <a:off x="1214414" y="1447800"/>
            <a:ext cx="7720036" cy="5053034"/>
          </a:xfrm>
        </p:spPr>
        <p:txBody>
          <a:bodyPr/>
          <a:lstStyle/>
          <a:p>
            <a:endParaRPr smtClean="0"/>
          </a:p>
          <a:p>
            <a:r>
              <a:rPr smtClean="0"/>
              <a:t>Programmation orienté Objet</a:t>
            </a:r>
          </a:p>
          <a:p>
            <a:pPr>
              <a:buNone/>
            </a:pPr>
            <a:endParaRPr smtClean="0"/>
          </a:p>
          <a:p>
            <a:pPr lvl="1"/>
            <a:r>
              <a:rPr smtClean="0"/>
              <a:t>Classe</a:t>
            </a:r>
          </a:p>
          <a:p>
            <a:pPr lvl="1"/>
            <a:r>
              <a:rPr lang="fr-FR" dirty="0" smtClean="0"/>
              <a:t>C</a:t>
            </a:r>
            <a:r>
              <a:rPr smtClean="0"/>
              <a:t>onstructeur</a:t>
            </a:r>
          </a:p>
          <a:p>
            <a:pPr lvl="1"/>
            <a:r>
              <a:rPr smtClean="0"/>
              <a:t>Encapsulation</a:t>
            </a:r>
          </a:p>
          <a:p>
            <a:pPr lvl="1"/>
            <a:r>
              <a:rPr smtClean="0"/>
              <a:t>Instanciation</a:t>
            </a:r>
          </a:p>
          <a:p>
            <a:pPr lvl="1"/>
            <a:r>
              <a:rPr lang="fr-FR" dirty="0" smtClean="0"/>
              <a:t>H</a:t>
            </a:r>
            <a:r>
              <a:rPr smtClean="0"/>
              <a:t>éritage</a:t>
            </a:r>
          </a:p>
          <a:p>
            <a:pPr lvl="1"/>
            <a:r>
              <a:rPr lang="fr-FR" dirty="0" smtClean="0"/>
              <a:t>P</a:t>
            </a:r>
            <a:r>
              <a:rPr smtClean="0"/>
              <a:t>olymorphisme</a:t>
            </a:r>
          </a:p>
          <a:p>
            <a:pPr lvl="1"/>
            <a:endParaRPr smtClean="0"/>
          </a:p>
          <a:p>
            <a:r>
              <a:rPr smtClean="0"/>
              <a:t>Langage Java</a:t>
            </a:r>
          </a:p>
          <a:p>
            <a:endParaRPr smtClean="0"/>
          </a:p>
          <a:p>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14"/>
            <a:ext cx="7499350" cy="1143000"/>
          </a:xfrm>
        </p:spPr>
        <p:txBody>
          <a:bodyPr/>
          <a:lstStyle/>
          <a:p>
            <a:pPr algn="ctr"/>
            <a:r>
              <a:rPr smtClean="0"/>
              <a:t>SDK ANDROID</a:t>
            </a:r>
            <a:endParaRPr lang="fr-FR" dirty="0"/>
          </a:p>
        </p:txBody>
      </p:sp>
      <p:sp>
        <p:nvSpPr>
          <p:cNvPr id="3" name="Espace réservé du contenu 2"/>
          <p:cNvSpPr>
            <a:spLocks noGrp="1"/>
          </p:cNvSpPr>
          <p:nvPr>
            <p:ph idx="1"/>
          </p:nvPr>
        </p:nvSpPr>
        <p:spPr>
          <a:xfrm>
            <a:off x="1142976" y="1214422"/>
            <a:ext cx="8001024" cy="5429288"/>
          </a:xfrm>
        </p:spPr>
        <p:txBody>
          <a:bodyPr/>
          <a:lstStyle/>
          <a:p>
            <a:endParaRPr smtClean="0"/>
          </a:p>
          <a:p>
            <a:r>
              <a:rPr smtClean="0"/>
              <a:t>Il existe plusieurs version du SDK.</a:t>
            </a:r>
          </a:p>
          <a:p>
            <a:endParaRPr smtClean="0"/>
          </a:p>
          <a:p>
            <a:r>
              <a:rPr lang="fr-FR" dirty="0" smtClean="0"/>
              <a:t>C</a:t>
            </a:r>
            <a:r>
              <a:rPr smtClean="0"/>
              <a:t>haque nouvelle version donne de nouvelles fonctionnalité</a:t>
            </a:r>
          </a:p>
          <a:p>
            <a:endParaRPr smtClean="0"/>
          </a:p>
          <a:p>
            <a:pPr lvl="1"/>
            <a:r>
              <a:rPr smtClean="0"/>
              <a:t>SDK 2.2 donne la possibilié d'installer les applications sur la carte SD</a:t>
            </a:r>
          </a:p>
          <a:p>
            <a:pPr lvl="1"/>
            <a:endParaRPr smtClean="0"/>
          </a:p>
          <a:p>
            <a:pPr lvl="1"/>
            <a:r>
              <a:rPr smtClean="0"/>
              <a:t>Elle contient aussi un back up manager pour sauvegarder les paramètres des applications.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Plugin Eclipse ADT</a:t>
            </a:r>
            <a:endParaRPr lang="fr-FR" dirty="0"/>
          </a:p>
        </p:txBody>
      </p:sp>
      <p:sp>
        <p:nvSpPr>
          <p:cNvPr id="3" name="Espace réservé du contenu 2"/>
          <p:cNvSpPr>
            <a:spLocks noGrp="1"/>
          </p:cNvSpPr>
          <p:nvPr>
            <p:ph idx="1"/>
          </p:nvPr>
        </p:nvSpPr>
        <p:spPr>
          <a:xfrm>
            <a:off x="1071538" y="1000108"/>
            <a:ext cx="8072462" cy="5857892"/>
          </a:xfrm>
        </p:spPr>
        <p:txBody>
          <a:bodyPr/>
          <a:lstStyle/>
          <a:p>
            <a:r>
              <a:rPr sz="2800" smtClean="0"/>
              <a:t>Le plugin eclipse ADT simplifie le développement Android</a:t>
            </a:r>
            <a:endParaRPr sz="2400" smtClean="0"/>
          </a:p>
          <a:p>
            <a:pPr lvl="1"/>
            <a:r>
              <a:rPr lang="fr-FR" sz="2400" dirty="0" smtClean="0"/>
              <a:t>I</a:t>
            </a:r>
            <a:r>
              <a:rPr sz="2400" smtClean="0"/>
              <a:t>l intègre les outils de développement comme l'émulateur et le convertisseur .class to .dex</a:t>
            </a:r>
          </a:p>
          <a:p>
            <a:pPr lvl="1"/>
            <a:endParaRPr sz="2400" smtClean="0"/>
          </a:p>
          <a:p>
            <a:pPr lvl="1"/>
            <a:r>
              <a:rPr lang="fr-FR" sz="2400" dirty="0" smtClean="0"/>
              <a:t>I</a:t>
            </a:r>
            <a:r>
              <a:rPr sz="2400" smtClean="0"/>
              <a:t>l fournot un assistant de projet Android qui permet de créer rapidement de nouveaux projets</a:t>
            </a:r>
          </a:p>
          <a:p>
            <a:pPr lvl="1">
              <a:buNone/>
            </a:pPr>
            <a:endParaRPr sz="2400" smtClean="0"/>
          </a:p>
          <a:p>
            <a:pPr lvl="1"/>
            <a:r>
              <a:rPr lang="fr-FR" sz="2400" dirty="0" smtClean="0"/>
              <a:t>I</a:t>
            </a:r>
            <a:r>
              <a:rPr sz="2400" smtClean="0"/>
              <a:t>l automatise et simplifie le processus de construction des applications Android</a:t>
            </a:r>
          </a:p>
          <a:p>
            <a:pPr lvl="1"/>
            <a:endParaRPr sz="2400" smtClean="0"/>
          </a:p>
          <a:p>
            <a:pPr lvl="1"/>
            <a:r>
              <a:rPr lang="fr-FR" sz="2400" dirty="0" smtClean="0"/>
              <a:t>I</a:t>
            </a:r>
            <a:r>
              <a:rPr sz="2400" smtClean="0"/>
              <a:t>l fournit un éditeur qui aide à écrire du code XML valide pour le manifeste Android et le fichiers de resources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Virtual Device Manager</a:t>
            </a:r>
            <a:endParaRPr lang="fr-FR" dirty="0"/>
          </a:p>
        </p:txBody>
      </p:sp>
      <p:sp>
        <p:nvSpPr>
          <p:cNvPr id="3" name="Espace réservé du contenu 2"/>
          <p:cNvSpPr>
            <a:spLocks noGrp="1"/>
          </p:cNvSpPr>
          <p:nvPr>
            <p:ph idx="1"/>
          </p:nvPr>
        </p:nvSpPr>
        <p:spPr>
          <a:xfrm>
            <a:off x="1071538" y="1000108"/>
            <a:ext cx="8072462" cy="1285884"/>
          </a:xfrm>
        </p:spPr>
        <p:txBody>
          <a:bodyPr/>
          <a:lstStyle/>
          <a:p>
            <a:r>
              <a:rPr sz="2800" smtClean="0"/>
              <a:t>Le SDK Android et le Virtual Device Manager sont utilisés pour créer et gérer les AVD (Android Virtual Devices) et les packages du SDK</a:t>
            </a:r>
            <a:endParaRPr sz="2400" smtClean="0"/>
          </a:p>
        </p:txBody>
      </p:sp>
      <p:pic>
        <p:nvPicPr>
          <p:cNvPr id="4" name="Picture 6"/>
          <p:cNvPicPr>
            <a:picLocks noChangeAspect="1" noChangeArrowheads="1"/>
          </p:cNvPicPr>
          <p:nvPr/>
        </p:nvPicPr>
        <p:blipFill>
          <a:blip r:embed="rId2"/>
          <a:srcRect/>
          <a:stretch>
            <a:fillRect/>
          </a:stretch>
        </p:blipFill>
        <p:spPr bwMode="auto">
          <a:xfrm>
            <a:off x="1285875" y="2357438"/>
            <a:ext cx="7286625" cy="397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SDK Manager</a:t>
            </a:r>
            <a:endParaRPr lang="fr-FR" dirty="0"/>
          </a:p>
        </p:txBody>
      </p:sp>
      <p:sp>
        <p:nvSpPr>
          <p:cNvPr id="3" name="Espace réservé du contenu 2"/>
          <p:cNvSpPr>
            <a:spLocks noGrp="1"/>
          </p:cNvSpPr>
          <p:nvPr>
            <p:ph idx="1"/>
          </p:nvPr>
        </p:nvSpPr>
        <p:spPr>
          <a:xfrm>
            <a:off x="1071538" y="1000108"/>
            <a:ext cx="8072462" cy="2214578"/>
          </a:xfrm>
        </p:spPr>
        <p:txBody>
          <a:bodyPr/>
          <a:lstStyle/>
          <a:p>
            <a:r>
              <a:rPr lang="fr-FR" sz="2800" dirty="0" smtClean="0"/>
              <a:t>C</a:t>
            </a:r>
            <a:r>
              <a:rPr sz="2800" smtClean="0"/>
              <a:t>'est un outil qui permet de créer et gérer les appareils virtuels</a:t>
            </a:r>
          </a:p>
          <a:p>
            <a:endParaRPr sz="2800" smtClean="0"/>
          </a:p>
          <a:p>
            <a:r>
              <a:rPr lang="fr-FR" sz="2800" dirty="0" smtClean="0"/>
              <a:t>I</a:t>
            </a:r>
            <a:r>
              <a:rPr sz="2800" smtClean="0"/>
              <a:t>l permet aussi de voir la version du SDK installée et d'installer de nouvelles.</a:t>
            </a:r>
            <a:endParaRPr sz="2400" smtClean="0"/>
          </a:p>
        </p:txBody>
      </p:sp>
      <p:pic>
        <p:nvPicPr>
          <p:cNvPr id="4" name="Picture 7" descr="sdk_manager_packages"/>
          <p:cNvPicPr>
            <a:picLocks noChangeAspect="1" noChangeArrowheads="1"/>
          </p:cNvPicPr>
          <p:nvPr/>
        </p:nvPicPr>
        <p:blipFill>
          <a:blip r:embed="rId2"/>
          <a:srcRect/>
          <a:stretch>
            <a:fillRect/>
          </a:stretch>
        </p:blipFill>
        <p:spPr bwMode="auto">
          <a:xfrm>
            <a:off x="2268538" y="3357563"/>
            <a:ext cx="5334000"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Périphérique Virtuel (AVD)</a:t>
            </a:r>
            <a:endParaRPr lang="fr-FR" dirty="0"/>
          </a:p>
        </p:txBody>
      </p:sp>
      <p:sp>
        <p:nvSpPr>
          <p:cNvPr id="3" name="Espace réservé du contenu 2"/>
          <p:cNvSpPr>
            <a:spLocks noGrp="1"/>
          </p:cNvSpPr>
          <p:nvPr>
            <p:ph idx="1"/>
          </p:nvPr>
        </p:nvSpPr>
        <p:spPr>
          <a:xfrm>
            <a:off x="1071538" y="1000108"/>
            <a:ext cx="8072462" cy="5572164"/>
          </a:xfrm>
        </p:spPr>
        <p:txBody>
          <a:bodyPr/>
          <a:lstStyle/>
          <a:p>
            <a:endParaRPr lang="fr-FR" sz="2800" dirty="0" smtClean="0"/>
          </a:p>
          <a:p>
            <a:r>
              <a:rPr lang="fr-FR" sz="2800" dirty="0" err="1" smtClean="0"/>
              <a:t>Android</a:t>
            </a:r>
            <a:r>
              <a:rPr lang="fr-FR" sz="2800" dirty="0" smtClean="0"/>
              <a:t> Virtual </a:t>
            </a:r>
            <a:r>
              <a:rPr lang="fr-FR" sz="2800" dirty="0" err="1" smtClean="0"/>
              <a:t>Device</a:t>
            </a:r>
            <a:r>
              <a:rPr lang="fr-FR" sz="2800" dirty="0" smtClean="0"/>
              <a:t> (AVD) permet de définir les caractéristiques matérielles du périphérique virtuel </a:t>
            </a:r>
            <a:endParaRPr sz="2800" smtClean="0"/>
          </a:p>
          <a:p>
            <a:pPr lvl="1"/>
            <a:r>
              <a:rPr lang="fr-FR" sz="2400" dirty="0" smtClean="0"/>
              <a:t>Exemple ,  </a:t>
            </a:r>
            <a:r>
              <a:rPr sz="2400" smtClean="0"/>
              <a:t>V</a:t>
            </a:r>
            <a:r>
              <a:rPr lang="fr-FR" sz="2400" dirty="0" smtClean="0"/>
              <a:t>ou</a:t>
            </a:r>
            <a:r>
              <a:rPr sz="2400" smtClean="0"/>
              <a:t>s pouvez définir si l'appareil à une camera,  si elle utilise un clavier</a:t>
            </a:r>
          </a:p>
          <a:p>
            <a:pPr lvl="1"/>
            <a:endParaRPr sz="2400" smtClean="0"/>
          </a:p>
          <a:p>
            <a:r>
              <a:rPr sz="2800" smtClean="0"/>
              <a:t>Permet de définir la version de la plate-forme Android qui sera exécutée sur le </a:t>
            </a:r>
            <a:r>
              <a:rPr sz="2800" smtClean="0"/>
              <a:t>périphérique </a:t>
            </a:r>
            <a:r>
              <a:rPr sz="2800" smtClean="0"/>
              <a:t>virtuel</a:t>
            </a:r>
          </a:p>
          <a:p>
            <a:endParaRPr sz="2800" smtClean="0"/>
          </a:p>
          <a:p>
            <a:r>
              <a:rPr sz="2800" smtClean="0"/>
              <a:t>Ainsi tester vos applications sur plusieurs matériels sans acheter les téléphones correspondants.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Périphérique Virtuel (AVD)</a:t>
            </a:r>
            <a:endParaRPr lang="fr-FR" dirty="0"/>
          </a:p>
        </p:txBody>
      </p:sp>
      <p:sp>
        <p:nvSpPr>
          <p:cNvPr id="3" name="Espace réservé du contenu 2"/>
          <p:cNvSpPr>
            <a:spLocks noGrp="1"/>
          </p:cNvSpPr>
          <p:nvPr>
            <p:ph idx="1"/>
          </p:nvPr>
        </p:nvSpPr>
        <p:spPr>
          <a:xfrm>
            <a:off x="1071538" y="1000108"/>
            <a:ext cx="8072462" cy="2500330"/>
          </a:xfrm>
        </p:spPr>
        <p:txBody>
          <a:bodyPr/>
          <a:lstStyle/>
          <a:p>
            <a:r>
              <a:rPr sz="2800" smtClean="0"/>
              <a:t>Vous pouvez spécifier l'émulateur que vous souhaitez utiliser avec le périphérique virtuel.</a:t>
            </a:r>
          </a:p>
          <a:p>
            <a:endParaRPr sz="2800" smtClean="0"/>
          </a:p>
          <a:p>
            <a:r>
              <a:rPr sz="2800" smtClean="0"/>
              <a:t>Chaque appareil configuré a un nom, une version Android, une capacité de carte SD et une résolution d'écran.</a:t>
            </a:r>
            <a:endParaRPr sz="2800" smtClean="0"/>
          </a:p>
        </p:txBody>
      </p:sp>
      <p:pic>
        <p:nvPicPr>
          <p:cNvPr id="4" name="Picture 6" descr="avd-dialog"/>
          <p:cNvPicPr>
            <a:picLocks noChangeAspect="1" noChangeArrowheads="1"/>
          </p:cNvPicPr>
          <p:nvPr/>
        </p:nvPicPr>
        <p:blipFill>
          <a:blip r:embed="rId2"/>
          <a:srcRect/>
          <a:stretch>
            <a:fillRect/>
          </a:stretch>
        </p:blipFill>
        <p:spPr bwMode="auto">
          <a:xfrm>
            <a:off x="4643438" y="3214686"/>
            <a:ext cx="2733675"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Machine Virtuel Dalvik</a:t>
            </a:r>
            <a:endParaRPr lang="fr-FR" dirty="0"/>
          </a:p>
        </p:txBody>
      </p:sp>
      <p:sp>
        <p:nvSpPr>
          <p:cNvPr id="3" name="Espace réservé du contenu 2"/>
          <p:cNvSpPr>
            <a:spLocks noGrp="1"/>
          </p:cNvSpPr>
          <p:nvPr>
            <p:ph idx="1"/>
          </p:nvPr>
        </p:nvSpPr>
        <p:spPr>
          <a:xfrm>
            <a:off x="1071538" y="1000108"/>
            <a:ext cx="8072462" cy="5572164"/>
          </a:xfrm>
        </p:spPr>
        <p:txBody>
          <a:bodyPr/>
          <a:lstStyle/>
          <a:p>
            <a:endParaRPr sz="2800" smtClean="0"/>
          </a:p>
          <a:p>
            <a:r>
              <a:rPr sz="2800" smtClean="0"/>
              <a:t>Dalvik est la machine virtuelle utilisée par Android pour les mobiles.</a:t>
            </a:r>
          </a:p>
          <a:p>
            <a:endParaRPr sz="2800" smtClean="0"/>
          </a:p>
          <a:p>
            <a:r>
              <a:rPr sz="2800" smtClean="0"/>
              <a:t>Elle permet d'éxécuter des applications spécifiques sur n'importe qu'elle smartphone Android</a:t>
            </a:r>
          </a:p>
          <a:p>
            <a:endParaRPr sz="2800" smtClean="0"/>
          </a:p>
          <a:p>
            <a:r>
              <a:rPr sz="2800" smtClean="0"/>
              <a:t>Elle garantie qu'un appareil puisse efficacement exécutées plusieurs applications Android</a:t>
            </a:r>
          </a:p>
          <a:p>
            <a:endParaRPr sz="2800" smtClean="0"/>
          </a:p>
          <a:p>
            <a:r>
              <a:rPr sz="2800" smtClean="0"/>
              <a:t>Elle utilise le noyau Linux sous-jacent de l'appareil pour gérer l'interaction de bas-niveau avec le matériel</a:t>
            </a:r>
            <a:endParaRPr sz="28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Emulateur</a:t>
            </a:r>
            <a:endParaRPr lang="fr-FR" dirty="0"/>
          </a:p>
        </p:txBody>
      </p:sp>
      <p:sp>
        <p:nvSpPr>
          <p:cNvPr id="3" name="Espace réservé du contenu 2"/>
          <p:cNvSpPr>
            <a:spLocks noGrp="1"/>
          </p:cNvSpPr>
          <p:nvPr>
            <p:ph idx="1"/>
          </p:nvPr>
        </p:nvSpPr>
        <p:spPr>
          <a:xfrm>
            <a:off x="1071538" y="1000108"/>
            <a:ext cx="8072462" cy="5572164"/>
          </a:xfrm>
        </p:spPr>
        <p:txBody>
          <a:bodyPr/>
          <a:lstStyle/>
          <a:p>
            <a:r>
              <a:rPr sz="2800" smtClean="0"/>
              <a:t>Emulateur d'Android est un outil de test et de débogage d'application Android.</a:t>
            </a:r>
          </a:p>
          <a:p>
            <a:r>
              <a:rPr lang="fr-FR" sz="2800" dirty="0" smtClean="0"/>
              <a:t>I</a:t>
            </a:r>
            <a:r>
              <a:rPr sz="2800" smtClean="0"/>
              <a:t>l fournit une connexion réseau compète, une simulation d'envoi et de réception d'appels et de SMS</a:t>
            </a:r>
          </a:p>
          <a:p>
            <a:r>
              <a:rPr lang="fr-FR" sz="2800" dirty="0" smtClean="0"/>
              <a:t>C</a:t>
            </a:r>
            <a:r>
              <a:rPr sz="2800" smtClean="0"/>
              <a:t>'est une implémentation de la machine virtuelle Dalvik, faisant de celle</a:t>
            </a:r>
            <a:r>
              <a:rPr lang="fr-FR" sz="2800" dirty="0" smtClean="0"/>
              <a:t>-</a:t>
            </a:r>
            <a:r>
              <a:rPr sz="2800" smtClean="0"/>
              <a:t>ci une plateforme exécutant les applications Android comme le fait n'importe quel téléphone Android</a:t>
            </a:r>
          </a:p>
          <a:p>
            <a:endParaRPr sz="2800" smtClean="0"/>
          </a:p>
          <a:p>
            <a:r>
              <a:rPr lang="fr-FR" sz="2800" dirty="0" smtClean="0"/>
              <a:t>I</a:t>
            </a:r>
            <a:r>
              <a:rPr sz="2800" smtClean="0"/>
              <a:t>ntègré au plugin ADT Eclipse, l'Emulateur est lancé automatiquement avec l'AVD sélectionné lors d'une exécution ou débigage.</a:t>
            </a:r>
            <a:endParaRPr sz="28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Emulateur</a:t>
            </a:r>
            <a:endParaRPr lang="fr-FR" dirty="0"/>
          </a:p>
        </p:txBody>
      </p:sp>
      <p:sp>
        <p:nvSpPr>
          <p:cNvPr id="3" name="Espace réservé du contenu 2"/>
          <p:cNvSpPr>
            <a:spLocks noGrp="1"/>
          </p:cNvSpPr>
          <p:nvPr>
            <p:ph idx="1"/>
          </p:nvPr>
        </p:nvSpPr>
        <p:spPr>
          <a:xfrm>
            <a:off x="1071538" y="1000108"/>
            <a:ext cx="8072462" cy="5572164"/>
          </a:xfrm>
        </p:spPr>
        <p:txBody>
          <a:bodyPr/>
          <a:lstStyle/>
          <a:p>
            <a:endParaRPr sz="2800" smtClean="0"/>
          </a:p>
          <a:p>
            <a:r>
              <a:rPr sz="2800" smtClean="0"/>
              <a:t>Hors Eclipse l'émulateur peut s'exécuter via Telnet et le contrôler depuis une console : emulator </a:t>
            </a:r>
            <a:r>
              <a:rPr lang="fr-FR" sz="2800" dirty="0" smtClean="0"/>
              <a:t>–</a:t>
            </a:r>
            <a:r>
              <a:rPr sz="2800" smtClean="0"/>
              <a:t>avd &lt;avd_name&gt; </a:t>
            </a:r>
          </a:p>
          <a:p>
            <a:endParaRPr sz="2800" smtClean="0"/>
          </a:p>
          <a:p>
            <a:r>
              <a:rPr sz="2800" smtClean="0"/>
              <a:t>Remarque : il fautbcréer un ou plusieurs AVD que vous associez à l'émulateur</a:t>
            </a:r>
          </a:p>
          <a:p>
            <a:endParaRPr sz="2800" smtClean="0"/>
          </a:p>
          <a:p>
            <a:r>
              <a:rPr sz="2800" smtClean="0"/>
              <a:t>NB : l'émulateur n'implémente pas toutes les caractéristiques des matériels mobiles supportées par Android</a:t>
            </a:r>
            <a:endParaRPr sz="28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lstStyle/>
          <a:p>
            <a:pPr algn="ctr"/>
            <a:r>
              <a:rPr smtClean="0"/>
              <a:t>Emulateur</a:t>
            </a:r>
            <a:endParaRPr lang="fr-FR" dirty="0"/>
          </a:p>
        </p:txBody>
      </p:sp>
      <p:sp>
        <p:nvSpPr>
          <p:cNvPr id="3" name="Espace réservé du contenu 2"/>
          <p:cNvSpPr>
            <a:spLocks noGrp="1"/>
          </p:cNvSpPr>
          <p:nvPr>
            <p:ph idx="1"/>
          </p:nvPr>
        </p:nvSpPr>
        <p:spPr>
          <a:xfrm>
            <a:off x="1071538" y="1000108"/>
            <a:ext cx="8072462" cy="1000132"/>
          </a:xfrm>
        </p:spPr>
        <p:txBody>
          <a:bodyPr/>
          <a:lstStyle/>
          <a:p>
            <a:endParaRPr sz="2800" smtClean="0"/>
          </a:p>
          <a:p>
            <a:r>
              <a:rPr sz="2800" smtClean="0"/>
              <a:t>Exemple d'émulateur</a:t>
            </a:r>
          </a:p>
          <a:p>
            <a:endParaRPr sz="2800" smtClean="0"/>
          </a:p>
        </p:txBody>
      </p:sp>
      <p:pic>
        <p:nvPicPr>
          <p:cNvPr id="4" name="Picture 2"/>
          <p:cNvPicPr>
            <a:picLocks noChangeAspect="1" noChangeArrowheads="1"/>
          </p:cNvPicPr>
          <p:nvPr/>
        </p:nvPicPr>
        <p:blipFill>
          <a:blip r:embed="rId2"/>
          <a:srcRect/>
          <a:stretch>
            <a:fillRect/>
          </a:stretch>
        </p:blipFill>
        <p:spPr bwMode="auto">
          <a:xfrm>
            <a:off x="2357438" y="2071688"/>
            <a:ext cx="5143500" cy="3705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Projet </a:t>
            </a:r>
            <a:endParaRPr lang="fr-FR" dirty="0"/>
          </a:p>
        </p:txBody>
      </p:sp>
      <p:sp>
        <p:nvSpPr>
          <p:cNvPr id="3" name="Espace réservé du contenu 2"/>
          <p:cNvSpPr>
            <a:spLocks noGrp="1"/>
          </p:cNvSpPr>
          <p:nvPr>
            <p:ph idx="1"/>
          </p:nvPr>
        </p:nvSpPr>
        <p:spPr>
          <a:xfrm>
            <a:off x="1285852" y="1447800"/>
            <a:ext cx="7648598" cy="4800600"/>
          </a:xfrm>
        </p:spPr>
        <p:txBody>
          <a:bodyPr/>
          <a:lstStyle/>
          <a:p>
            <a:endParaRPr smtClean="0"/>
          </a:p>
          <a:p>
            <a:r>
              <a:rPr smtClean="0"/>
              <a:t>Mini projet </a:t>
            </a:r>
          </a:p>
          <a:p>
            <a:endParaRPr smtClean="0"/>
          </a:p>
          <a:p>
            <a:endParaRPr smtClean="0"/>
          </a:p>
          <a:p>
            <a:endParaRPr smtClean="0"/>
          </a:p>
          <a:p>
            <a:r>
              <a:rPr smtClean="0"/>
              <a:t>Grand projet : (voir fichier projet)</a:t>
            </a:r>
          </a:p>
          <a:p>
            <a:endParaRPr smtClean="0"/>
          </a:p>
          <a:p>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fontScale="90000"/>
          </a:bodyPr>
          <a:lstStyle/>
          <a:p>
            <a:pPr algn="ctr"/>
            <a:r>
              <a:rPr smtClean="0"/>
              <a:t>Dalvik Debug Monitoring Service (DDMS)</a:t>
            </a:r>
            <a:endParaRPr lang="fr-FR" dirty="0"/>
          </a:p>
        </p:txBody>
      </p:sp>
      <p:sp>
        <p:nvSpPr>
          <p:cNvPr id="3" name="Espace réservé du contenu 2"/>
          <p:cNvSpPr>
            <a:spLocks noGrp="1"/>
          </p:cNvSpPr>
          <p:nvPr>
            <p:ph idx="1"/>
          </p:nvPr>
        </p:nvSpPr>
        <p:spPr>
          <a:xfrm>
            <a:off x="1071538" y="1000108"/>
            <a:ext cx="8072462" cy="5643602"/>
          </a:xfrm>
        </p:spPr>
        <p:txBody>
          <a:bodyPr/>
          <a:lstStyle/>
          <a:p>
            <a:r>
              <a:rPr sz="2800" smtClean="0"/>
              <a:t>L'émulateur permet de voir le comportement et la ressemblance de l'application.</a:t>
            </a:r>
          </a:p>
          <a:p>
            <a:endParaRPr sz="2800" smtClean="0"/>
          </a:p>
          <a:p>
            <a:r>
              <a:rPr sz="2800" smtClean="0"/>
              <a:t>Mais c'est le DDMS qui permet de voir ce qui ce passe en profondeur</a:t>
            </a:r>
          </a:p>
          <a:p>
            <a:endParaRPr sz="2800" smtClean="0"/>
          </a:p>
          <a:p>
            <a:r>
              <a:rPr lang="fr-FR" sz="2800" dirty="0" smtClean="0"/>
              <a:t>L</a:t>
            </a:r>
            <a:r>
              <a:rPr sz="2800" smtClean="0"/>
              <a:t>e DDMS est un outils puissant de débogage avec lequel on peut:</a:t>
            </a:r>
          </a:p>
          <a:p>
            <a:pPr lvl="1"/>
            <a:r>
              <a:rPr sz="2400" smtClean="0"/>
              <a:t>Interroger les processus actifs;</a:t>
            </a:r>
          </a:p>
          <a:p>
            <a:pPr lvl="1"/>
            <a:r>
              <a:rPr sz="2400" smtClean="0"/>
              <a:t>Examiner la stack et le heap;</a:t>
            </a:r>
          </a:p>
          <a:p>
            <a:pPr lvl="1"/>
            <a:r>
              <a:rPr sz="2400" smtClean="0"/>
              <a:t>Surveiller et mettre en pause les threads actifs et explorer le système de fichier de n'importe que matériel Android connecté;</a:t>
            </a:r>
          </a:p>
          <a:p>
            <a:endParaRPr sz="28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fontScale="90000"/>
          </a:bodyPr>
          <a:lstStyle/>
          <a:p>
            <a:pPr algn="ctr"/>
            <a:r>
              <a:rPr smtClean="0"/>
              <a:t>Dalvik Debug Monitoring Service (DDMS)</a:t>
            </a:r>
            <a:endParaRPr lang="fr-FR" dirty="0"/>
          </a:p>
        </p:txBody>
      </p:sp>
      <p:sp>
        <p:nvSpPr>
          <p:cNvPr id="3" name="Espace réservé du contenu 2"/>
          <p:cNvSpPr>
            <a:spLocks noGrp="1"/>
          </p:cNvSpPr>
          <p:nvPr>
            <p:ph idx="1"/>
          </p:nvPr>
        </p:nvSpPr>
        <p:spPr>
          <a:xfrm>
            <a:off x="1071538" y="1000108"/>
            <a:ext cx="8072462" cy="5643602"/>
          </a:xfrm>
        </p:spPr>
        <p:txBody>
          <a:bodyPr/>
          <a:lstStyle/>
          <a:p>
            <a:r>
              <a:rPr lang="fr-FR" sz="2800" dirty="0" smtClean="0"/>
              <a:t>L</a:t>
            </a:r>
            <a:r>
              <a:rPr sz="2800" smtClean="0"/>
              <a:t>e DDMS est intégré à Eclipse via le plugin ADT, il est disponible aussi dans une perspactive.</a:t>
            </a:r>
          </a:p>
          <a:p>
            <a:endParaRPr sz="2800" smtClean="0"/>
          </a:p>
          <a:p>
            <a:r>
              <a:rPr lang="fr-FR" sz="2800" dirty="0" smtClean="0"/>
              <a:t>L</a:t>
            </a:r>
            <a:r>
              <a:rPr sz="2800" smtClean="0"/>
              <a:t>a perspective sous Eclipse fournit un accès simplifié aux captures d'écran de l'émulateur et aux journaux générés par LogCat.</a:t>
            </a:r>
          </a:p>
          <a:p>
            <a:endParaRPr sz="2800" smtClean="0"/>
          </a:p>
          <a:p>
            <a:r>
              <a:rPr sz="2800" smtClean="0"/>
              <a:t>Il est possible de lancer le DDMS en ligne de commande pour se connecter à tout appareil ou émulateur actif</a:t>
            </a:r>
          </a:p>
          <a:p>
            <a:endParaRPr sz="2800" smtClean="0"/>
          </a:p>
          <a:p>
            <a:r>
              <a:rPr sz="2800" smtClean="0"/>
              <a:t>Sur le répertoire tools du SDK avec un terminal, entrée la commande : ddms ou (./ddms sur Mac / linux)</a:t>
            </a:r>
            <a:endParaRPr sz="2400" smtClean="0"/>
          </a:p>
          <a:p>
            <a:endParaRPr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fontScale="90000"/>
          </a:bodyPr>
          <a:lstStyle/>
          <a:p>
            <a:pPr algn="ctr"/>
            <a:r>
              <a:rPr smtClean="0"/>
              <a:t>Dalvik Debug Monitoring Service (DDMS)</a:t>
            </a:r>
            <a:endParaRPr lang="fr-FR" dirty="0"/>
          </a:p>
        </p:txBody>
      </p:sp>
      <p:sp>
        <p:nvSpPr>
          <p:cNvPr id="3" name="Espace réservé du contenu 2"/>
          <p:cNvSpPr>
            <a:spLocks noGrp="1"/>
          </p:cNvSpPr>
          <p:nvPr>
            <p:ph idx="1"/>
          </p:nvPr>
        </p:nvSpPr>
        <p:spPr>
          <a:xfrm>
            <a:off x="1071538" y="1000108"/>
            <a:ext cx="8072462" cy="500066"/>
          </a:xfrm>
        </p:spPr>
        <p:txBody>
          <a:bodyPr/>
          <a:lstStyle/>
          <a:p>
            <a:r>
              <a:rPr lang="fr-FR" sz="2800" dirty="0" smtClean="0"/>
              <a:t>L</a:t>
            </a:r>
            <a:r>
              <a:rPr sz="2800" smtClean="0"/>
              <a:t>a perspective ddms sous eclipse</a:t>
            </a:r>
            <a:endParaRPr sz="2400" smtClean="0"/>
          </a:p>
          <a:p>
            <a:endParaRPr sz="2800" smtClean="0"/>
          </a:p>
        </p:txBody>
      </p:sp>
      <p:pic>
        <p:nvPicPr>
          <p:cNvPr id="4" name="Picture 2"/>
          <p:cNvPicPr>
            <a:picLocks noChangeAspect="1" noChangeArrowheads="1"/>
          </p:cNvPicPr>
          <p:nvPr/>
        </p:nvPicPr>
        <p:blipFill>
          <a:blip r:embed="rId2"/>
          <a:srcRect/>
          <a:stretch>
            <a:fillRect/>
          </a:stretch>
        </p:blipFill>
        <p:spPr bwMode="auto">
          <a:xfrm>
            <a:off x="1643063" y="1785938"/>
            <a:ext cx="6610350"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fontScale="90000"/>
          </a:bodyPr>
          <a:lstStyle/>
          <a:p>
            <a:pPr algn="ctr"/>
            <a:r>
              <a:rPr smtClean="0"/>
              <a:t>Android Assert Packaging Tool (aapt)</a:t>
            </a:r>
            <a:endParaRPr lang="fr-FR" dirty="0"/>
          </a:p>
        </p:txBody>
      </p:sp>
      <p:sp>
        <p:nvSpPr>
          <p:cNvPr id="3" name="Espace réservé du contenu 2"/>
          <p:cNvSpPr>
            <a:spLocks noGrp="1"/>
          </p:cNvSpPr>
          <p:nvPr>
            <p:ph idx="1"/>
          </p:nvPr>
        </p:nvSpPr>
        <p:spPr>
          <a:xfrm>
            <a:off x="1071538" y="1000108"/>
            <a:ext cx="8072462" cy="5572164"/>
          </a:xfrm>
        </p:spPr>
        <p:txBody>
          <a:bodyPr/>
          <a:lstStyle/>
          <a:p>
            <a:r>
              <a:rPr sz="2800" smtClean="0"/>
              <a:t>Cest un outil Android pour packager les application dans un fichier Zip d'extension .apk</a:t>
            </a:r>
          </a:p>
          <a:p>
            <a:endParaRPr sz="2800" smtClean="0"/>
          </a:p>
          <a:p>
            <a:r>
              <a:rPr lang="fr-FR" sz="2800" dirty="0" smtClean="0"/>
              <a:t>I</a:t>
            </a:r>
            <a:r>
              <a:rPr sz="2800" smtClean="0"/>
              <a:t>l peut être utilisé directement pour afficher, créer et mettre à jour des .zip, .jar et des archives APK mais aussi compiler des ressources</a:t>
            </a:r>
          </a:p>
          <a:p>
            <a:endParaRPr sz="2800" smtClean="0"/>
          </a:p>
          <a:p>
            <a:r>
              <a:rPr lang="fr-FR" sz="2800" dirty="0" smtClean="0"/>
              <a:t>I</a:t>
            </a:r>
            <a:r>
              <a:rPr sz="2800" smtClean="0"/>
              <a:t>l est inclu</a:t>
            </a:r>
            <a:r>
              <a:rPr lang="fr-FR" sz="2800" dirty="0" smtClean="0"/>
              <a:t>s</a:t>
            </a:r>
            <a:r>
              <a:rPr sz="2800" smtClean="0"/>
              <a:t> dans le répertoire tools du SDK</a:t>
            </a:r>
          </a:p>
          <a:p>
            <a:endParaRPr sz="2800" smtClean="0"/>
          </a:p>
          <a:p>
            <a:r>
              <a:rPr lang="fr-FR" sz="2800" dirty="0" smtClean="0"/>
              <a:t>P</a:t>
            </a:r>
            <a:r>
              <a:rPr sz="2800" smtClean="0"/>
              <a:t>our l'exécuter aller dans le répertoire tools du SDK et lancer : aapt.exe sur windows ou ./aapt sur linux ou Mac</a:t>
            </a:r>
            <a:endParaRPr sz="2400" smtClean="0"/>
          </a:p>
          <a:p>
            <a:endParaRPr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Création package .apk</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L</a:t>
            </a:r>
            <a:r>
              <a:rPr sz="2800" smtClean="0"/>
              <a:t>a création du package peut se faire en utilisant Assistant Export ADT avec le plugin ADT</a:t>
            </a:r>
          </a:p>
          <a:p>
            <a:endParaRPr sz="2800" smtClean="0"/>
          </a:p>
          <a:p>
            <a:r>
              <a:rPr sz="2800" smtClean="0"/>
              <a:t>L'assisatnt d'exportation permet de compiler l'application, générer une clé privé ( si nécessaire), et signer l'APK</a:t>
            </a:r>
          </a:p>
          <a:p>
            <a:endParaRPr sz="2800" smtClean="0"/>
          </a:p>
          <a:p>
            <a:r>
              <a:rPr lang="fr-FR" sz="2800" dirty="0" smtClean="0"/>
              <a:t>L</a:t>
            </a:r>
            <a:r>
              <a:rPr sz="2800" smtClean="0"/>
              <a:t>e package APK peut être créer aussi manuellement en utilisant ANT.</a:t>
            </a:r>
          </a:p>
          <a:p>
            <a:endParaRPr sz="2800" smtClean="0"/>
          </a:p>
          <a:p>
            <a:r>
              <a:rPr lang="fr-FR" sz="2800" dirty="0" smtClean="0"/>
              <a:t>I</a:t>
            </a:r>
            <a:r>
              <a:rPr sz="2800" smtClean="0"/>
              <a:t>l existe deux modes de compilation</a:t>
            </a:r>
          </a:p>
          <a:p>
            <a:pPr lvl="1"/>
            <a:r>
              <a:rPr sz="2000" smtClean="0"/>
              <a:t>Debug mode (ant debug)</a:t>
            </a:r>
          </a:p>
          <a:p>
            <a:pPr lvl="1"/>
            <a:r>
              <a:rPr sz="2000" smtClean="0"/>
              <a:t>Release mode (ant release)</a:t>
            </a:r>
          </a:p>
          <a:p>
            <a:endParaRPr sz="28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Android Debug Bridge (ADB)</a:t>
            </a:r>
            <a:endParaRPr lang="fr-FR" dirty="0"/>
          </a:p>
        </p:txBody>
      </p:sp>
      <p:sp>
        <p:nvSpPr>
          <p:cNvPr id="3" name="Espace réservé du contenu 2"/>
          <p:cNvSpPr>
            <a:spLocks noGrp="1"/>
          </p:cNvSpPr>
          <p:nvPr>
            <p:ph idx="1"/>
          </p:nvPr>
        </p:nvSpPr>
        <p:spPr>
          <a:xfrm>
            <a:off x="1071538" y="1000108"/>
            <a:ext cx="8072462" cy="5572164"/>
          </a:xfrm>
        </p:spPr>
        <p:txBody>
          <a:bodyPr/>
          <a:lstStyle/>
          <a:p>
            <a:endParaRPr sz="2800" smtClean="0"/>
          </a:p>
          <a:p>
            <a:r>
              <a:rPr sz="2800" smtClean="0"/>
              <a:t>ADB est à la fois un client et un service qui permet de se connecter à un émulateur Android ou appareil</a:t>
            </a:r>
          </a:p>
          <a:p>
            <a:endParaRPr sz="2800" smtClean="0"/>
          </a:p>
          <a:p>
            <a:r>
              <a:rPr sz="2800" smtClean="0"/>
              <a:t>Android Debug Bridge est composé de tois parties</a:t>
            </a:r>
          </a:p>
          <a:p>
            <a:pPr lvl="1"/>
            <a:endParaRPr sz="2400" smtClean="0"/>
          </a:p>
          <a:p>
            <a:pPr marL="860425" lvl="1" indent="-457200">
              <a:buFont typeface="+mj-lt"/>
              <a:buAutoNum type="arabicPeriod"/>
            </a:pPr>
            <a:r>
              <a:rPr sz="2400" smtClean="0"/>
              <a:t>Un démon exécuté par l'émulateur</a:t>
            </a:r>
          </a:p>
          <a:p>
            <a:pPr marL="860425" lvl="1" indent="-457200">
              <a:buFont typeface="+mj-lt"/>
              <a:buAutoNum type="arabicPeriod"/>
            </a:pPr>
            <a:r>
              <a:rPr lang="fr-FR" sz="2400" dirty="0" smtClean="0"/>
              <a:t>U</a:t>
            </a:r>
            <a:r>
              <a:rPr sz="2400" smtClean="0"/>
              <a:t>n service exécuté par la machine de développement</a:t>
            </a:r>
          </a:p>
          <a:p>
            <a:pPr marL="860425" lvl="1" indent="-457200">
              <a:buFont typeface="+mj-lt"/>
              <a:buAutoNum type="arabicPeriod"/>
            </a:pPr>
            <a:r>
              <a:rPr lang="fr-FR" sz="2400" dirty="0" smtClean="0"/>
              <a:t>D</a:t>
            </a:r>
            <a:r>
              <a:rPr sz="2400" smtClean="0"/>
              <a:t>es applications clientes ( comme le DDMS) qui communique avec le démon via le service</a:t>
            </a:r>
            <a:endParaRPr sz="2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Android Debug Bridge (ADB)</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L</a:t>
            </a:r>
            <a:r>
              <a:rPr sz="2800" smtClean="0"/>
              <a:t>e client ADB peut se lancer par la commande adb</a:t>
            </a:r>
          </a:p>
          <a:p>
            <a:endParaRPr sz="2800" smtClean="0"/>
          </a:p>
          <a:p>
            <a:r>
              <a:rPr lang="fr-FR" sz="2800" dirty="0" smtClean="0"/>
              <a:t>L</a:t>
            </a:r>
            <a:r>
              <a:rPr sz="2800" smtClean="0"/>
              <a:t>e plugin ADT automatise et simplifie les interactions avec l'ADB</a:t>
            </a:r>
          </a:p>
          <a:p>
            <a:endParaRPr sz="2800" smtClean="0"/>
          </a:p>
          <a:p>
            <a:r>
              <a:rPr lang="fr-FR" sz="2800" dirty="0" smtClean="0"/>
              <a:t>L</a:t>
            </a:r>
            <a:r>
              <a:rPr sz="2800" smtClean="0"/>
              <a:t>e client vérifie toujours s'il existe un processus serveur en cours d'exécution</a:t>
            </a:r>
          </a:p>
          <a:p>
            <a:endParaRPr sz="2800" smtClean="0"/>
          </a:p>
          <a:p>
            <a:r>
              <a:rPr lang="fr-FR" sz="2800" dirty="0" smtClean="0"/>
              <a:t>L</a:t>
            </a:r>
            <a:r>
              <a:rPr sz="2800" smtClean="0"/>
              <a:t>e client démarre le processus serveur s'il n'existe pas</a:t>
            </a:r>
          </a:p>
          <a:p>
            <a:endParaRPr sz="2800" smtClean="0"/>
          </a:p>
          <a:p>
            <a:r>
              <a:rPr lang="fr-FR" sz="2800" dirty="0" smtClean="0"/>
              <a:t>L</a:t>
            </a:r>
            <a:r>
              <a:rPr sz="2800" smtClean="0"/>
              <a:t>e serveur se lie au port TCP 5037 et écoute les commandes du client ADB</a:t>
            </a:r>
            <a:endParaRPr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Android Debug Bridge (ADB)</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L</a:t>
            </a:r>
            <a:r>
              <a:rPr sz="2800" smtClean="0"/>
              <a:t>e client ADB utilise le port 5037 pour communiquer avec le serveur</a:t>
            </a:r>
          </a:p>
          <a:p>
            <a:endParaRPr sz="2800" smtClean="0"/>
          </a:p>
          <a:p>
            <a:r>
              <a:rPr lang="fr-FR" sz="2800" dirty="0" smtClean="0"/>
              <a:t>L</a:t>
            </a:r>
            <a:r>
              <a:rPr sz="2800" smtClean="0"/>
              <a:t>e serveur établie alors les connexions en localisant les instances d'émulateurs</a:t>
            </a:r>
          </a:p>
          <a:p>
            <a:r>
              <a:rPr lang="fr-FR" sz="2800" dirty="0" smtClean="0"/>
              <a:t>C</a:t>
            </a:r>
            <a:r>
              <a:rPr sz="2800" smtClean="0"/>
              <a:t>haque instance de périphérique/émulateur nécessite deux ports</a:t>
            </a:r>
          </a:p>
          <a:p>
            <a:pPr marL="860425" lvl="1" indent="-457200">
              <a:buFont typeface="+mj-lt"/>
              <a:buAutoNum type="arabicPeriod"/>
            </a:pPr>
            <a:r>
              <a:rPr lang="fr-FR" sz="2400" dirty="0" smtClean="0"/>
              <a:t>U</a:t>
            </a:r>
            <a:r>
              <a:rPr sz="2400" smtClean="0"/>
              <a:t>n port pair pour la connexion console</a:t>
            </a:r>
          </a:p>
          <a:p>
            <a:pPr marL="860425" lvl="1" indent="-457200">
              <a:buFont typeface="+mj-lt"/>
              <a:buAutoNum type="arabicPeriod"/>
            </a:pPr>
            <a:r>
              <a:rPr lang="fr-FR" sz="2400" dirty="0" smtClean="0"/>
              <a:t>U</a:t>
            </a:r>
            <a:r>
              <a:rPr sz="2400" smtClean="0"/>
              <a:t>n port impair pour la connexion ADB</a:t>
            </a:r>
          </a:p>
          <a:p>
            <a:pPr marL="860425" lvl="1" indent="-457200">
              <a:buFont typeface="+mj-lt"/>
              <a:buAutoNum type="arabicPeriod"/>
            </a:pPr>
            <a:endParaRPr sz="2400" smtClean="0"/>
          </a:p>
          <a:p>
            <a:r>
              <a:rPr lang="fr-FR" sz="2800" dirty="0" smtClean="0"/>
              <a:t>U</a:t>
            </a:r>
            <a:r>
              <a:rPr sz="2800" smtClean="0"/>
              <a:t>ne fois les connexions établitent , utilisez les commandes de l'ADB ou le plugin ADT pour contrôler les instances</a:t>
            </a:r>
            <a:endParaRPr sz="24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SQLite</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err="1" smtClean="0"/>
              <a:t>SQLite</a:t>
            </a:r>
            <a:r>
              <a:rPr lang="fr-FR" sz="2800" dirty="0" smtClean="0"/>
              <a:t> est un Système de bases de données relationnelles  (SGBD)</a:t>
            </a:r>
          </a:p>
          <a:p>
            <a:endParaRPr lang="fr-FR" sz="2800" dirty="0" smtClean="0"/>
          </a:p>
          <a:p>
            <a:r>
              <a:rPr lang="fr-FR" sz="2800" dirty="0" smtClean="0"/>
              <a:t>S</a:t>
            </a:r>
            <a:r>
              <a:rPr sz="2800" smtClean="0"/>
              <a:t>es caractéristiques principales sont :</a:t>
            </a:r>
          </a:p>
          <a:p>
            <a:pPr lvl="1"/>
            <a:r>
              <a:rPr sz="2400" smtClean="0"/>
              <a:t>Open source</a:t>
            </a:r>
          </a:p>
          <a:p>
            <a:pPr lvl="1"/>
            <a:r>
              <a:rPr sz="2400" smtClean="0"/>
              <a:t>Compatible avec les standards</a:t>
            </a:r>
          </a:p>
          <a:p>
            <a:pPr lvl="1"/>
            <a:r>
              <a:rPr sz="2400" smtClean="0"/>
              <a:t>Léger</a:t>
            </a:r>
          </a:p>
          <a:p>
            <a:pPr lvl="1"/>
            <a:r>
              <a:rPr sz="2400" smtClean="0"/>
              <a:t>Mono tiers</a:t>
            </a:r>
          </a:p>
          <a:p>
            <a:r>
              <a:rPr lang="fr-FR" dirty="0" smtClean="0"/>
              <a:t>I</a:t>
            </a:r>
            <a:r>
              <a:rPr smtClean="0"/>
              <a:t>l a été implémenté sous forme d'une bibliothèque C compacte incluse dans Android</a:t>
            </a:r>
          </a:p>
          <a:p>
            <a:r>
              <a:rPr smtClean="0"/>
              <a:t>Chaque application crée sa propre base de données</a:t>
            </a:r>
          </a:p>
          <a:p>
            <a:pPr lvl="1"/>
            <a:endParaRPr sz="2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Traceview</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err="1" smtClean="0"/>
              <a:t>Traceview</a:t>
            </a:r>
            <a:r>
              <a:rPr lang="fr-FR" sz="2800" dirty="0" smtClean="0"/>
              <a:t> est une visionneuse graphique pour les logs enregistrés par les applications</a:t>
            </a:r>
          </a:p>
          <a:p>
            <a:r>
              <a:rPr lang="fr-FR" sz="2800" dirty="0" smtClean="0"/>
              <a:t>I</a:t>
            </a:r>
            <a:r>
              <a:rPr sz="2800" smtClean="0"/>
              <a:t>l aide à déboger l'application et le profil de ses performances</a:t>
            </a:r>
          </a:p>
          <a:p>
            <a:r>
              <a:rPr lang="fr-FR" sz="2800" dirty="0" smtClean="0"/>
              <a:t>P</a:t>
            </a:r>
            <a:r>
              <a:rPr sz="2800" smtClean="0"/>
              <a:t>our utiliser traceview, créer un fichier de trace en utilisant la classe de débogage dans le code</a:t>
            </a:r>
          </a:p>
          <a:p>
            <a:r>
              <a:rPr lang="fr-FR" sz="2800" dirty="0" smtClean="0"/>
              <a:t>E</a:t>
            </a:r>
            <a:r>
              <a:rPr sz="2800" smtClean="0"/>
              <a:t>xemple</a:t>
            </a:r>
          </a:p>
          <a:p>
            <a:pPr lvl="1"/>
            <a:r>
              <a:rPr sz="2400" smtClean="0"/>
              <a:t>Debug.startMethodTracing("nomFichier") pour démarrer le suivi</a:t>
            </a:r>
          </a:p>
          <a:p>
            <a:pPr lvl="1"/>
            <a:r>
              <a:rPr sz="2400" smtClean="0"/>
              <a:t>Debug.stotMethodTracing() pour arrêter le suivi</a:t>
            </a:r>
          </a:p>
          <a:p>
            <a:r>
              <a:rPr lang="fr-FR" dirty="0" smtClean="0"/>
              <a:t>C</a:t>
            </a:r>
            <a:r>
              <a:rPr smtClean="0"/>
              <a:t>es méthodes peuvent être utilisées respectivement dans le onCreate, onDestroy de l'activité</a:t>
            </a:r>
          </a:p>
          <a:p>
            <a:pPr lvl="1"/>
            <a:endParaRPr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QUELQUES RAPPELS</a:t>
            </a:r>
            <a:endParaRPr lang="fr-FR" dirty="0"/>
          </a:p>
        </p:txBody>
      </p:sp>
      <p:sp>
        <p:nvSpPr>
          <p:cNvPr id="3" name="Espace réservé du contenu 2"/>
          <p:cNvSpPr>
            <a:spLocks noGrp="1"/>
          </p:cNvSpPr>
          <p:nvPr>
            <p:ph idx="1"/>
          </p:nvPr>
        </p:nvSpPr>
        <p:spPr>
          <a:xfrm>
            <a:off x="1435100" y="1447800"/>
            <a:ext cx="7499350" cy="5124472"/>
          </a:xfrm>
        </p:spPr>
        <p:txBody>
          <a:bodyPr/>
          <a:lstStyle/>
          <a:p>
            <a:endParaRPr smtClean="0"/>
          </a:p>
          <a:p>
            <a:r>
              <a:rPr smtClean="0"/>
              <a:t>Qu'est ce qu'un Système d'exploitation?</a:t>
            </a:r>
          </a:p>
          <a:p>
            <a:pPr>
              <a:buNone/>
            </a:pPr>
            <a:r>
              <a:rPr smtClean="0"/>
              <a:t>	</a:t>
            </a:r>
            <a:r>
              <a:rPr sz="2000" smtClean="0"/>
              <a:t>Ensemble de programmes chargé d'établir une relation entre les différentes ressources matérielles, les applications et l'utilisateur.</a:t>
            </a:r>
          </a:p>
          <a:p>
            <a:pPr>
              <a:buNone/>
            </a:pPr>
            <a:endParaRPr smtClean="0"/>
          </a:p>
          <a:p>
            <a:r>
              <a:rPr smtClean="0"/>
              <a:t>Et Quel est son rôle?</a:t>
            </a:r>
          </a:p>
          <a:p>
            <a:pPr marL="1117600" lvl="2" indent="-514350">
              <a:buFont typeface="+mj-lt"/>
              <a:buAutoNum type="arabicPeriod"/>
            </a:pPr>
            <a:r>
              <a:rPr smtClean="0"/>
              <a:t>Gestion de la mémoire</a:t>
            </a:r>
          </a:p>
          <a:p>
            <a:pPr marL="1328738" lvl="3" indent="-514350">
              <a:buFont typeface="Courier New" pitchFamily="49" charset="0"/>
              <a:buChar char="o"/>
            </a:pPr>
            <a:r>
              <a:rPr smtClean="0"/>
              <a:t>Mémoire virtuelle</a:t>
            </a:r>
          </a:p>
          <a:p>
            <a:pPr marL="1117600" lvl="2" indent="-514350">
              <a:buFont typeface="+mj-lt"/>
              <a:buAutoNum type="arabicPeriod"/>
            </a:pPr>
            <a:r>
              <a:rPr lang="fr-FR" dirty="0" smtClean="0"/>
              <a:t>G</a:t>
            </a:r>
            <a:r>
              <a:rPr smtClean="0"/>
              <a:t>estion du processeur</a:t>
            </a:r>
          </a:p>
          <a:p>
            <a:pPr marL="1328738" lvl="3" indent="-514350">
              <a:buFont typeface="Courier New" pitchFamily="49" charset="0"/>
              <a:buChar char="o"/>
            </a:pPr>
            <a:r>
              <a:rPr smtClean="0"/>
              <a:t> Ordonnanceur</a:t>
            </a:r>
          </a:p>
          <a:p>
            <a:pPr marL="1117600" lvl="2" indent="-514350">
              <a:buFont typeface="+mj-lt"/>
              <a:buAutoNum type="arabicPeriod"/>
            </a:pPr>
            <a:r>
              <a:rPr lang="fr-FR" dirty="0" smtClean="0"/>
              <a:t>G</a:t>
            </a:r>
            <a:r>
              <a:rPr smtClean="0"/>
              <a:t>estion des entrées-sorties</a:t>
            </a:r>
          </a:p>
          <a:p>
            <a:pPr marL="1328738" lvl="3" indent="-514350">
              <a:buFont typeface="Courier New" pitchFamily="49" charset="0"/>
              <a:buChar char="o"/>
            </a:pPr>
            <a:r>
              <a:rPr smtClean="0"/>
              <a:t>Appels Système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additive="base">
                                        <p:cTn id="5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Traceview</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A l’appel de la méthode </a:t>
            </a:r>
            <a:r>
              <a:rPr lang="fr-FR" sz="2800" dirty="0" err="1" smtClean="0"/>
              <a:t>startMethodTracing</a:t>
            </a:r>
            <a:r>
              <a:rPr lang="fr-FR" sz="2800" dirty="0" smtClean="0"/>
              <a:t>, le système commence l’enregistrement des données tracées jusqu’à l’appel de la méthode </a:t>
            </a:r>
            <a:r>
              <a:rPr lang="fr-FR" sz="2800" dirty="0" err="1" smtClean="0"/>
              <a:t>stopMethodTracing</a:t>
            </a:r>
            <a:endParaRPr lang="fr-FR" sz="2800" dirty="0" smtClean="0"/>
          </a:p>
          <a:p>
            <a:endParaRPr lang="fr-FR" sz="2800" dirty="0" smtClean="0"/>
          </a:p>
          <a:p>
            <a:r>
              <a:rPr sz="2800" smtClean="0"/>
              <a:t>Ensuite le système enregistre les données en mémoire dans le fichier de sortie</a:t>
            </a:r>
          </a:p>
          <a:p>
            <a:endParaRPr sz="2800" smtClean="0"/>
          </a:p>
          <a:p>
            <a:r>
              <a:rPr sz="2800" smtClean="0"/>
              <a:t>Si la taille maximale du tempon est atteinte avant stopMethodtracing, le système arrête le traçage et envoie une notification à la console</a:t>
            </a:r>
          </a:p>
          <a:p>
            <a:endParaRPr sz="2800" smtClean="0"/>
          </a:p>
          <a:p>
            <a:r>
              <a:rPr sz="2800" smtClean="0"/>
              <a:t>Pour visualiser le fichier de trace, exécutez la commande : traceview nomFichier.</a:t>
            </a:r>
            <a:endParaRPr smtClean="0"/>
          </a:p>
          <a:p>
            <a:pPr lvl="1"/>
            <a:endParaRPr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Traceview</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L’outil </a:t>
            </a:r>
            <a:r>
              <a:rPr lang="fr-FR" sz="2800" dirty="0" err="1" smtClean="0"/>
              <a:t>mksdcard</a:t>
            </a:r>
            <a:r>
              <a:rPr lang="fr-FR" sz="2800" dirty="0" smtClean="0"/>
              <a:t> permet de créer une image disque FAT32</a:t>
            </a:r>
          </a:p>
          <a:p>
            <a:r>
              <a:rPr lang="fr-FR" sz="2800" dirty="0" smtClean="0"/>
              <a:t>L</a:t>
            </a:r>
            <a:r>
              <a:rPr sz="2800" smtClean="0"/>
              <a:t>'image disque peut être charger dans l'émulateur pour simuler la présence d'une carte SD dans l'appareil</a:t>
            </a:r>
          </a:p>
          <a:p>
            <a:r>
              <a:rPr lang="fr-FR" sz="2800" dirty="0" smtClean="0"/>
              <a:t>P</a:t>
            </a:r>
            <a:r>
              <a:rPr sz="2800" smtClean="0"/>
              <a:t>our son utilisation</a:t>
            </a:r>
          </a:p>
          <a:p>
            <a:endParaRPr sz="2800" smtClean="0"/>
          </a:p>
          <a:p>
            <a:r>
              <a:rPr sz="2800" smtClean="0"/>
              <a:t>Une fois le disque image crée, la commande emulator </a:t>
            </a:r>
            <a:r>
              <a:rPr lang="fr-FR" sz="2800" dirty="0" smtClean="0"/>
              <a:t>–</a:t>
            </a:r>
            <a:r>
              <a:rPr sz="2800" smtClean="0"/>
              <a:t> sdcard &lt;fichier&gt; le charge dans l'émulateur</a:t>
            </a:r>
            <a:endParaRPr smtClean="0"/>
          </a:p>
          <a:p>
            <a:pPr lvl="1"/>
            <a:endParaRPr sz="2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Dx</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C’est un outil qui permet de créer du </a:t>
            </a:r>
            <a:r>
              <a:rPr lang="fr-FR" sz="2800" dirty="0" err="1" smtClean="0"/>
              <a:t>bytecode</a:t>
            </a:r>
            <a:r>
              <a:rPr lang="fr-FR" sz="2800" dirty="0" smtClean="0"/>
              <a:t> </a:t>
            </a:r>
            <a:r>
              <a:rPr lang="fr-FR" sz="2800" dirty="0" err="1" smtClean="0"/>
              <a:t>Android</a:t>
            </a:r>
            <a:r>
              <a:rPr lang="fr-FR" sz="2800" dirty="0" smtClean="0"/>
              <a:t> à partir de fichier .class</a:t>
            </a:r>
          </a:p>
          <a:p>
            <a:endParaRPr lang="fr-FR" sz="2800" dirty="0" smtClean="0"/>
          </a:p>
          <a:p>
            <a:r>
              <a:rPr lang="fr-FR" sz="2800" dirty="0" smtClean="0"/>
              <a:t>I</a:t>
            </a:r>
            <a:r>
              <a:rPr sz="2800" smtClean="0"/>
              <a:t>l convertit les fichiers et /ou répertoires en exécutable Dalvik sous format .dex, pour le faire focntionner dans l'environement Android</a:t>
            </a:r>
          </a:p>
          <a:p>
            <a:endParaRPr sz="2800" smtClean="0"/>
          </a:p>
          <a:p>
            <a:r>
              <a:rPr lang="fr-FR" sz="2800" dirty="0" smtClean="0"/>
              <a:t>I</a:t>
            </a:r>
            <a:r>
              <a:rPr sz="2800" smtClean="0"/>
              <a:t>l peut également restaurer le fichier .class en format lisible (.java)</a:t>
            </a:r>
            <a:endParaRPr smtClean="0"/>
          </a:p>
          <a:p>
            <a:pPr lvl="1"/>
            <a:endParaRPr sz="24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ActivityCreator</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err="1" smtClean="0"/>
              <a:t>activityCreator</a:t>
            </a:r>
            <a:r>
              <a:rPr lang="fr-FR" sz="2800" dirty="0" smtClean="0"/>
              <a:t> est un programme fournit par le SDK </a:t>
            </a:r>
            <a:r>
              <a:rPr lang="fr-FR" sz="2800" dirty="0" err="1" smtClean="0"/>
              <a:t>Android</a:t>
            </a:r>
            <a:endParaRPr lang="fr-FR" sz="2800" dirty="0" smtClean="0"/>
          </a:p>
          <a:p>
            <a:endParaRPr lang="fr-FR" sz="2800" dirty="0" smtClean="0"/>
          </a:p>
          <a:p>
            <a:r>
              <a:rPr lang="fr-FR" sz="2800" dirty="0" smtClean="0"/>
              <a:t>I</a:t>
            </a:r>
            <a:r>
              <a:rPr sz="2800" smtClean="0"/>
              <a:t>l peut être utiliser pour créer un nouveau projet ou un projet existant</a:t>
            </a:r>
          </a:p>
          <a:p>
            <a:endParaRPr sz="2800" smtClean="0"/>
          </a:p>
          <a:p>
            <a:r>
              <a:rPr lang="fr-FR" sz="2800" dirty="0" smtClean="0"/>
              <a:t>P</a:t>
            </a:r>
            <a:r>
              <a:rPr sz="2800" smtClean="0"/>
              <a:t>our les machines windows, le SDK fournit un script batch appelé activityCreator.bat</a:t>
            </a:r>
          </a:p>
          <a:p>
            <a:endParaRPr sz="2800" smtClean="0"/>
          </a:p>
          <a:p>
            <a:r>
              <a:rPr lang="fr-FR" sz="2800" dirty="0" smtClean="0"/>
              <a:t>P</a:t>
            </a:r>
            <a:r>
              <a:rPr sz="2800" smtClean="0"/>
              <a:t>our les machines Linux, Mac , le SDK fournit un script Python appelé activitycreator.py</a:t>
            </a:r>
          </a:p>
          <a:p>
            <a:r>
              <a:rPr lang="fr-FR" sz="2800" dirty="0" smtClean="0"/>
              <a:t>L</a:t>
            </a:r>
            <a:r>
              <a:rPr sz="2800" smtClean="0"/>
              <a:t>e programme est utilisé de la même manière quel que soit le système d'exploitation</a:t>
            </a:r>
            <a:endParaRPr smtClean="0"/>
          </a:p>
          <a:p>
            <a:pPr lvl="1"/>
            <a:endParaRPr sz="2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activityCreator</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Pour exécuter </a:t>
            </a:r>
            <a:r>
              <a:rPr lang="fr-FR" sz="2800" dirty="0" err="1" smtClean="0"/>
              <a:t>activityCreator</a:t>
            </a:r>
            <a:r>
              <a:rPr lang="fr-FR" sz="2800" dirty="0" smtClean="0"/>
              <a:t> et créer un projet</a:t>
            </a:r>
          </a:p>
          <a:p>
            <a:endParaRPr lang="fr-FR" sz="2800" dirty="0" smtClean="0"/>
          </a:p>
          <a:p>
            <a:pPr lvl="1"/>
            <a:r>
              <a:rPr lang="fr-FR" dirty="0" smtClean="0"/>
              <a:t>R</a:t>
            </a:r>
            <a:r>
              <a:rPr lang="fr-FR" dirty="0" smtClean="0"/>
              <a:t>é</a:t>
            </a:r>
            <a:r>
              <a:rPr smtClean="0"/>
              <a:t>pertoire  tools du SDK et créer un nouveau répertoire pour vos fichiers</a:t>
            </a:r>
          </a:p>
          <a:p>
            <a:pPr lvl="1"/>
            <a:r>
              <a:rPr smtClean="0"/>
              <a:t>Exécuter activityCreator. Dans la commande, il faut spécifier un nom de classe comme argument</a:t>
            </a:r>
          </a:p>
          <a:p>
            <a:pPr lvl="1"/>
            <a:r>
              <a:rPr lang="fr-FR" dirty="0" smtClean="0"/>
              <a:t>S</a:t>
            </a:r>
            <a:r>
              <a:rPr smtClean="0"/>
              <a:t>i c'est un nouveau projet de classe représente le nom d'une classe stub que le script va créer</a:t>
            </a:r>
          </a:p>
          <a:p>
            <a:pPr lvl="1"/>
            <a:r>
              <a:rPr lang="fr-FR" dirty="0" smtClean="0"/>
              <a:t>S</a:t>
            </a:r>
            <a:r>
              <a:rPr smtClean="0"/>
              <a:t>i c'est un projet existant, la classe représente une classe activity dans le package</a:t>
            </a:r>
          </a:p>
          <a:p>
            <a:r>
              <a:rPr lang="fr-FR" dirty="0" smtClean="0"/>
              <a:t>C</a:t>
            </a:r>
            <a:r>
              <a:rPr smtClean="0"/>
              <a:t>ommande :activityCreator.exe </a:t>
            </a:r>
            <a:r>
              <a:rPr lang="fr-FR" dirty="0" smtClean="0"/>
              <a:t>–</a:t>
            </a:r>
            <a:r>
              <a:rPr smtClean="0"/>
              <a:t> out nomProjet (mettez le nom complet avec le package)  </a:t>
            </a:r>
          </a:p>
          <a:p>
            <a:pPr lvl="1"/>
            <a:endParaRPr sz="2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layoutOpt</a:t>
            </a:r>
            <a:endParaRPr lang="fr-FR" dirty="0"/>
          </a:p>
        </p:txBody>
      </p:sp>
      <p:sp>
        <p:nvSpPr>
          <p:cNvPr id="3" name="Espace réservé du contenu 2"/>
          <p:cNvSpPr>
            <a:spLocks noGrp="1"/>
          </p:cNvSpPr>
          <p:nvPr>
            <p:ph idx="1"/>
          </p:nvPr>
        </p:nvSpPr>
        <p:spPr>
          <a:xfrm>
            <a:off x="1071538" y="1000108"/>
            <a:ext cx="8072462" cy="5572164"/>
          </a:xfrm>
        </p:spPr>
        <p:txBody>
          <a:bodyPr/>
          <a:lstStyle/>
          <a:p>
            <a:r>
              <a:rPr lang="fr-FR" sz="2800" dirty="0" smtClean="0"/>
              <a:t>C’est un outil de ligne de commande, il est disponible dans le SDK </a:t>
            </a:r>
            <a:r>
              <a:rPr lang="fr-FR" sz="2800" dirty="0" err="1" smtClean="0"/>
              <a:t>tools</a:t>
            </a:r>
            <a:r>
              <a:rPr lang="fr-FR" sz="2800" dirty="0" smtClean="0"/>
              <a:t> à partir de la révision 3</a:t>
            </a:r>
          </a:p>
          <a:p>
            <a:r>
              <a:rPr lang="fr-FR" sz="2800" dirty="0" smtClean="0"/>
              <a:t>I</a:t>
            </a:r>
            <a:r>
              <a:rPr sz="2800" smtClean="0"/>
              <a:t>l permet d'optimiser les layouts de l'application</a:t>
            </a:r>
          </a:p>
          <a:p>
            <a:r>
              <a:rPr lang="fr-FR" sz="2800" dirty="0" smtClean="0"/>
              <a:t>I</a:t>
            </a:r>
            <a:r>
              <a:rPr sz="2800" smtClean="0"/>
              <a:t>l peut être lancer sur les fichiers de configuration ou les répertoires de ressources pour vérifier les performances</a:t>
            </a:r>
          </a:p>
          <a:p>
            <a:r>
              <a:rPr lang="fr-FR" sz="2800" dirty="0" smtClean="0"/>
              <a:t>P</a:t>
            </a:r>
            <a:r>
              <a:rPr sz="2800" smtClean="0"/>
              <a:t>our exécuter l'outils ouvrir un terminal et lancer layoutopt &lt;ressources&gt;</a:t>
            </a:r>
          </a:p>
          <a:p>
            <a:endParaRPr sz="2800" smtClean="0"/>
          </a:p>
          <a:p>
            <a:r>
              <a:rPr lang="fr-FR" sz="2800" dirty="0" smtClean="0"/>
              <a:t>L</a:t>
            </a:r>
            <a:r>
              <a:rPr sz="2800" smtClean="0"/>
              <a:t>'outil change ensuite les fichiers XML spécifiés et analyse leur structures. </a:t>
            </a:r>
            <a:r>
              <a:rPr lang="fr-FR" sz="2800" dirty="0" smtClean="0"/>
              <a:t>I</a:t>
            </a:r>
            <a:r>
              <a:rPr sz="2800" smtClean="0"/>
              <a:t>l affiche des informations s'il existe des problèmes</a:t>
            </a:r>
            <a:endParaRPr smtClean="0"/>
          </a:p>
          <a:p>
            <a:pPr lvl="1"/>
            <a:endParaRPr sz="24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71462"/>
            <a:ext cx="7499350" cy="1143000"/>
          </a:xfrm>
        </p:spPr>
        <p:txBody>
          <a:bodyPr>
            <a:normAutofit/>
          </a:bodyPr>
          <a:lstStyle/>
          <a:p>
            <a:pPr algn="ctr"/>
            <a:r>
              <a:rPr smtClean="0"/>
              <a:t>Compilation</a:t>
            </a:r>
            <a:endParaRPr lang="fr-FR" dirty="0"/>
          </a:p>
        </p:txBody>
      </p:sp>
      <p:sp>
        <p:nvSpPr>
          <p:cNvPr id="3" name="Espace réservé du contenu 2"/>
          <p:cNvSpPr>
            <a:spLocks noGrp="1"/>
          </p:cNvSpPr>
          <p:nvPr>
            <p:ph idx="1"/>
          </p:nvPr>
        </p:nvSpPr>
        <p:spPr>
          <a:xfrm>
            <a:off x="1071538" y="1000108"/>
            <a:ext cx="8072462" cy="5572164"/>
          </a:xfrm>
        </p:spPr>
        <p:txBody>
          <a:bodyPr/>
          <a:lstStyle/>
          <a:p>
            <a:endParaRPr lang="fr-FR" sz="2800" dirty="0" smtClean="0"/>
          </a:p>
          <a:p>
            <a:r>
              <a:rPr lang="fr-FR" sz="2800" dirty="0" smtClean="0"/>
              <a:t>La compilation sous </a:t>
            </a:r>
            <a:r>
              <a:rPr lang="fr-FR" sz="2800" dirty="0" err="1" smtClean="0"/>
              <a:t>Android</a:t>
            </a:r>
            <a:r>
              <a:rPr lang="fr-FR" sz="2800" dirty="0" smtClean="0"/>
              <a:t> peut être automatiser en utilisant le plugin ADT</a:t>
            </a:r>
          </a:p>
          <a:p>
            <a:endParaRPr lang="fr-FR" sz="2800" dirty="0" smtClean="0"/>
          </a:p>
          <a:p>
            <a:r>
              <a:rPr sz="2800" smtClean="0"/>
              <a:t>Android SDK utilse aussi ANT pour automatiser la compilation</a:t>
            </a:r>
          </a:p>
          <a:p>
            <a:endParaRPr sz="2800" smtClean="0"/>
          </a:p>
          <a:p>
            <a:r>
              <a:rPr sz="2800" smtClean="0"/>
              <a:t>Android 2.2 Froyo intégre le compilateur JIT (Just in Time Compiler ) stable</a:t>
            </a:r>
            <a:endParaRPr smtClean="0"/>
          </a:p>
          <a:p>
            <a:pPr lvl="1"/>
            <a:endParaRPr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714620"/>
            <a:ext cx="7892950" cy="928694"/>
          </a:xfrm>
        </p:spPr>
        <p:txBody>
          <a:bodyPr vert="horz" wrap="square" lIns="91440" tIns="45720" rIns="91440" bIns="45720" numCol="1" anchorCtr="0" compatLnSpc="1">
            <a:prstTxWarp prst="textNoShape">
              <a:avLst/>
            </a:prstTxWarp>
            <a:normAutofit fontScale="90000"/>
          </a:bodyPr>
          <a:lstStyle/>
          <a:p>
            <a:pPr algn="ctr"/>
            <a:r>
              <a:rPr sz="4000" b="1" smtClean="0"/>
              <a:t/>
            </a:r>
            <a:br>
              <a:rPr sz="4000" b="1" smtClean="0"/>
            </a:br>
            <a:r>
              <a:rPr sz="4000" b="1" smtClean="0"/>
              <a:t/>
            </a:r>
            <a:br>
              <a:rPr sz="4000" b="1" smtClean="0"/>
            </a:br>
            <a:r>
              <a:rPr sz="4000" b="1" smtClean="0"/>
              <a:t/>
            </a:r>
            <a:br>
              <a:rPr sz="4000" b="1" smtClean="0"/>
            </a:br>
            <a:r>
              <a:rPr sz="4000" b="1" smtClean="0"/>
              <a:t/>
            </a:r>
            <a:br>
              <a:rPr sz="4000" b="1" smtClean="0"/>
            </a:br>
            <a:r>
              <a:rPr sz="4000" b="1" smtClean="0"/>
              <a:t>Installation </a:t>
            </a:r>
            <a:endParaRPr sz="3100"/>
          </a:p>
        </p:txBody>
      </p:sp>
      <p:sp>
        <p:nvSpPr>
          <p:cNvPr id="3" name="Title 1"/>
          <p:cNvSpPr txBox="1">
            <a:spLocks/>
          </p:cNvSpPr>
          <p:nvPr/>
        </p:nvSpPr>
        <p:spPr>
          <a:xfrm>
            <a:off x="6372200" y="6093296"/>
            <a:ext cx="2510096" cy="392064"/>
          </a:xfrm>
          <a:prstGeom prst="rect">
            <a:avLst/>
          </a:prstGeom>
        </p:spPr>
        <p:txBody>
          <a:bodyPr vert="horz" wrap="square" lIns="91440" tIns="45720" rIns="91440" bIns="45720" numCol="1" anchor="b" anchorCtr="0" compatLnSpc="1">
            <a:prstTxWarp prst="textNoShape">
              <a:avLst/>
            </a:prstTxWarp>
            <a:normAutofit lnSpcReduction="10000"/>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altLang="fr-FR" sz="2000" b="0" i="0" u="none" strike="noStrike" kern="1200" cap="none" spc="0" normalizeH="0" baseline="0" noProof="0" dirty="0" smtClean="0">
              <a:ln>
                <a:noFill/>
              </a:ln>
              <a:solidFill>
                <a:srgbClr val="572314"/>
              </a:solidFill>
              <a:effectLst>
                <a:outerShdw blurRad="38100" dist="38100" dir="2700000" algn="tl">
                  <a:srgbClr val="C0C0C0"/>
                </a:outerShdw>
              </a:effectLst>
              <a:uLnTx/>
              <a:uFillTx/>
              <a:latin typeface="+mj-lt"/>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lstStyle/>
          <a:p>
            <a:r>
              <a:rPr smtClean="0"/>
              <a:t>Installation </a:t>
            </a:r>
            <a:r>
              <a:rPr lang="fr-FR" dirty="0" smtClean="0"/>
              <a:t>–</a:t>
            </a:r>
            <a:r>
              <a:rPr smtClean="0"/>
              <a:t> Introduction		</a:t>
            </a:r>
            <a:endParaRPr lang="fr-FR" dirty="0"/>
          </a:p>
        </p:txBody>
      </p:sp>
      <p:sp>
        <p:nvSpPr>
          <p:cNvPr id="3" name="Espace réservé du contenu 2"/>
          <p:cNvSpPr>
            <a:spLocks noGrp="1"/>
          </p:cNvSpPr>
          <p:nvPr>
            <p:ph idx="1"/>
          </p:nvPr>
        </p:nvSpPr>
        <p:spPr>
          <a:xfrm>
            <a:off x="1071538" y="928670"/>
            <a:ext cx="7862912" cy="5929330"/>
          </a:xfrm>
        </p:spPr>
        <p:txBody>
          <a:bodyPr/>
          <a:lstStyle/>
          <a:p>
            <a:r>
              <a:rPr smtClean="0"/>
              <a:t>Eclipse était l'outil de développement le plus utilisé pour développer des applications Android jusqu'à mai 2013</a:t>
            </a:r>
          </a:p>
          <a:p>
            <a:endParaRPr smtClean="0"/>
          </a:p>
          <a:p>
            <a:r>
              <a:rPr smtClean="0"/>
              <a:t>Eclipse était interfacé avec le plugin ADT (Android Development tool) pour permettre un tel développement</a:t>
            </a:r>
          </a:p>
          <a:p>
            <a:endParaRPr smtClean="0"/>
          </a:p>
          <a:p>
            <a:r>
              <a:rPr smtClean="0"/>
              <a:t>ADT </a:t>
            </a:r>
            <a:r>
              <a:rPr lang="fr-FR" dirty="0" smtClean="0"/>
              <a:t>é</a:t>
            </a:r>
            <a:r>
              <a:rPr smtClean="0"/>
              <a:t>tait disponible aussi pour les outils de développement comme Netbeans</a:t>
            </a:r>
          </a:p>
          <a:p>
            <a:endParaRPr smtClean="0"/>
          </a:p>
          <a:p>
            <a:r>
              <a:rPr smtClean="0"/>
              <a:t>Google a annoncé, le 16 mai 2013, lors de la conférence Google I/O, un nouvel outil de développement nommé Android Studio</a:t>
            </a:r>
          </a:p>
          <a:p>
            <a:endParaRPr lang="fr-F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lstStyle/>
          <a:p>
            <a:r>
              <a:rPr smtClean="0"/>
              <a:t>Installation </a:t>
            </a:r>
            <a:r>
              <a:rPr lang="fr-FR" dirty="0" smtClean="0"/>
              <a:t>–</a:t>
            </a:r>
            <a:r>
              <a:rPr smtClean="0"/>
              <a:t> Introduction		</a:t>
            </a:r>
            <a:endParaRPr lang="fr-FR" dirty="0"/>
          </a:p>
        </p:txBody>
      </p:sp>
      <p:sp>
        <p:nvSpPr>
          <p:cNvPr id="3" name="Espace réservé du contenu 2"/>
          <p:cNvSpPr>
            <a:spLocks noGrp="1"/>
          </p:cNvSpPr>
          <p:nvPr>
            <p:ph idx="1"/>
          </p:nvPr>
        </p:nvSpPr>
        <p:spPr>
          <a:xfrm>
            <a:off x="1071538" y="928670"/>
            <a:ext cx="7862912" cy="5929330"/>
          </a:xfrm>
        </p:spPr>
        <p:txBody>
          <a:bodyPr/>
          <a:lstStyle/>
          <a:p>
            <a:r>
              <a:rPr smtClean="0"/>
              <a:t>Android Studio est basé sur la </a:t>
            </a:r>
            <a:r>
              <a:rPr smtClean="0"/>
              <a:t>version </a:t>
            </a:r>
            <a:r>
              <a:rPr smtClean="0"/>
              <a:t>open-source (Community Edition) de Intellij IDEA développée par JetBrains</a:t>
            </a:r>
          </a:p>
          <a:p>
            <a:endParaRPr smtClean="0"/>
          </a:p>
          <a:p>
            <a:r>
              <a:rPr lang="fr-FR" dirty="0" smtClean="0"/>
              <a:t>L</a:t>
            </a:r>
            <a:r>
              <a:rPr smtClean="0"/>
              <a:t>a première version stable 1.0 est disponible en décembre 2014</a:t>
            </a:r>
          </a:p>
          <a:p>
            <a:endParaRPr smtClean="0"/>
          </a:p>
          <a:p>
            <a:r>
              <a:rPr smtClean="0"/>
              <a:t>A date d'aujourd'hui, la version stable est 2.3.3</a:t>
            </a:r>
          </a:p>
          <a:p>
            <a:endParaRPr smtClean="0"/>
          </a:p>
          <a:p>
            <a:r>
              <a:rPr smtClean="0"/>
              <a:t>Avec le lancement d'Android Studio, Google a annoncé qu'elle cessait de mettre à jour le plug-in ADT. Elle recommandait l'utilisation d'Android Studio</a:t>
            </a:r>
            <a:endParaRPr smtClean="0"/>
          </a:p>
          <a:p>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Introduction</a:t>
            </a:r>
            <a:endParaRPr lang="fr-FR" dirty="0"/>
          </a:p>
        </p:txBody>
      </p:sp>
      <p:sp>
        <p:nvSpPr>
          <p:cNvPr id="3" name="Espace réservé du contenu 2"/>
          <p:cNvSpPr>
            <a:spLocks noGrp="1"/>
          </p:cNvSpPr>
          <p:nvPr>
            <p:ph idx="1"/>
          </p:nvPr>
        </p:nvSpPr>
        <p:spPr/>
        <p:txBody>
          <a:bodyPr/>
          <a:lstStyle/>
          <a:p>
            <a:pPr>
              <a:buNone/>
            </a:pPr>
            <a:endParaRPr smtClean="0"/>
          </a:p>
          <a:p>
            <a:r>
              <a:rPr smtClean="0"/>
              <a:t>Qu'est ce que Android?</a:t>
            </a:r>
          </a:p>
          <a:p>
            <a:endParaRPr smtClean="0"/>
          </a:p>
          <a:p>
            <a:r>
              <a:rPr smtClean="0"/>
              <a:t>Historique d'Android</a:t>
            </a:r>
          </a:p>
          <a:p>
            <a:endParaRPr smtClean="0"/>
          </a:p>
          <a:p>
            <a:r>
              <a:rPr smtClean="0"/>
              <a:t>Architecture d'Android</a:t>
            </a:r>
          </a:p>
          <a:p>
            <a:endParaRPr smtClean="0"/>
          </a:p>
          <a:p>
            <a:r>
              <a:rPr smtClean="0"/>
              <a:t>Avantages et Inconvinients</a:t>
            </a:r>
            <a:endParaRPr lang="fr-F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normAutofit fontScale="90000"/>
          </a:bodyPr>
          <a:lstStyle/>
          <a:p>
            <a:r>
              <a:rPr smtClean="0"/>
              <a:t>Android studio versus Eclipse		</a:t>
            </a:r>
            <a:endParaRPr lang="fr-FR" dirty="0"/>
          </a:p>
        </p:txBody>
      </p:sp>
      <p:graphicFrame>
        <p:nvGraphicFramePr>
          <p:cNvPr id="4" name="Espace réservé du contenu 3"/>
          <p:cNvGraphicFramePr>
            <a:graphicFrameLocks noGrp="1"/>
          </p:cNvGraphicFramePr>
          <p:nvPr>
            <p:ph idx="1"/>
          </p:nvPr>
        </p:nvGraphicFramePr>
        <p:xfrm>
          <a:off x="1071563" y="1539574"/>
          <a:ext cx="7858155" cy="4246880"/>
        </p:xfrm>
        <a:graphic>
          <a:graphicData uri="http://schemas.openxmlformats.org/drawingml/2006/table">
            <a:tbl>
              <a:tblPr firstRow="1" bandRow="1">
                <a:tableStyleId>{5C22544A-7EE6-4342-B048-85BDC9FD1C3A}</a:tableStyleId>
              </a:tblPr>
              <a:tblGrid>
                <a:gridCol w="4000503"/>
                <a:gridCol w="1857388"/>
                <a:gridCol w="2000264"/>
              </a:tblGrid>
              <a:tr h="370840">
                <a:tc>
                  <a:txBody>
                    <a:bodyPr/>
                    <a:lstStyle/>
                    <a:p>
                      <a:endParaRPr lang="fr-FR" dirty="0"/>
                    </a:p>
                  </a:txBody>
                  <a:tcPr/>
                </a:tc>
                <a:tc>
                  <a:txBody>
                    <a:bodyPr/>
                    <a:lstStyle/>
                    <a:p>
                      <a:r>
                        <a:rPr lang="fr-FR" dirty="0" smtClean="0"/>
                        <a:t>ADT (Eclipse)</a:t>
                      </a:r>
                      <a:endParaRPr lang="fr-FR" dirty="0"/>
                    </a:p>
                  </a:txBody>
                  <a:tcPr/>
                </a:tc>
                <a:tc>
                  <a:txBody>
                    <a:bodyPr/>
                    <a:lstStyle/>
                    <a:p>
                      <a:r>
                        <a:rPr lang="fr-FR" dirty="0" err="1" smtClean="0"/>
                        <a:t>Android</a:t>
                      </a:r>
                      <a:r>
                        <a:rPr lang="fr-FR" dirty="0" smtClean="0"/>
                        <a:t> Studio</a:t>
                      </a:r>
                      <a:endParaRPr lang="fr-FR" dirty="0"/>
                    </a:p>
                  </a:txBody>
                  <a:tcPr/>
                </a:tc>
              </a:tr>
              <a:tr h="370840">
                <a:tc>
                  <a:txBody>
                    <a:bodyPr/>
                    <a:lstStyle/>
                    <a:p>
                      <a:r>
                        <a:rPr lang="fr-FR" dirty="0" smtClean="0"/>
                        <a:t>Facilité</a:t>
                      </a:r>
                      <a:r>
                        <a:rPr lang="fr-FR" baseline="0" dirty="0" smtClean="0"/>
                        <a:t> d’installation</a:t>
                      </a:r>
                      <a:endParaRPr lang="fr-FR" dirty="0"/>
                    </a:p>
                  </a:txBody>
                  <a:tcPr/>
                </a:tc>
                <a:tc>
                  <a:txBody>
                    <a:bodyPr/>
                    <a:lstStyle/>
                    <a:p>
                      <a:r>
                        <a:rPr lang="fr-FR" dirty="0" smtClean="0"/>
                        <a:t>Moyen</a:t>
                      </a:r>
                      <a:endParaRPr lang="fr-FR" dirty="0"/>
                    </a:p>
                  </a:txBody>
                  <a:tcPr/>
                </a:tc>
                <a:tc>
                  <a:txBody>
                    <a:bodyPr/>
                    <a:lstStyle/>
                    <a:p>
                      <a:r>
                        <a:rPr lang="fr-FR" dirty="0" smtClean="0"/>
                        <a:t>Simple</a:t>
                      </a:r>
                      <a:endParaRPr lang="fr-FR" dirty="0"/>
                    </a:p>
                  </a:txBody>
                  <a:tcPr/>
                </a:tc>
              </a:tr>
              <a:tr h="370840">
                <a:tc>
                  <a:txBody>
                    <a:bodyPr/>
                    <a:lstStyle/>
                    <a:p>
                      <a:r>
                        <a:rPr lang="fr-FR" dirty="0" smtClean="0"/>
                        <a:t>Langue</a:t>
                      </a:r>
                      <a:endParaRPr lang="fr-FR" dirty="0"/>
                    </a:p>
                  </a:txBody>
                  <a:tcPr/>
                </a:tc>
                <a:tc>
                  <a:txBody>
                    <a:bodyPr/>
                    <a:lstStyle/>
                    <a:p>
                      <a:r>
                        <a:rPr lang="fr-FR" dirty="0" smtClean="0"/>
                        <a:t>Nombreuses</a:t>
                      </a:r>
                      <a:endParaRPr lang="fr-FR" dirty="0"/>
                    </a:p>
                  </a:txBody>
                  <a:tcPr/>
                </a:tc>
                <a:tc>
                  <a:txBody>
                    <a:bodyPr/>
                    <a:lstStyle/>
                    <a:p>
                      <a:r>
                        <a:rPr lang="fr-FR" dirty="0" smtClean="0"/>
                        <a:t>Anglais</a:t>
                      </a:r>
                      <a:endParaRPr lang="fr-FR" dirty="0"/>
                    </a:p>
                  </a:txBody>
                  <a:tcPr/>
                </a:tc>
              </a:tr>
              <a:tr h="370840">
                <a:tc>
                  <a:txBody>
                    <a:bodyPr/>
                    <a:lstStyle/>
                    <a:p>
                      <a:r>
                        <a:rPr lang="fr-FR" dirty="0" smtClean="0"/>
                        <a:t>Performance</a:t>
                      </a:r>
                      <a:endParaRPr lang="fr-FR" dirty="0"/>
                    </a:p>
                  </a:txBody>
                  <a:tcPr/>
                </a:tc>
                <a:tc>
                  <a:txBody>
                    <a:bodyPr/>
                    <a:lstStyle/>
                    <a:p>
                      <a:r>
                        <a:rPr lang="fr-FR" dirty="0" smtClean="0"/>
                        <a:t>Peut-être lourd</a:t>
                      </a:r>
                      <a:endParaRPr lang="fr-FR" dirty="0"/>
                    </a:p>
                  </a:txBody>
                  <a:tcPr/>
                </a:tc>
                <a:tc>
                  <a:txBody>
                    <a:bodyPr/>
                    <a:lstStyle/>
                    <a:p>
                      <a:r>
                        <a:rPr lang="fr-FR" dirty="0" smtClean="0"/>
                        <a:t>Rapide</a:t>
                      </a:r>
                      <a:endParaRPr lang="fr-FR" dirty="0"/>
                    </a:p>
                  </a:txBody>
                  <a:tcPr/>
                </a:tc>
              </a:tr>
              <a:tr h="370840">
                <a:tc>
                  <a:txBody>
                    <a:bodyPr/>
                    <a:lstStyle/>
                    <a:p>
                      <a:r>
                        <a:rPr lang="fr-FR" dirty="0" smtClean="0"/>
                        <a:t>Système de construction et compilation (</a:t>
                      </a:r>
                      <a:r>
                        <a:rPr lang="fr-FR" dirty="0" err="1" smtClean="0"/>
                        <a:t>build</a:t>
                      </a:r>
                      <a:r>
                        <a:rPr lang="fr-FR" dirty="0" smtClean="0"/>
                        <a:t>)</a:t>
                      </a:r>
                      <a:endParaRPr lang="fr-FR" dirty="0"/>
                    </a:p>
                  </a:txBody>
                  <a:tcPr/>
                </a:tc>
                <a:tc>
                  <a:txBody>
                    <a:bodyPr/>
                    <a:lstStyle/>
                    <a:p>
                      <a:r>
                        <a:rPr lang="fr-FR" dirty="0" err="1" smtClean="0"/>
                        <a:t>Ant</a:t>
                      </a:r>
                      <a:endParaRPr lang="fr-FR" dirty="0"/>
                    </a:p>
                  </a:txBody>
                  <a:tcPr/>
                </a:tc>
                <a:tc>
                  <a:txBody>
                    <a:bodyPr/>
                    <a:lstStyle/>
                    <a:p>
                      <a:r>
                        <a:rPr lang="fr-FR" dirty="0" err="1" smtClean="0"/>
                        <a:t>Gradle</a:t>
                      </a:r>
                      <a:endParaRPr lang="fr-FR" dirty="0"/>
                    </a:p>
                  </a:txBody>
                  <a:tcPr/>
                </a:tc>
              </a:tr>
              <a:tr h="370840">
                <a:tc>
                  <a:txBody>
                    <a:bodyPr/>
                    <a:lstStyle/>
                    <a:p>
                      <a:r>
                        <a:rPr lang="fr-FR" dirty="0" smtClean="0"/>
                        <a:t>Génération</a:t>
                      </a:r>
                      <a:r>
                        <a:rPr lang="fr-FR" baseline="0" dirty="0" smtClean="0"/>
                        <a:t> de variante et de multiple APK</a:t>
                      </a:r>
                      <a:endParaRPr lang="fr-FR" dirty="0"/>
                    </a:p>
                  </a:txBody>
                  <a:tcPr/>
                </a:tc>
                <a:tc>
                  <a:txBody>
                    <a:bodyPr/>
                    <a:lstStyle/>
                    <a:p>
                      <a:r>
                        <a:rPr lang="fr-FR" dirty="0" smtClean="0"/>
                        <a:t>Non</a:t>
                      </a:r>
                      <a:endParaRPr lang="fr-FR" dirty="0"/>
                    </a:p>
                  </a:txBody>
                  <a:tcPr/>
                </a:tc>
                <a:tc>
                  <a:txBody>
                    <a:bodyPr/>
                    <a:lstStyle/>
                    <a:p>
                      <a:r>
                        <a:rPr lang="fr-FR" dirty="0" smtClean="0"/>
                        <a:t>oui</a:t>
                      </a:r>
                      <a:endParaRPr lang="fr-FR" dirty="0"/>
                    </a:p>
                  </a:txBody>
                  <a:tcPr/>
                </a:tc>
              </a:tr>
              <a:tr h="370840">
                <a:tc>
                  <a:txBody>
                    <a:bodyPr/>
                    <a:lstStyle/>
                    <a:p>
                      <a:r>
                        <a:rPr lang="fr-FR" dirty="0" smtClean="0"/>
                        <a:t>Complétion</a:t>
                      </a:r>
                      <a:r>
                        <a:rPr lang="fr-FR" baseline="0" dirty="0" smtClean="0"/>
                        <a:t> et code et </a:t>
                      </a:r>
                      <a:r>
                        <a:rPr lang="fr-FR" baseline="0" dirty="0" err="1" smtClean="0"/>
                        <a:t>refactorisation</a:t>
                      </a:r>
                      <a:endParaRPr lang="fr-FR" dirty="0"/>
                    </a:p>
                  </a:txBody>
                  <a:tcPr/>
                </a:tc>
                <a:tc>
                  <a:txBody>
                    <a:bodyPr/>
                    <a:lstStyle/>
                    <a:p>
                      <a:r>
                        <a:rPr lang="fr-FR" dirty="0" smtClean="0"/>
                        <a:t>Base</a:t>
                      </a:r>
                      <a:endParaRPr lang="fr-FR" dirty="0"/>
                    </a:p>
                  </a:txBody>
                  <a:tcPr/>
                </a:tc>
                <a:tc>
                  <a:txBody>
                    <a:bodyPr/>
                    <a:lstStyle/>
                    <a:p>
                      <a:r>
                        <a:rPr lang="fr-FR" dirty="0" smtClean="0"/>
                        <a:t>Avancé</a:t>
                      </a:r>
                      <a:endParaRPr lang="fr-FR" dirty="0"/>
                    </a:p>
                  </a:txBody>
                  <a:tcPr/>
                </a:tc>
              </a:tr>
              <a:tr h="370840">
                <a:tc>
                  <a:txBody>
                    <a:bodyPr/>
                    <a:lstStyle/>
                    <a:p>
                      <a:r>
                        <a:rPr lang="fr-FR" dirty="0" smtClean="0"/>
                        <a:t>Editeur d’interface graphique</a:t>
                      </a:r>
                      <a:endParaRPr lang="fr-FR" dirty="0"/>
                    </a:p>
                  </a:txBody>
                  <a:tcPr/>
                </a:tc>
                <a:tc>
                  <a:txBody>
                    <a:bodyPr/>
                    <a:lstStyle/>
                    <a:p>
                      <a:r>
                        <a:rPr lang="fr-FR" dirty="0" smtClean="0"/>
                        <a:t>oui</a:t>
                      </a:r>
                      <a:endParaRPr lang="fr-FR" dirty="0"/>
                    </a:p>
                  </a:txBody>
                  <a:tcPr/>
                </a:tc>
                <a:tc>
                  <a:txBody>
                    <a:bodyPr/>
                    <a:lstStyle/>
                    <a:p>
                      <a:r>
                        <a:rPr lang="fr-FR" dirty="0" smtClean="0"/>
                        <a:t>oui</a:t>
                      </a:r>
                      <a:endParaRPr lang="fr-FR" dirty="0"/>
                    </a:p>
                  </a:txBody>
                  <a:tcPr/>
                </a:tc>
              </a:tr>
              <a:tr h="370840">
                <a:tc>
                  <a:txBody>
                    <a:bodyPr/>
                    <a:lstStyle/>
                    <a:p>
                      <a:r>
                        <a:rPr lang="fr-FR" dirty="0" smtClean="0"/>
                        <a:t>Signature d’APK</a:t>
                      </a:r>
                      <a:r>
                        <a:rPr lang="fr-FR" baseline="0" dirty="0" smtClean="0"/>
                        <a:t> et gestion de </a:t>
                      </a:r>
                      <a:r>
                        <a:rPr lang="fr-FR" baseline="0" dirty="0" err="1" smtClean="0"/>
                        <a:t>Keystore</a:t>
                      </a:r>
                      <a:endParaRPr lang="fr-FR" dirty="0"/>
                    </a:p>
                  </a:txBody>
                  <a:tcPr/>
                </a:tc>
                <a:tc>
                  <a:txBody>
                    <a:bodyPr/>
                    <a:lstStyle/>
                    <a:p>
                      <a:r>
                        <a:rPr lang="fr-FR" dirty="0" smtClean="0"/>
                        <a:t>oui</a:t>
                      </a:r>
                      <a:endParaRPr lang="fr-FR" dirty="0"/>
                    </a:p>
                  </a:txBody>
                  <a:tcPr/>
                </a:tc>
                <a:tc>
                  <a:txBody>
                    <a:bodyPr/>
                    <a:lstStyle/>
                    <a:p>
                      <a:r>
                        <a:rPr lang="fr-FR" dirty="0" smtClean="0"/>
                        <a:t>oui</a:t>
                      </a:r>
                      <a:endParaRPr lang="fr-FR" dirty="0"/>
                    </a:p>
                  </a:txBody>
                  <a:tcPr/>
                </a:tc>
              </a:tr>
              <a:tr h="370840">
                <a:tc>
                  <a:txBody>
                    <a:bodyPr/>
                    <a:lstStyle/>
                    <a:p>
                      <a:r>
                        <a:rPr lang="fr-FR" dirty="0" smtClean="0"/>
                        <a:t>Support NDK</a:t>
                      </a:r>
                      <a:endParaRPr lang="fr-FR" dirty="0"/>
                    </a:p>
                  </a:txBody>
                  <a:tcPr/>
                </a:tc>
                <a:tc>
                  <a:txBody>
                    <a:bodyPr/>
                    <a:lstStyle/>
                    <a:p>
                      <a:r>
                        <a:rPr lang="fr-FR" dirty="0" smtClean="0"/>
                        <a:t>oui</a:t>
                      </a:r>
                      <a:endParaRPr lang="fr-FR" dirty="0"/>
                    </a:p>
                  </a:txBody>
                  <a:tcPr/>
                </a:tc>
                <a:tc>
                  <a:txBody>
                    <a:bodyPr/>
                    <a:lstStyle/>
                    <a:p>
                      <a:r>
                        <a:rPr lang="fr-FR" dirty="0" smtClean="0"/>
                        <a:t>oui</a:t>
                      </a:r>
                      <a:endParaRPr lang="fr-FR" dirty="0"/>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normAutofit fontScale="90000"/>
          </a:bodyPr>
          <a:lstStyle/>
          <a:p>
            <a:r>
              <a:rPr smtClean="0"/>
              <a:t>Android studio versus Eclipse		</a:t>
            </a:r>
            <a:endParaRPr lang="fr-FR" dirty="0"/>
          </a:p>
        </p:txBody>
      </p:sp>
      <p:sp>
        <p:nvSpPr>
          <p:cNvPr id="5" name="Espace réservé du contenu 4"/>
          <p:cNvSpPr>
            <a:spLocks noGrp="1"/>
          </p:cNvSpPr>
          <p:nvPr>
            <p:ph idx="1"/>
          </p:nvPr>
        </p:nvSpPr>
        <p:spPr>
          <a:xfrm>
            <a:off x="1071538" y="1447800"/>
            <a:ext cx="7862912" cy="5195910"/>
          </a:xfrm>
        </p:spPr>
        <p:txBody>
          <a:bodyPr/>
          <a:lstStyle/>
          <a:p>
            <a:r>
              <a:rPr smtClean="0"/>
              <a:t>Ant (Another Neat Tool) : utilisé surtout pour automatiser les opérations répétitives</a:t>
            </a:r>
          </a:p>
          <a:p>
            <a:endParaRPr smtClean="0"/>
          </a:p>
          <a:p>
            <a:r>
              <a:rPr smtClean="0"/>
              <a:t>Maven quelques améliorations par rapport à Ant, plus la gestion de projets</a:t>
            </a:r>
          </a:p>
          <a:p>
            <a:endParaRPr smtClean="0"/>
          </a:p>
          <a:p>
            <a:r>
              <a:rPr smtClean="0"/>
              <a:t>Gradle : Une combinaison de Ant et Maven</a:t>
            </a:r>
          </a:p>
          <a:p>
            <a:pPr>
              <a:buNone/>
            </a:pPr>
            <a:endParaRPr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normAutofit fontScale="90000"/>
          </a:bodyPr>
          <a:lstStyle/>
          <a:p>
            <a:r>
              <a:rPr smtClean="0"/>
              <a:t>Android studio versus Eclipse		</a:t>
            </a:r>
            <a:endParaRPr lang="fr-FR" dirty="0"/>
          </a:p>
        </p:txBody>
      </p:sp>
      <p:sp>
        <p:nvSpPr>
          <p:cNvPr id="5" name="Espace réservé du contenu 4"/>
          <p:cNvSpPr>
            <a:spLocks noGrp="1"/>
          </p:cNvSpPr>
          <p:nvPr>
            <p:ph idx="1"/>
          </p:nvPr>
        </p:nvSpPr>
        <p:spPr>
          <a:xfrm>
            <a:off x="1071538" y="1447800"/>
            <a:ext cx="7862912" cy="5195910"/>
          </a:xfrm>
        </p:spPr>
        <p:txBody>
          <a:bodyPr/>
          <a:lstStyle/>
          <a:p>
            <a:r>
              <a:rPr smtClean="0"/>
              <a:t>Génération de variante et de multiple APK : l'utilisateur ne voit qu'une version sur la page d'accueil dans google Play Store, alors qu'en réalité vous avez déployé plusieurs versions de l'APK du même produit. Chaque version va cibler un type d'appareils </a:t>
            </a:r>
            <a:r>
              <a:rPr smtClean="0"/>
              <a:t>en </a:t>
            </a:r>
            <a:r>
              <a:rPr smtClean="0"/>
              <a:t>particulier</a:t>
            </a:r>
          </a:p>
          <a:p>
            <a:endParaRPr smtClean="0"/>
          </a:p>
          <a:p>
            <a:r>
              <a:rPr smtClean="0"/>
              <a:t>Support NDK : outils qui permet d'utiliser du code natif (c/c++) dans une application pour mieux gérer les performances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100" y="-24"/>
            <a:ext cx="7499350" cy="1143000"/>
          </a:xfrm>
        </p:spPr>
        <p:txBody>
          <a:bodyPr>
            <a:normAutofit/>
          </a:bodyPr>
          <a:lstStyle/>
          <a:p>
            <a:r>
              <a:rPr smtClean="0"/>
              <a:t>Android studio Installation		</a:t>
            </a:r>
            <a:endParaRPr lang="fr-FR" dirty="0"/>
          </a:p>
        </p:txBody>
      </p:sp>
      <p:sp>
        <p:nvSpPr>
          <p:cNvPr id="5" name="Espace réservé du contenu 4"/>
          <p:cNvSpPr>
            <a:spLocks noGrp="1"/>
          </p:cNvSpPr>
          <p:nvPr>
            <p:ph idx="1"/>
          </p:nvPr>
        </p:nvSpPr>
        <p:spPr>
          <a:xfrm>
            <a:off x="1071538" y="1214422"/>
            <a:ext cx="7862912" cy="5500726"/>
          </a:xfrm>
        </p:spPr>
        <p:txBody>
          <a:bodyPr/>
          <a:lstStyle/>
          <a:p>
            <a:r>
              <a:rPr smtClean="0"/>
              <a:t>Android Studio est disponible pour les système Linux, Mac et windows.</a:t>
            </a:r>
          </a:p>
          <a:p>
            <a:pPr lvl="1"/>
            <a:r>
              <a:rPr smtClean="0">
                <a:hlinkClick r:id="rId2"/>
              </a:rPr>
              <a:t>https://developer.android.com/sdk/index.html</a:t>
            </a:r>
            <a:endParaRPr smtClean="0"/>
          </a:p>
          <a:p>
            <a:r>
              <a:rPr smtClean="0"/>
              <a:t>Quelques paramètres à respecter</a:t>
            </a:r>
          </a:p>
          <a:p>
            <a:pPr lvl="1"/>
            <a:r>
              <a:rPr smtClean="0"/>
              <a:t>Minimum 3GB RAM,  8GB RAM recommandé</a:t>
            </a:r>
          </a:p>
          <a:p>
            <a:pPr lvl="1"/>
            <a:r>
              <a:rPr smtClean="0"/>
              <a:t>Espace Disque : 2GB au minimum,  4GB recommandé</a:t>
            </a:r>
          </a:p>
          <a:p>
            <a:pPr lvl="1"/>
            <a:r>
              <a:rPr lang="fr-FR" dirty="0" smtClean="0"/>
              <a:t>R</a:t>
            </a:r>
            <a:r>
              <a:rPr smtClean="0"/>
              <a:t>ésolution minimale de l'écran :1280x800 </a:t>
            </a:r>
          </a:p>
          <a:p>
            <a:pPr lvl="1"/>
            <a:r>
              <a:rPr smtClean="0"/>
              <a:t>Si on veut accélérer l'émulateur : système 64bits, proceseur Intel avec support pour Intel  VT-x, Intel EM64T</a:t>
            </a:r>
          </a:p>
          <a:p>
            <a:pPr lvl="1"/>
            <a:r>
              <a:rPr smtClean="0"/>
              <a:t>Dernière verrsion du Java Development Kit (JDK) </a:t>
            </a:r>
            <a:endParaRPr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TP</a:t>
            </a:r>
            <a:endParaRPr lang="fr-FR" dirty="0"/>
          </a:p>
        </p:txBody>
      </p:sp>
      <p:sp>
        <p:nvSpPr>
          <p:cNvPr id="3" name="Espace réservé du contenu 2"/>
          <p:cNvSpPr>
            <a:spLocks noGrp="1"/>
          </p:cNvSpPr>
          <p:nvPr>
            <p:ph idx="1"/>
          </p:nvPr>
        </p:nvSpPr>
        <p:spPr/>
        <p:txBody>
          <a:bodyPr/>
          <a:lstStyle/>
          <a:p>
            <a:endParaRPr smtClean="0"/>
          </a:p>
          <a:p>
            <a:endParaRPr smtClean="0"/>
          </a:p>
          <a:p>
            <a:r>
              <a:rPr smtClean="0"/>
              <a:t>Télécharger et installer la dernière version d'Android Studio</a:t>
            </a:r>
          </a:p>
          <a:p>
            <a:pPr>
              <a:buNone/>
            </a:pPr>
            <a:endParaRPr smtClean="0"/>
          </a:p>
          <a:p>
            <a:r>
              <a:rPr smtClean="0"/>
              <a:t>Créer Un nouveau Projet Android</a:t>
            </a:r>
            <a:r>
              <a:rPr smtClean="0"/>
              <a:t> </a:t>
            </a:r>
            <a:r>
              <a:rPr smtClean="0"/>
              <a:t>(MiniProjet)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714620"/>
            <a:ext cx="7892950" cy="928694"/>
          </a:xfrm>
        </p:spPr>
        <p:txBody>
          <a:bodyPr vert="horz" wrap="square" lIns="91440" tIns="45720" rIns="91440" bIns="45720" numCol="1" anchorCtr="0" compatLnSpc="1">
            <a:prstTxWarp prst="textNoShape">
              <a:avLst/>
            </a:prstTxWarp>
            <a:normAutofit fontScale="90000"/>
          </a:bodyPr>
          <a:lstStyle/>
          <a:p>
            <a:pPr algn="ctr"/>
            <a:r>
              <a:rPr sz="4000" b="1" smtClean="0"/>
              <a:t/>
            </a:r>
            <a:br>
              <a:rPr sz="4000" b="1" smtClean="0"/>
            </a:br>
            <a:r>
              <a:rPr sz="4000" b="1" smtClean="0"/>
              <a:t/>
            </a:r>
            <a:br>
              <a:rPr sz="4000" b="1" smtClean="0"/>
            </a:br>
            <a:r>
              <a:rPr sz="4000" b="1" smtClean="0"/>
              <a:t/>
            </a:r>
            <a:br>
              <a:rPr sz="4000" b="1" smtClean="0"/>
            </a:br>
            <a:r>
              <a:rPr sz="4000" b="1" smtClean="0"/>
              <a:t/>
            </a:r>
            <a:br>
              <a:rPr sz="4000" b="1" smtClean="0"/>
            </a:br>
            <a:r>
              <a:rPr sz="4000" b="1" smtClean="0"/>
              <a:t>Création d'interface </a:t>
            </a:r>
            <a:endParaRPr sz="3100"/>
          </a:p>
        </p:txBody>
      </p:sp>
      <p:sp>
        <p:nvSpPr>
          <p:cNvPr id="3" name="Title 1"/>
          <p:cNvSpPr txBox="1">
            <a:spLocks/>
          </p:cNvSpPr>
          <p:nvPr/>
        </p:nvSpPr>
        <p:spPr>
          <a:xfrm>
            <a:off x="6372200" y="6093296"/>
            <a:ext cx="2510096" cy="392064"/>
          </a:xfrm>
          <a:prstGeom prst="rect">
            <a:avLst/>
          </a:prstGeom>
        </p:spPr>
        <p:txBody>
          <a:bodyPr vert="horz" wrap="square" lIns="91440" tIns="45720" rIns="91440" bIns="45720" numCol="1" anchor="b" anchorCtr="0" compatLnSpc="1">
            <a:prstTxWarp prst="textNoShape">
              <a:avLst/>
            </a:prstTxWarp>
            <a:normAutofit lnSpcReduction="10000"/>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altLang="fr-FR" sz="2000" b="0" i="0" u="none" strike="noStrike" kern="1200" cap="none" spc="0" normalizeH="0" baseline="0" noProof="0" dirty="0" smtClean="0">
              <a:ln>
                <a:noFill/>
              </a:ln>
              <a:solidFill>
                <a:srgbClr val="572314"/>
              </a:solidFill>
              <a:effectLst>
                <a:outerShdw blurRad="38100" dist="38100" dir="2700000" algn="tl">
                  <a:srgbClr val="C0C0C0"/>
                </a:outerShdw>
              </a:effectLst>
              <a:uLnTx/>
              <a:uFillTx/>
              <a:latin typeface="+mj-lt"/>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Qu'est ce que Andoid?</a:t>
            </a:r>
            <a:endParaRPr lang="fr-FR" dirty="0"/>
          </a:p>
        </p:txBody>
      </p:sp>
      <p:sp>
        <p:nvSpPr>
          <p:cNvPr id="3" name="Espace réservé du contenu 2"/>
          <p:cNvSpPr>
            <a:spLocks noGrp="1"/>
          </p:cNvSpPr>
          <p:nvPr>
            <p:ph idx="1"/>
          </p:nvPr>
        </p:nvSpPr>
        <p:spPr>
          <a:xfrm>
            <a:off x="1000100" y="1447800"/>
            <a:ext cx="7934350" cy="5195910"/>
          </a:xfrm>
        </p:spPr>
        <p:txBody>
          <a:bodyPr/>
          <a:lstStyle/>
          <a:p>
            <a:r>
              <a:rPr smtClean="0"/>
              <a:t>Système d'exploitation open source pour terminaux mobiles.</a:t>
            </a:r>
          </a:p>
          <a:p>
            <a:pPr>
              <a:buNone/>
            </a:pPr>
            <a:endParaRPr smtClean="0"/>
          </a:p>
          <a:p>
            <a:r>
              <a:rPr smtClean="0"/>
              <a:t>Android est la proprieté d'une entreprise Américaine nommée Android incorporated crée en 2003 puis réachetée par Google en 2005</a:t>
            </a:r>
          </a:p>
          <a:p>
            <a:endParaRPr smtClean="0"/>
          </a:p>
          <a:p>
            <a:r>
              <a:rPr smtClean="0"/>
              <a:t>En 2007 : Création de l'OHA , consortium d'entreprise opérateurs mobiles, constructeurs et éditeurs logiciel </a:t>
            </a:r>
            <a:r>
              <a:rPr smtClean="0"/>
              <a:t>dans </a:t>
            </a:r>
            <a:r>
              <a:rPr smtClean="0"/>
              <a:t>le but de favoriser l'innovation sur les appareils mobiles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smtClean="0"/>
              <a:t>Qu'est ce que Andoid?</a:t>
            </a:r>
            <a:endParaRPr lang="fr-FR" dirty="0"/>
          </a:p>
        </p:txBody>
      </p:sp>
      <p:sp>
        <p:nvSpPr>
          <p:cNvPr id="3" name="Espace réservé du contenu 2"/>
          <p:cNvSpPr>
            <a:spLocks noGrp="1"/>
          </p:cNvSpPr>
          <p:nvPr>
            <p:ph idx="1"/>
          </p:nvPr>
        </p:nvSpPr>
        <p:spPr>
          <a:xfrm>
            <a:off x="1000100" y="1447800"/>
            <a:ext cx="7934350" cy="5195910"/>
          </a:xfrm>
        </p:spPr>
        <p:txBody>
          <a:bodyPr/>
          <a:lstStyle/>
          <a:p>
            <a:endParaRPr smtClean="0"/>
          </a:p>
          <a:p>
            <a:r>
              <a:rPr smtClean="0"/>
              <a:t>Android est un environnement de développement ouvert construit sur un noyau linux open source</a:t>
            </a:r>
          </a:p>
          <a:p>
            <a:endParaRPr smtClean="0"/>
          </a:p>
          <a:p>
            <a:r>
              <a:rPr smtClean="0"/>
              <a:t>L'os s'appuis sur :</a:t>
            </a:r>
          </a:p>
          <a:p>
            <a:pPr lvl="1"/>
            <a:r>
              <a:rPr smtClean="0"/>
              <a:t>Un noyau Linux (avec des drivers)</a:t>
            </a:r>
          </a:p>
          <a:p>
            <a:pPr lvl="1"/>
            <a:r>
              <a:rPr smtClean="0"/>
              <a:t>Une machine virtuelle (Dalvik VM)</a:t>
            </a:r>
          </a:p>
          <a:p>
            <a:pPr lvl="1"/>
            <a:r>
              <a:rPr smtClean="0"/>
              <a:t>Des applications (navigateur, </a:t>
            </a:r>
            <a:r>
              <a:rPr lang="fr-FR" dirty="0" smtClean="0"/>
              <a:t>…)</a:t>
            </a:r>
            <a:endParaRPr smtClean="0"/>
          </a:p>
          <a:p>
            <a:pPr lvl="1"/>
            <a:r>
              <a:rPr smtClean="0"/>
              <a:t>D</a:t>
            </a:r>
            <a:r>
              <a:rPr lang="fr-FR" dirty="0" smtClean="0"/>
              <a:t>e</a:t>
            </a:r>
            <a:r>
              <a:rPr smtClean="0"/>
              <a:t>s bibliothèques (SSL, SQLite, OpenGl,</a:t>
            </a:r>
            <a:r>
              <a:rPr lang="fr-FR" dirty="0" smtClean="0"/>
              <a:t>…)</a:t>
            </a:r>
            <a:endParaRP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B507DF-A9CC-4319-ADB2-D8D3852E98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3193</Words>
  <Application>Microsoft Office PowerPoint</Application>
  <PresentationFormat>Affichage à l'écran (4:3)</PresentationFormat>
  <Paragraphs>501</Paragraphs>
  <Slides>78</Slides>
  <Notes>7</Notes>
  <HiddenSlides>0</HiddenSlides>
  <MMClips>0</MMClips>
  <ScaleCrop>false</ScaleCrop>
  <HeadingPairs>
    <vt:vector size="4" baseType="variant">
      <vt:variant>
        <vt:lpstr>Thème</vt:lpstr>
      </vt:variant>
      <vt:variant>
        <vt:i4>1</vt:i4>
      </vt:variant>
      <vt:variant>
        <vt:lpstr>Titres des diapositives</vt:lpstr>
      </vt:variant>
      <vt:variant>
        <vt:i4>78</vt:i4>
      </vt:variant>
    </vt:vector>
  </HeadingPairs>
  <TitlesOfParts>
    <vt:vector size="79" baseType="lpstr">
      <vt:lpstr>TrainingPresentation</vt:lpstr>
      <vt:lpstr>    Introduction à Android</vt:lpstr>
      <vt:lpstr>OBJECTIFS DU COURS</vt:lpstr>
      <vt:lpstr>Points abordés</vt:lpstr>
      <vt:lpstr>PRE - REQUIS</vt:lpstr>
      <vt:lpstr>Projet </vt:lpstr>
      <vt:lpstr>QUELQUES RAPPELS</vt:lpstr>
      <vt:lpstr>Introduction</vt:lpstr>
      <vt:lpstr>Qu'est ce que Andoid?</vt:lpstr>
      <vt:lpstr>Qu'est ce que Andoid?</vt:lpstr>
      <vt:lpstr>Diapositive 10</vt:lpstr>
      <vt:lpstr>Open Handset Alliance (OHA)</vt:lpstr>
      <vt:lpstr>Concurrents d'Android</vt:lpstr>
      <vt:lpstr>Quelques Périphériques Android</vt:lpstr>
      <vt:lpstr>Historique d'Android</vt:lpstr>
      <vt:lpstr>TD </vt:lpstr>
      <vt:lpstr>Architecture d'Android</vt:lpstr>
      <vt:lpstr>Architecture d'Android</vt:lpstr>
      <vt:lpstr>Machine Virtuelle "Dalvik"</vt:lpstr>
      <vt:lpstr>De Dalvik à ART</vt:lpstr>
      <vt:lpstr>Les Avantages d'Android</vt:lpstr>
      <vt:lpstr>Les Avantages d'Android</vt:lpstr>
      <vt:lpstr>Structure d'un projet Android</vt:lpstr>
      <vt:lpstr>Structure d'un projet Android </vt:lpstr>
      <vt:lpstr>    Composant d'une application Android</vt:lpstr>
      <vt:lpstr>Composants d'une application Android</vt:lpstr>
      <vt:lpstr>Composants d'une application Android</vt:lpstr>
      <vt:lpstr>Composants d'une application Android</vt:lpstr>
      <vt:lpstr>Qu'est-ce qu'une Activité?</vt:lpstr>
      <vt:lpstr>Qu'est ce qu'une Activité?</vt:lpstr>
      <vt:lpstr>Qu'est ce qu'une Activité?</vt:lpstr>
      <vt:lpstr>Qu'est ce qu'une Activité?</vt:lpstr>
      <vt:lpstr>Etats d'une activité</vt:lpstr>
      <vt:lpstr>Cycle de vie d'une activité</vt:lpstr>
      <vt:lpstr>Diapositive 34</vt:lpstr>
      <vt:lpstr>Méthodes correspondantes au cycle de vie</vt:lpstr>
      <vt:lpstr>Méthodes correspondantes au cycle de vie d'une activité</vt:lpstr>
      <vt:lpstr>    Boite à outils</vt:lpstr>
      <vt:lpstr>SDK ANDROID</vt:lpstr>
      <vt:lpstr>SDK ANDROID</vt:lpstr>
      <vt:lpstr>SDK ANDROID</vt:lpstr>
      <vt:lpstr>Plugin Eclipse ADT</vt:lpstr>
      <vt:lpstr>Virtual Device Manager</vt:lpstr>
      <vt:lpstr>SDK Manager</vt:lpstr>
      <vt:lpstr>Périphérique Virtuel (AVD)</vt:lpstr>
      <vt:lpstr>Périphérique Virtuel (AVD)</vt:lpstr>
      <vt:lpstr>Machine Virtuel Dalvik</vt:lpstr>
      <vt:lpstr>Emulateur</vt:lpstr>
      <vt:lpstr>Emulateur</vt:lpstr>
      <vt:lpstr>Emulateur</vt:lpstr>
      <vt:lpstr>Dalvik Debug Monitoring Service (DDMS)</vt:lpstr>
      <vt:lpstr>Dalvik Debug Monitoring Service (DDMS)</vt:lpstr>
      <vt:lpstr>Dalvik Debug Monitoring Service (DDMS)</vt:lpstr>
      <vt:lpstr>Android Assert Packaging Tool (aapt)</vt:lpstr>
      <vt:lpstr>Création package .apk</vt:lpstr>
      <vt:lpstr>Android Debug Bridge (ADB)</vt:lpstr>
      <vt:lpstr>Android Debug Bridge (ADB)</vt:lpstr>
      <vt:lpstr>Android Debug Bridge (ADB)</vt:lpstr>
      <vt:lpstr>SQLite</vt:lpstr>
      <vt:lpstr>Traceview</vt:lpstr>
      <vt:lpstr>Traceview</vt:lpstr>
      <vt:lpstr>Traceview</vt:lpstr>
      <vt:lpstr>Dx</vt:lpstr>
      <vt:lpstr>ActivityCreator</vt:lpstr>
      <vt:lpstr>activityCreator</vt:lpstr>
      <vt:lpstr>layoutOpt</vt:lpstr>
      <vt:lpstr>Compilation</vt:lpstr>
      <vt:lpstr>    Installation </vt:lpstr>
      <vt:lpstr>Installation – Introduction  </vt:lpstr>
      <vt:lpstr>Installation – Introduction  </vt:lpstr>
      <vt:lpstr>Android studio versus Eclipse  </vt:lpstr>
      <vt:lpstr>Android studio versus Eclipse  </vt:lpstr>
      <vt:lpstr>Android studio versus Eclipse  </vt:lpstr>
      <vt:lpstr>Android studio Installation  </vt:lpstr>
      <vt:lpstr>TP</vt:lpstr>
      <vt:lpstr>    Création d'interface </vt:lpstr>
      <vt:lpstr>Diapositive 76</vt:lpstr>
      <vt:lpstr>Diapositive 77</vt:lpstr>
      <vt:lpstr>Diapositive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2013-02-23T11:05:53Z</dcterms:created>
  <dcterms:modified xsi:type="dcterms:W3CDTF">2017-09-04T07:30:13Z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