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750" r:id="rId2"/>
  </p:sldMasterIdLst>
  <p:notesMasterIdLst>
    <p:notesMasterId r:id="rId84"/>
  </p:notesMasterIdLst>
  <p:handoutMasterIdLst>
    <p:handoutMasterId r:id="rId85"/>
  </p:handoutMasterIdLst>
  <p:sldIdLst>
    <p:sldId id="256" r:id="rId3"/>
    <p:sldId id="751" r:id="rId4"/>
    <p:sldId id="760" r:id="rId5"/>
    <p:sldId id="759" r:id="rId6"/>
    <p:sldId id="761" r:id="rId7"/>
    <p:sldId id="762" r:id="rId8"/>
    <p:sldId id="763" r:id="rId9"/>
    <p:sldId id="765" r:id="rId10"/>
    <p:sldId id="766" r:id="rId11"/>
    <p:sldId id="764" r:id="rId12"/>
    <p:sldId id="767" r:id="rId13"/>
    <p:sldId id="768" r:id="rId14"/>
    <p:sldId id="769" r:id="rId15"/>
    <p:sldId id="770" r:id="rId16"/>
    <p:sldId id="771" r:id="rId17"/>
    <p:sldId id="774" r:id="rId18"/>
    <p:sldId id="773" r:id="rId19"/>
    <p:sldId id="775" r:id="rId20"/>
    <p:sldId id="772" r:id="rId21"/>
    <p:sldId id="776" r:id="rId22"/>
    <p:sldId id="777" r:id="rId23"/>
    <p:sldId id="778" r:id="rId24"/>
    <p:sldId id="779" r:id="rId25"/>
    <p:sldId id="780" r:id="rId26"/>
    <p:sldId id="781" r:id="rId27"/>
    <p:sldId id="782" r:id="rId28"/>
    <p:sldId id="783" r:id="rId29"/>
    <p:sldId id="784" r:id="rId30"/>
    <p:sldId id="785" r:id="rId31"/>
    <p:sldId id="786" r:id="rId32"/>
    <p:sldId id="787" r:id="rId33"/>
    <p:sldId id="788" r:id="rId34"/>
    <p:sldId id="789" r:id="rId35"/>
    <p:sldId id="790" r:id="rId36"/>
    <p:sldId id="791" r:id="rId37"/>
    <p:sldId id="792" r:id="rId38"/>
    <p:sldId id="793" r:id="rId39"/>
    <p:sldId id="794" r:id="rId40"/>
    <p:sldId id="795" r:id="rId41"/>
    <p:sldId id="796" r:id="rId42"/>
    <p:sldId id="797" r:id="rId43"/>
    <p:sldId id="798" r:id="rId44"/>
    <p:sldId id="799" r:id="rId45"/>
    <p:sldId id="800" r:id="rId46"/>
    <p:sldId id="801" r:id="rId47"/>
    <p:sldId id="802" r:id="rId48"/>
    <p:sldId id="803" r:id="rId49"/>
    <p:sldId id="805" r:id="rId50"/>
    <p:sldId id="806" r:id="rId51"/>
    <p:sldId id="804" r:id="rId52"/>
    <p:sldId id="807" r:id="rId53"/>
    <p:sldId id="808" r:id="rId54"/>
    <p:sldId id="809" r:id="rId55"/>
    <p:sldId id="810" r:id="rId56"/>
    <p:sldId id="811" r:id="rId57"/>
    <p:sldId id="812" r:id="rId58"/>
    <p:sldId id="813" r:id="rId59"/>
    <p:sldId id="814" r:id="rId60"/>
    <p:sldId id="816" r:id="rId61"/>
    <p:sldId id="820" r:id="rId62"/>
    <p:sldId id="821" r:id="rId63"/>
    <p:sldId id="822" r:id="rId64"/>
    <p:sldId id="823" r:id="rId65"/>
    <p:sldId id="824" r:id="rId66"/>
    <p:sldId id="825" r:id="rId67"/>
    <p:sldId id="826" r:id="rId68"/>
    <p:sldId id="827" r:id="rId69"/>
    <p:sldId id="828" r:id="rId70"/>
    <p:sldId id="815" r:id="rId71"/>
    <p:sldId id="829" r:id="rId72"/>
    <p:sldId id="830" r:id="rId73"/>
    <p:sldId id="831" r:id="rId74"/>
    <p:sldId id="832" r:id="rId75"/>
    <p:sldId id="833" r:id="rId76"/>
    <p:sldId id="817" r:id="rId77"/>
    <p:sldId id="818" r:id="rId78"/>
    <p:sldId id="819" r:id="rId79"/>
    <p:sldId id="834" r:id="rId80"/>
    <p:sldId id="835" r:id="rId81"/>
    <p:sldId id="836" r:id="rId82"/>
    <p:sldId id="837" r:id="rId83"/>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a:srgbClr val="00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92" autoAdjust="0"/>
    <p:restoredTop sz="91941" autoAdjust="0"/>
  </p:normalViewPr>
  <p:slideViewPr>
    <p:cSldViewPr>
      <p:cViewPr>
        <p:scale>
          <a:sx n="80" d="100"/>
          <a:sy n="80" d="100"/>
        </p:scale>
        <p:origin x="-1296"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342" y="-90"/>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096DDE19-01E9-47A2-9C3E-0A2B7E471E0B}" type="datetimeFigureOut">
              <a:rPr lang="fr-FR" smtClean="0"/>
              <a:pPr/>
              <a:t>07/07/2019</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15708B10-08D5-4AAD-8BC3-4B9BB892C0E3}" type="slidenum">
              <a:rPr lang="fr-FR" smtClean="0"/>
              <a:pPr/>
              <a:t>‹N°›</a:t>
            </a:fld>
            <a:endParaRPr lang="fr-FR"/>
          </a:p>
        </p:txBody>
      </p:sp>
    </p:spTree>
    <p:extLst>
      <p:ext uri="{BB962C8B-B14F-4D97-AF65-F5344CB8AC3E}">
        <p14:creationId xmlns:p14="http://schemas.microsoft.com/office/powerpoint/2010/main" xmlns="" val="2883117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fr-FR" sz="1300">
                <a:latin typeface="+mn-lt"/>
                <a:ea typeface="+mn-ea"/>
                <a:cs typeface="+mn-cs"/>
              </a:defRPr>
            </a:lvl1pPr>
          </a:lstStyle>
          <a:p>
            <a:pPr>
              <a:defRPr/>
            </a:pPr>
            <a:endParaRPr/>
          </a:p>
        </p:txBody>
      </p:sp>
      <p:sp>
        <p:nvSpPr>
          <p:cNvPr id="3" name="Date Placeholder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a:latin typeface="Calibri" pitchFamily="34" charset="0"/>
                <a:cs typeface="Arial" pitchFamily="34" charset="0"/>
              </a:defRPr>
            </a:lvl1pPr>
          </a:lstStyle>
          <a:p>
            <a:pPr>
              <a:defRPr/>
            </a:pPr>
            <a:fld id="{670BC674-AB69-401B-AF5A-2CA9F2A8A94F}" type="datetimeFigureOut">
              <a:rPr lang="fr-FR" altLang="fr-FR"/>
              <a:pPr>
                <a:defRPr/>
              </a:pPr>
              <a:t>07/07/2019</a:t>
            </a:fld>
            <a:endParaRPr lang="fr-FR" altLang="fr-FR"/>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wrap="square" lIns="99048" tIns="49524" rIns="99048" bIns="49524" numCol="1" anchor="t" anchorCtr="0" compatLnSpc="1">
            <a:prstTxWarp prst="textNoShape">
              <a:avLst/>
            </a:prstTxWarp>
            <a:normAutofit/>
          </a:bodyPr>
          <a:lstStyle/>
          <a:p>
            <a:pPr lvl="0"/>
            <a:r>
              <a:rPr lang="fr-FR" altLang="fr-FR" noProof="0" smtClean="0"/>
              <a:t>Cliquer ici pour modifier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fr-FR" sz="1300">
                <a:latin typeface="+mn-lt"/>
                <a:ea typeface="+mn-ea"/>
                <a:cs typeface="+mn-cs"/>
              </a:defRPr>
            </a:lvl1pPr>
          </a:lstStyle>
          <a:p>
            <a:pPr>
              <a:defRPr/>
            </a:pPr>
            <a:endParaRPr/>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itchFamily="34" charset="0"/>
                <a:cs typeface="Arial" pitchFamily="34" charset="0"/>
              </a:defRPr>
            </a:lvl1pPr>
          </a:lstStyle>
          <a:p>
            <a:pPr>
              <a:defRPr/>
            </a:pPr>
            <a:fld id="{4F81B69A-A60E-4AB1-B20C-091285D216A0}" type="slidenum">
              <a:rPr lang="fr-FR" altLang="fr-FR"/>
              <a:pPr>
                <a:defRPr/>
              </a:pPr>
              <a:t>‹N°›</a:t>
            </a:fld>
            <a:endParaRPr lang="fr-FR" altLang="fr-FR"/>
          </a:p>
        </p:txBody>
      </p:sp>
    </p:spTree>
    <p:extLst>
      <p:ext uri="{BB962C8B-B14F-4D97-AF65-F5344CB8AC3E}">
        <p14:creationId xmlns:p14="http://schemas.microsoft.com/office/powerpoint/2010/main" xmlns="" val="1148570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fr-F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lang="fr-F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lang="fr-F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lang="fr-F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lang="fr-FR" sz="1200" kern="1200">
        <a:solidFill>
          <a:schemeClr val="tx1"/>
        </a:solidFill>
        <a:latin typeface="+mn-lt"/>
        <a:ea typeface="ＭＳ Ｐゴシック" charset="0"/>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a:lstStyle/>
          <a:p>
            <a:pPr eaLnBrk="1" hangingPunct="1">
              <a:spcBef>
                <a:spcPct val="0"/>
              </a:spcBef>
            </a:pPr>
            <a:endParaRPr altLang="fr-FR" smtClean="0">
              <a:ea typeface="ＭＳ Ｐゴシック" pitchFamily="34" charset="-128"/>
            </a:endParaRPr>
          </a:p>
        </p:txBody>
      </p:sp>
      <p:sp>
        <p:nvSpPr>
          <p:cNvPr id="194564" name="Slide Number Placeholder 3"/>
          <p:cNvSpPr>
            <a:spLocks noGrp="1"/>
          </p:cNvSpPr>
          <p:nvPr>
            <p:ph type="sldNum" sz="quarter" idx="5"/>
          </p:nvPr>
        </p:nvSpPr>
        <p:spPr bwMode="auto">
          <a:noFill/>
          <a:ln>
            <a:miter lim="800000"/>
            <a:headEnd/>
            <a:tailEnd/>
          </a:ln>
        </p:spPr>
        <p:txBody>
          <a:bodyPr/>
          <a:lstStyle/>
          <a:p>
            <a:fld id="{617995F0-8517-445C-91AE-3CB1D2C2669C}" type="slidenum">
              <a:rPr lang="fr-FR" altLang="fr-FR" smtClean="0"/>
              <a:pPr/>
              <a:t>1</a:t>
            </a:fld>
            <a:endParaRPr lang="fr-FR" alt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pPr>
              <a:defRPr/>
            </a:pPr>
            <a:fld id="{32AACE4E-5E14-41BA-8932-1871834560B2}" type="datetimeFigureOut">
              <a:rPr lang="fr-FR" altLang="fr-FR" smtClean="0"/>
              <a:pPr>
                <a:defRPr/>
              </a:pPr>
              <a:t>07/07/2019</a:t>
            </a:fld>
            <a:endParaRPr lang="fr-FR" altLang="fr-FR"/>
          </a:p>
        </p:txBody>
      </p:sp>
      <p:sp>
        <p:nvSpPr>
          <p:cNvPr id="19" name="Espace réservé du pied de page 18"/>
          <p:cNvSpPr>
            <a:spLocks noGrp="1"/>
          </p:cNvSpPr>
          <p:nvPr>
            <p:ph type="ftr" sz="quarter" idx="11"/>
          </p:nvPr>
        </p:nvSpPr>
        <p:spPr/>
        <p:txBody>
          <a:bodyPr/>
          <a:lstStyle/>
          <a:p>
            <a:pPr>
              <a:defRPr/>
            </a:pPr>
            <a:endParaRPr lang="fr-FR"/>
          </a:p>
        </p:txBody>
      </p:sp>
      <p:sp>
        <p:nvSpPr>
          <p:cNvPr id="27" name="Espace réservé du numéro de diapositive 26"/>
          <p:cNvSpPr>
            <a:spLocks noGrp="1"/>
          </p:cNvSpPr>
          <p:nvPr>
            <p:ph type="sldNum" sz="quarter" idx="12"/>
          </p:nvPr>
        </p:nvSpPr>
        <p:spPr/>
        <p:txBody>
          <a:bodyPr/>
          <a:lstStyle/>
          <a:p>
            <a:pPr>
              <a:defRPr/>
            </a:pPr>
            <a:fld id="{16DEF1F3-C5E9-4653-9A72-7A6654EFD51D}" type="slidenum">
              <a:rPr lang="fr-FR" altLang="fr-FR" smtClean="0"/>
              <a:pPr>
                <a:defRPr/>
              </a:pPr>
              <a:t>‹N°›</a:t>
            </a:fld>
            <a:endParaRPr lang="fr-FR" alt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F790B380-73D2-4289-8594-B0BEA9CC7421}" type="datetimeFigureOut">
              <a:rPr lang="fr-FR" altLang="fr-FR" smtClean="0"/>
              <a:pPr>
                <a:defRPr/>
              </a:pPr>
              <a:t>07/07/2019</a:t>
            </a:fld>
            <a:endParaRPr lang="fr-FR" alt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DD91CED2-0665-448A-BBF8-27F8D5D8A59D}" type="slidenum">
              <a:rPr lang="fr-FR" altLang="fr-FR" smtClean="0"/>
              <a:pPr>
                <a:defRPr/>
              </a:pPr>
              <a:t>‹N°›</a:t>
            </a:fld>
            <a:endParaRPr lang="fr-FR" alt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07C5B1B2-FCD4-4BCE-995D-3251E5904B63}" type="datetimeFigureOut">
              <a:rPr lang="fr-FR" altLang="fr-FR" smtClean="0"/>
              <a:pPr>
                <a:defRPr/>
              </a:pPr>
              <a:t>07/07/2019</a:t>
            </a:fld>
            <a:endParaRPr lang="fr-FR" alt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53D95187-361D-4EB7-970B-A0666D27CDA9}" type="slidenum">
              <a:rPr lang="fr-FR" altLang="fr-FR" smtClean="0"/>
              <a:pPr>
                <a:defRPr/>
              </a:pPr>
              <a:t>‹N°›</a:t>
            </a:fld>
            <a:endParaRPr lang="fr-FR" alt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A5D66DF6-A186-449F-9C08-4DFCFAE23015}" type="datetimeFigureOut">
              <a:rPr lang="fr-FR" altLang="fr-FR" smtClean="0"/>
              <a:pPr>
                <a:defRPr/>
              </a:pPr>
              <a:t>07/07/2019</a:t>
            </a:fld>
            <a:endParaRPr lang="fr-FR" alt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986244DB-08B0-4086-84DD-15805631B9BE}" type="slidenum">
              <a:rPr lang="fr-FR" altLang="fr-FR" smtClean="0"/>
              <a:pPr>
                <a:defRPr/>
              </a:pPr>
              <a:t>‹N°›</a:t>
            </a:fld>
            <a:endParaRPr lang="fr-FR" alt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pPr>
              <a:defRPr/>
            </a:pPr>
            <a:fld id="{19671F57-2581-4A81-89B9-DD87029E3190}" type="datetimeFigureOut">
              <a:rPr lang="fr-FR" altLang="fr-FR" smtClean="0"/>
              <a:pPr>
                <a:defRPr/>
              </a:pPr>
              <a:t>07/07/2019</a:t>
            </a:fld>
            <a:endParaRPr lang="fr-FR" altLang="fr-FR">
              <a:solidFill>
                <a:srgbClr val="AAA393"/>
              </a:solidFill>
            </a:endParaRP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78196C91-E2C3-4895-89A0-A86B56AF9EB1}" type="slidenum">
              <a:rPr lang="fr-FR" altLang="fr-FR" smtClean="0"/>
              <a:pPr>
                <a:defRPr/>
              </a:pPr>
              <a:t>‹N°›</a:t>
            </a:fld>
            <a:endParaRPr lang="fr-FR" altLang="fr-FR">
              <a:solidFill>
                <a:srgbClr val="AAA393"/>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pPr>
              <a:defRPr/>
            </a:pPr>
            <a:fld id="{3E598F86-3CC1-44CF-9F10-974FC27F33DB}" type="datetimeFigureOut">
              <a:rPr lang="fr-FR" altLang="fr-FR" smtClean="0"/>
              <a:pPr>
                <a:defRPr/>
              </a:pPr>
              <a:t>07/07/2019</a:t>
            </a:fld>
            <a:endParaRPr lang="fr-FR" alt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EFFAE8E0-631C-48E2-874D-1169692A5FD1}" type="slidenum">
              <a:rPr lang="fr-FR" altLang="fr-FR" smtClean="0"/>
              <a:pPr>
                <a:defRPr/>
              </a:pPr>
              <a:t>‹N°›</a:t>
            </a:fld>
            <a:endParaRPr lang="fr-FR" alt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pPr>
              <a:defRPr/>
            </a:pPr>
            <a:fld id="{32E3C689-1B53-42FB-AF01-5D685D1367E7}" type="datetimeFigureOut">
              <a:rPr lang="fr-FR" altLang="fr-FR" smtClean="0"/>
              <a:pPr>
                <a:defRPr/>
              </a:pPr>
              <a:t>07/07/2019</a:t>
            </a:fld>
            <a:endParaRPr lang="fr-FR" altLang="fr-FR"/>
          </a:p>
        </p:txBody>
      </p:sp>
      <p:sp>
        <p:nvSpPr>
          <p:cNvPr id="8" name="Espace réservé du pied de page 7"/>
          <p:cNvSpPr>
            <a:spLocks noGrp="1"/>
          </p:cNvSpPr>
          <p:nvPr>
            <p:ph type="ftr" sz="quarter" idx="11"/>
          </p:nvPr>
        </p:nvSpPr>
        <p:spPr/>
        <p:txBody>
          <a:bodyPr/>
          <a:lstStyle/>
          <a:p>
            <a:pPr>
              <a:defRPr/>
            </a:pPr>
            <a:endParaRPr lang="fr-FR"/>
          </a:p>
        </p:txBody>
      </p:sp>
      <p:sp>
        <p:nvSpPr>
          <p:cNvPr id="9" name="Espace réservé du numéro de diapositive 8"/>
          <p:cNvSpPr>
            <a:spLocks noGrp="1"/>
          </p:cNvSpPr>
          <p:nvPr>
            <p:ph type="sldNum" sz="quarter" idx="12"/>
          </p:nvPr>
        </p:nvSpPr>
        <p:spPr/>
        <p:txBody>
          <a:bodyPr/>
          <a:lstStyle/>
          <a:p>
            <a:pPr>
              <a:defRPr/>
            </a:pPr>
            <a:fld id="{EE12776E-41B7-4410-A284-A3ABB8C7B3E5}" type="slidenum">
              <a:rPr lang="fr-FR" altLang="fr-FR" smtClean="0"/>
              <a:pPr>
                <a:defRPr/>
              </a:pPr>
              <a:t>‹N°›</a:t>
            </a:fld>
            <a:endParaRPr lang="fr-FR" alt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pPr>
              <a:defRPr/>
            </a:pPr>
            <a:fld id="{8278BA9A-92FE-47A4-BD70-7CF0608BC11F}" type="datetimeFigureOut">
              <a:rPr lang="fr-FR" altLang="fr-FR" smtClean="0"/>
              <a:pPr>
                <a:defRPr/>
              </a:pPr>
              <a:t>07/07/2019</a:t>
            </a:fld>
            <a:endParaRPr lang="fr-FR" altLang="fr-FR"/>
          </a:p>
        </p:txBody>
      </p:sp>
      <p:sp>
        <p:nvSpPr>
          <p:cNvPr id="4" name="Espace réservé du pied de page 3"/>
          <p:cNvSpPr>
            <a:spLocks noGrp="1"/>
          </p:cNvSpPr>
          <p:nvPr>
            <p:ph type="ftr" sz="quarter" idx="11"/>
          </p:nvPr>
        </p:nvSpPr>
        <p:spPr/>
        <p:txBody>
          <a:bodyPr/>
          <a:lstStyle/>
          <a:p>
            <a:pPr>
              <a:defRPr/>
            </a:pPr>
            <a:endParaRPr lang="fr-FR"/>
          </a:p>
        </p:txBody>
      </p:sp>
      <p:sp>
        <p:nvSpPr>
          <p:cNvPr id="5" name="Espace réservé du numéro de diapositive 4"/>
          <p:cNvSpPr>
            <a:spLocks noGrp="1"/>
          </p:cNvSpPr>
          <p:nvPr>
            <p:ph type="sldNum" sz="quarter" idx="12"/>
          </p:nvPr>
        </p:nvSpPr>
        <p:spPr/>
        <p:txBody>
          <a:bodyPr/>
          <a:lstStyle/>
          <a:p>
            <a:pPr>
              <a:defRPr/>
            </a:pPr>
            <a:fld id="{F758C139-B57E-47C8-AD0F-70F61CDF529F}" type="slidenum">
              <a:rPr lang="fr-FR" altLang="fr-FR" smtClean="0"/>
              <a:pPr>
                <a:defRPr/>
              </a:pPr>
              <a:t>‹N°›</a:t>
            </a:fld>
            <a:endParaRPr lang="fr-FR" alt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fld id="{F3C71430-9C22-4786-9880-F1793815EB07}" type="datetimeFigureOut">
              <a:rPr lang="fr-FR" altLang="fr-FR" smtClean="0"/>
              <a:pPr>
                <a:defRPr/>
              </a:pPr>
              <a:t>07/07/2019</a:t>
            </a:fld>
            <a:endParaRPr lang="fr-FR" altLang="fr-FR"/>
          </a:p>
        </p:txBody>
      </p:sp>
      <p:sp>
        <p:nvSpPr>
          <p:cNvPr id="3" name="Espace réservé du pied de page 2"/>
          <p:cNvSpPr>
            <a:spLocks noGrp="1"/>
          </p:cNvSpPr>
          <p:nvPr>
            <p:ph type="ftr" sz="quarter" idx="11"/>
          </p:nvPr>
        </p:nvSpPr>
        <p:spPr/>
        <p:txBody>
          <a:bodyPr/>
          <a:lstStyle/>
          <a:p>
            <a:pPr>
              <a:defRPr/>
            </a:pPr>
            <a:endParaRPr lang="fr-FR"/>
          </a:p>
        </p:txBody>
      </p:sp>
      <p:sp>
        <p:nvSpPr>
          <p:cNvPr id="4" name="Espace réservé du numéro de diapositive 3"/>
          <p:cNvSpPr>
            <a:spLocks noGrp="1"/>
          </p:cNvSpPr>
          <p:nvPr>
            <p:ph type="sldNum" sz="quarter" idx="12"/>
          </p:nvPr>
        </p:nvSpPr>
        <p:spPr/>
        <p:txBody>
          <a:bodyPr/>
          <a:lstStyle/>
          <a:p>
            <a:pPr>
              <a:defRPr/>
            </a:pPr>
            <a:fld id="{D946EED3-F7BE-4587-B8C5-ECD4E0073D22}" type="slidenum">
              <a:rPr lang="fr-FR" altLang="fr-FR" smtClean="0"/>
              <a:pPr>
                <a:defRPr/>
              </a:pPr>
              <a:t>‹N°›</a:t>
            </a:fld>
            <a:endParaRPr lang="fr-FR" alt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pPr>
              <a:defRPr/>
            </a:pPr>
            <a:fld id="{C4649007-DEBF-4972-9472-67CC65299D3B}" type="datetimeFigureOut">
              <a:rPr lang="fr-FR" altLang="fr-FR" smtClean="0"/>
              <a:pPr>
                <a:defRPr/>
              </a:pPr>
              <a:t>07/07/2019</a:t>
            </a:fld>
            <a:endParaRPr lang="fr-FR" alt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72A1C72D-5DF9-488C-91CE-53080B0536C8}" type="slidenum">
              <a:rPr lang="fr-FR" altLang="fr-FR" smtClean="0"/>
              <a:pPr>
                <a:defRPr/>
              </a:pPr>
              <a:t>‹N°›</a:t>
            </a:fld>
            <a:endParaRPr lang="fr-FR" alt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4F308A7A-EFEB-4B3B-A304-8DA598A17373}" type="datetimeFigureOut">
              <a:rPr lang="fr-FR" altLang="fr-FR" smtClean="0"/>
              <a:pPr>
                <a:defRPr/>
              </a:pPr>
              <a:t>07/07/2019</a:t>
            </a:fld>
            <a:endParaRPr lang="fr-FR" alt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pPr>
              <a:defRPr/>
            </a:pPr>
            <a:fld id="{8D9823D9-9B6D-4C0D-880F-692B9FEA8786}" type="slidenum">
              <a:rPr lang="fr-FR" altLang="fr-FR" smtClean="0"/>
              <a:pPr>
                <a:defRPr/>
              </a:pPr>
              <a:t>‹N°›</a:t>
            </a:fld>
            <a:endParaRPr lang="fr-FR" alt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19671F57-2581-4A81-89B9-DD87029E3190}" type="datetimeFigureOut">
              <a:rPr lang="fr-FR" altLang="fr-FR" smtClean="0"/>
              <a:pPr>
                <a:defRPr/>
              </a:pPr>
              <a:t>07/07/2019</a:t>
            </a:fld>
            <a:endParaRPr lang="fr-FR" altLang="fr-FR">
              <a:solidFill>
                <a:srgbClr val="AAA393"/>
              </a:solidFill>
            </a:endParaRP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78196C91-E2C3-4895-89A0-A86B56AF9EB1}" type="slidenum">
              <a:rPr lang="fr-FR" altLang="fr-FR" smtClean="0"/>
              <a:pPr>
                <a:defRPr/>
              </a:pPr>
              <a:t>‹N°›</a:t>
            </a:fld>
            <a:endParaRPr lang="fr-FR" altLang="fr-FR">
              <a:solidFill>
                <a:srgbClr val="AAA393"/>
              </a:solidFill>
            </a:endParaRP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Oval 2" descr="Description : Picto"/>
          <p:cNvSpPr>
            <a:spLocks noChangeArrowheads="1"/>
          </p:cNvSpPr>
          <p:nvPr userDrawn="1"/>
        </p:nvSpPr>
        <p:spPr bwMode="auto">
          <a:xfrm>
            <a:off x="107504" y="260648"/>
            <a:ext cx="1152525" cy="1127125"/>
          </a:xfrm>
          <a:prstGeom prst="ellipse">
            <a:avLst/>
          </a:prstGeom>
          <a:blipFill dpi="0" rotWithShape="1">
            <a:blip r:embed="rId13"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751" r:id="rId1"/>
    <p:sldLayoutId id="2147484752" r:id="rId2"/>
    <p:sldLayoutId id="2147484753" r:id="rId3"/>
    <p:sldLayoutId id="2147484754" r:id="rId4"/>
    <p:sldLayoutId id="2147484755" r:id="rId5"/>
    <p:sldLayoutId id="2147484756" r:id="rId6"/>
    <p:sldLayoutId id="2147484757" r:id="rId7"/>
    <p:sldLayoutId id="2147484758" r:id="rId8"/>
    <p:sldLayoutId id="2147484759" r:id="rId9"/>
    <p:sldLayoutId id="2147484760" r:id="rId10"/>
    <p:sldLayoutId id="214748476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2285992"/>
            <a:ext cx="7776864" cy="1472184"/>
          </a:xfrm>
        </p:spPr>
        <p:txBody>
          <a:bodyPr vert="horz" wrap="square" lIns="91440" tIns="45720" rIns="91440" bIns="45720" numCol="1" anchorCtr="0" compatLnSpc="1">
            <a:prstTxWarp prst="textNoShape">
              <a:avLst/>
            </a:prstTxWarp>
          </a:bodyPr>
          <a:lstStyle/>
          <a:p>
            <a:pPr algn="ctr" eaLnBrk="1" hangingPunct="1">
              <a:defRPr/>
            </a:pPr>
            <a:r>
              <a:rPr lang="fr-FR" altLang="fr-FR" dirty="0" smtClean="0">
                <a:effectLst>
                  <a:outerShdw blurRad="38100" dist="38100" dir="2700000" algn="tl">
                    <a:srgbClr val="C0C0C0"/>
                  </a:outerShdw>
                </a:effectLst>
                <a:ea typeface="ＭＳ Ｐゴシック" pitchFamily="34" charset="-128"/>
              </a:rPr>
              <a:t>Introduction à Java</a:t>
            </a:r>
            <a:endParaRPr altLang="fr-FR" dirty="0" smtClean="0">
              <a:effectLst>
                <a:outerShdw blurRad="38100" dist="38100" dir="2700000" algn="tl">
                  <a:srgbClr val="C0C0C0"/>
                </a:outerShdw>
              </a:effectLst>
              <a:ea typeface="ＭＳ Ｐゴシック" pitchFamily="34" charset="-128"/>
            </a:endParaRPr>
          </a:p>
        </p:txBody>
      </p:sp>
      <p:sp>
        <p:nvSpPr>
          <p:cNvPr id="3" name="Title 1"/>
          <p:cNvSpPr txBox="1">
            <a:spLocks/>
          </p:cNvSpPr>
          <p:nvPr/>
        </p:nvSpPr>
        <p:spPr>
          <a:xfrm>
            <a:off x="6372200" y="6093296"/>
            <a:ext cx="2510096" cy="392064"/>
          </a:xfrm>
          <a:prstGeom prst="rect">
            <a:avLst/>
          </a:prstGeom>
        </p:spPr>
        <p:txBody>
          <a:bodyPr vert="horz" wrap="square" lIns="91440" tIns="45720" rIns="91440" bIns="45720" numCol="1" anchor="b" anchorCtr="0" compatLnSpc="1">
            <a:prstTxWarp prst="textNoShape">
              <a:avLst/>
            </a:prstTxWarp>
            <a:normAutofit lnSpcReduction="10000"/>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fr-FR" altLang="fr-FR" sz="2000" dirty="0" smtClean="0">
                <a:solidFill>
                  <a:srgbClr val="572314"/>
                </a:solidFill>
                <a:effectLst>
                  <a:outerShdw blurRad="38100" dist="38100" dir="2700000" algn="tl">
                    <a:srgbClr val="C0C0C0"/>
                  </a:outerShdw>
                </a:effectLst>
                <a:latin typeface="+mj-lt"/>
                <a:cs typeface="ＭＳ Ｐゴシック" charset="0"/>
              </a:rPr>
              <a:t>Jean Francis </a:t>
            </a:r>
            <a:r>
              <a:rPr lang="fr-FR" altLang="fr-FR" sz="2000" dirty="0" err="1" smtClean="0">
                <a:solidFill>
                  <a:srgbClr val="572314"/>
                </a:solidFill>
                <a:effectLst>
                  <a:outerShdw blurRad="38100" dist="38100" dir="2700000" algn="tl">
                    <a:srgbClr val="C0C0C0"/>
                  </a:outerShdw>
                </a:effectLst>
                <a:latin typeface="+mj-lt"/>
                <a:cs typeface="ＭＳ Ｐゴシック" charset="0"/>
              </a:rPr>
              <a:t>Ndjuiko</a:t>
            </a:r>
            <a:endParaRPr kumimoji="0" lang="fr-FR" altLang="fr-FR" sz="2000" b="0" i="0" u="none" strike="noStrike" kern="1200" cap="none" spc="0" normalizeH="0" baseline="0" noProof="0" dirty="0" smtClean="0">
              <a:ln>
                <a:noFill/>
              </a:ln>
              <a:solidFill>
                <a:srgbClr val="572314"/>
              </a:solidFill>
              <a:effectLst>
                <a:outerShdw blurRad="38100" dist="38100" dir="2700000" algn="tl">
                  <a:srgbClr val="C0C0C0"/>
                </a:outerShdw>
              </a:effectLst>
              <a:uLnTx/>
              <a:uFillTx/>
              <a:latin typeface="+mj-lt"/>
              <a:ea typeface="ＭＳ Ｐゴシック" pitchFamily="34" charset="-128"/>
              <a:cs typeface="ＭＳ Ｐゴシック"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Java - Historique</a:t>
            </a:r>
            <a:endParaRPr lang="fr-FR" dirty="0"/>
          </a:p>
        </p:txBody>
      </p:sp>
      <p:sp>
        <p:nvSpPr>
          <p:cNvPr id="3" name="Espace réservé du contenu 2"/>
          <p:cNvSpPr>
            <a:spLocks noGrp="1"/>
          </p:cNvSpPr>
          <p:nvPr>
            <p:ph idx="1"/>
          </p:nvPr>
        </p:nvSpPr>
        <p:spPr>
          <a:xfrm>
            <a:off x="457200" y="1935480"/>
            <a:ext cx="8229600" cy="4636792"/>
          </a:xfrm>
        </p:spPr>
        <p:txBody>
          <a:bodyPr/>
          <a:lstStyle/>
          <a:p>
            <a:pPr>
              <a:buFont typeface="Wingdings" pitchFamily="2" charset="2"/>
              <a:buChar char="Ø"/>
            </a:pPr>
            <a:r>
              <a:rPr lang="fr-FR" dirty="0" smtClean="0"/>
              <a:t>92 SUN crée </a:t>
            </a:r>
            <a:r>
              <a:rPr lang="fr-FR" dirty="0" err="1" smtClean="0"/>
              <a:t>oak</a:t>
            </a:r>
            <a:r>
              <a:rPr lang="fr-FR" dirty="0" smtClean="0"/>
              <a:t> (systèmes embarqués).  Auteur : James </a:t>
            </a:r>
            <a:r>
              <a:rPr lang="fr-FR" dirty="0" err="1" smtClean="0"/>
              <a:t>Gosling</a:t>
            </a:r>
            <a:endParaRPr lang="fr-FR" dirty="0" smtClean="0"/>
          </a:p>
          <a:p>
            <a:pPr>
              <a:buFont typeface="Wingdings" pitchFamily="2" charset="2"/>
              <a:buChar char="Ø"/>
            </a:pPr>
            <a:r>
              <a:rPr lang="fr-FR" dirty="0" smtClean="0"/>
              <a:t>94 Adapté à Internet grâce aux applets.</a:t>
            </a:r>
          </a:p>
          <a:p>
            <a:pPr>
              <a:buNone/>
            </a:pPr>
            <a:r>
              <a:rPr lang="fr-FR" dirty="0" smtClean="0"/>
              <a:t>      Devient Java</a:t>
            </a:r>
          </a:p>
          <a:p>
            <a:pPr>
              <a:buFont typeface="Wingdings" pitchFamily="2" charset="2"/>
              <a:buChar char="Ø"/>
            </a:pPr>
            <a:r>
              <a:rPr lang="fr-FR" dirty="0" smtClean="0"/>
              <a:t>96 Première version stable et gratuite de JDK</a:t>
            </a:r>
          </a:p>
          <a:p>
            <a:pPr>
              <a:buFont typeface="Wingdings" pitchFamily="2" charset="2"/>
              <a:buChar char="Ø"/>
            </a:pPr>
            <a:r>
              <a:rPr lang="fr-FR" dirty="0" smtClean="0"/>
              <a:t>98 Sortie de Java 2</a:t>
            </a:r>
          </a:p>
          <a:p>
            <a:pPr>
              <a:buFont typeface="Wingdings" pitchFamily="2" charset="2"/>
              <a:buChar char="Ø"/>
            </a:pPr>
            <a:r>
              <a:rPr lang="fr-FR" dirty="0" smtClean="0"/>
              <a:t>05 Version 1.5 de Java 2</a:t>
            </a:r>
          </a:p>
          <a:p>
            <a:pPr>
              <a:buFont typeface="Wingdings" pitchFamily="2" charset="2"/>
              <a:buChar char="Ø"/>
            </a:pPr>
            <a:r>
              <a:rPr lang="fr-FR" dirty="0" smtClean="0"/>
              <a:t>09 Oracle rachète Sun (et donc Java)</a:t>
            </a:r>
          </a:p>
          <a:p>
            <a:pPr>
              <a:buFont typeface="Wingdings" pitchFamily="2" charset="2"/>
              <a:buChar char="Ø"/>
            </a:pPr>
            <a:r>
              <a:rPr lang="fr-FR" dirty="0" smtClean="0"/>
              <a:t>11 Version 1.7 (Java 7, en GPL)</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Java – Editions de Java</a:t>
            </a:r>
            <a:endParaRPr lang="fr-FR" dirty="0"/>
          </a:p>
        </p:txBody>
      </p:sp>
      <p:sp>
        <p:nvSpPr>
          <p:cNvPr id="3" name="Espace réservé du contenu 2"/>
          <p:cNvSpPr>
            <a:spLocks noGrp="1"/>
          </p:cNvSpPr>
          <p:nvPr>
            <p:ph idx="1"/>
          </p:nvPr>
        </p:nvSpPr>
        <p:spPr>
          <a:xfrm>
            <a:off x="457200" y="1935480"/>
            <a:ext cx="8229600" cy="4636792"/>
          </a:xfrm>
        </p:spPr>
        <p:txBody>
          <a:bodyPr/>
          <a:lstStyle/>
          <a:p>
            <a:pPr>
              <a:buNone/>
            </a:pPr>
            <a:endParaRPr lang="fr-FR" dirty="0" smtClean="0"/>
          </a:p>
          <a:p>
            <a:pPr>
              <a:buNone/>
            </a:pPr>
            <a:r>
              <a:rPr lang="fr-FR" b="1" dirty="0" smtClean="0"/>
              <a:t>Java est disponible en 3 éditions</a:t>
            </a:r>
          </a:p>
          <a:p>
            <a:r>
              <a:rPr lang="fr-FR" dirty="0" smtClean="0"/>
              <a:t>Même langage</a:t>
            </a:r>
          </a:p>
          <a:p>
            <a:r>
              <a:rPr lang="fr-FR" dirty="0" smtClean="0"/>
              <a:t> Mais taille de la bibliothèque différente</a:t>
            </a:r>
          </a:p>
          <a:p>
            <a:r>
              <a:rPr lang="fr-FR" dirty="0" smtClean="0"/>
              <a:t> Adapté à des situations différentes</a:t>
            </a:r>
          </a:p>
          <a:p>
            <a:pPr>
              <a:buNone/>
            </a:pPr>
            <a:endParaRPr lang="fr-FR" dirty="0" smtClean="0"/>
          </a:p>
          <a:p>
            <a:pPr>
              <a:buNone/>
            </a:pPr>
            <a:r>
              <a:rPr lang="fr-FR" b="1" dirty="0" smtClean="0"/>
              <a:t>Java SE (édition standard)</a:t>
            </a:r>
          </a:p>
          <a:p>
            <a:r>
              <a:rPr lang="fr-FR" dirty="0" smtClean="0"/>
              <a:t>Applications monopostes classiques</a:t>
            </a:r>
          </a:p>
          <a:p>
            <a:r>
              <a:rPr lang="fr-FR" dirty="0" smtClean="0"/>
              <a:t>Les applications </a:t>
            </a:r>
            <a:r>
              <a:rPr lang="fr-FR" dirty="0" err="1" smtClean="0"/>
              <a:t>Android</a:t>
            </a:r>
            <a:r>
              <a:rPr lang="fr-FR" dirty="0" smtClean="0"/>
              <a:t> sont en Java</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Java – Editions de Java</a:t>
            </a:r>
            <a:endParaRPr lang="fr-FR" dirty="0"/>
          </a:p>
        </p:txBody>
      </p:sp>
      <p:sp>
        <p:nvSpPr>
          <p:cNvPr id="3" name="Espace réservé du contenu 2"/>
          <p:cNvSpPr>
            <a:spLocks noGrp="1"/>
          </p:cNvSpPr>
          <p:nvPr>
            <p:ph idx="1"/>
          </p:nvPr>
        </p:nvSpPr>
        <p:spPr>
          <a:xfrm>
            <a:off x="457200" y="1935480"/>
            <a:ext cx="8229600" cy="4636792"/>
          </a:xfrm>
        </p:spPr>
        <p:txBody>
          <a:bodyPr>
            <a:normAutofit lnSpcReduction="10000"/>
          </a:bodyPr>
          <a:lstStyle/>
          <a:p>
            <a:pPr>
              <a:buNone/>
            </a:pPr>
            <a:endParaRPr lang="fr-FR" dirty="0" smtClean="0"/>
          </a:p>
          <a:p>
            <a:pPr>
              <a:buNone/>
            </a:pPr>
            <a:r>
              <a:rPr lang="fr-FR" b="1" dirty="0" smtClean="0"/>
              <a:t>Java ME </a:t>
            </a:r>
            <a:r>
              <a:rPr lang="fr-FR" dirty="0" smtClean="0"/>
              <a:t>(</a:t>
            </a:r>
            <a:r>
              <a:rPr lang="fr-FR" b="1" dirty="0" smtClean="0"/>
              <a:t>édition mobile - plus léger</a:t>
            </a:r>
            <a:r>
              <a:rPr lang="fr-FR" dirty="0" smtClean="0"/>
              <a:t>)</a:t>
            </a:r>
          </a:p>
          <a:p>
            <a:r>
              <a:rPr lang="fr-FR" dirty="0" smtClean="0"/>
              <a:t> Applications embarquées : téléphones, appareils électroniques, . . .</a:t>
            </a:r>
          </a:p>
          <a:p>
            <a:r>
              <a:rPr lang="fr-FR" dirty="0" smtClean="0"/>
              <a:t> Omniprésent</a:t>
            </a:r>
          </a:p>
          <a:p>
            <a:pPr>
              <a:buNone/>
            </a:pPr>
            <a:endParaRPr lang="fr-FR" dirty="0" smtClean="0"/>
          </a:p>
          <a:p>
            <a:pPr>
              <a:buNone/>
            </a:pPr>
            <a:r>
              <a:rPr lang="fr-FR" b="1" dirty="0" smtClean="0"/>
              <a:t>Java EE (édition entreprise - plus complet)</a:t>
            </a:r>
          </a:p>
          <a:p>
            <a:r>
              <a:rPr lang="fr-FR" dirty="0" smtClean="0"/>
              <a:t> Applications distribuées : client-serveur, web</a:t>
            </a:r>
          </a:p>
          <a:p>
            <a:r>
              <a:rPr lang="fr-FR" dirty="0" smtClean="0"/>
              <a:t> Très présent : riche, robuste et portable</a:t>
            </a:r>
          </a:p>
          <a:p>
            <a:r>
              <a:rPr lang="fr-FR" dirty="0" smtClean="0"/>
              <a:t> Concurrents : .NET (Microsoft), PHP</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Java – Pourquoi Java?</a:t>
            </a:r>
            <a:endParaRPr lang="fr-FR" dirty="0"/>
          </a:p>
        </p:txBody>
      </p:sp>
      <p:sp>
        <p:nvSpPr>
          <p:cNvPr id="3" name="Espace réservé du contenu 2"/>
          <p:cNvSpPr>
            <a:spLocks noGrp="1"/>
          </p:cNvSpPr>
          <p:nvPr>
            <p:ph idx="1"/>
          </p:nvPr>
        </p:nvSpPr>
        <p:spPr>
          <a:xfrm>
            <a:off x="457200" y="1935480"/>
            <a:ext cx="8229600" cy="4636792"/>
          </a:xfrm>
        </p:spPr>
        <p:txBody>
          <a:bodyPr>
            <a:normAutofit lnSpcReduction="10000"/>
          </a:bodyPr>
          <a:lstStyle/>
          <a:p>
            <a:pPr>
              <a:buNone/>
            </a:pPr>
            <a:endParaRPr lang="fr-FR" dirty="0" smtClean="0"/>
          </a:p>
          <a:p>
            <a:pPr>
              <a:buNone/>
            </a:pPr>
            <a:r>
              <a:rPr lang="fr-FR" dirty="0" smtClean="0"/>
              <a:t>Réelles qualités pédagogiques</a:t>
            </a:r>
          </a:p>
          <a:p>
            <a:pPr>
              <a:buFont typeface="Wingdings" pitchFamily="2" charset="2"/>
              <a:buChar char="Ø"/>
            </a:pPr>
            <a:r>
              <a:rPr lang="fr-FR" dirty="0" smtClean="0"/>
              <a:t> Syntaxe claire et précise</a:t>
            </a:r>
          </a:p>
          <a:p>
            <a:pPr>
              <a:buFont typeface="Wingdings" pitchFamily="2" charset="2"/>
              <a:buChar char="Ø"/>
            </a:pPr>
            <a:r>
              <a:rPr lang="fr-FR" dirty="0" smtClean="0"/>
              <a:t>Typage fort</a:t>
            </a:r>
          </a:p>
          <a:p>
            <a:pPr>
              <a:buFont typeface="Wingdings" pitchFamily="2" charset="2"/>
              <a:buChar char="Ø"/>
            </a:pPr>
            <a:r>
              <a:rPr lang="fr-FR" dirty="0" smtClean="0"/>
              <a:t> Détection précoce des erreurs</a:t>
            </a:r>
          </a:p>
          <a:p>
            <a:pPr>
              <a:buFont typeface="Wingdings" pitchFamily="2" charset="2"/>
              <a:buChar char="Ø"/>
            </a:pPr>
            <a:r>
              <a:rPr lang="fr-FR" dirty="0" smtClean="0"/>
              <a:t>Concepts modernes de programmation</a:t>
            </a:r>
          </a:p>
          <a:p>
            <a:pPr>
              <a:buFont typeface="Wingdings" pitchFamily="2" charset="2"/>
              <a:buChar char="Ø"/>
            </a:pPr>
            <a:r>
              <a:rPr lang="fr-FR" dirty="0" smtClean="0"/>
              <a:t> Économie d'échelle</a:t>
            </a:r>
          </a:p>
          <a:p>
            <a:pPr>
              <a:buNone/>
            </a:pPr>
            <a:endParaRPr lang="fr-FR" dirty="0" smtClean="0"/>
          </a:p>
          <a:p>
            <a:pPr>
              <a:buNone/>
            </a:pPr>
            <a:r>
              <a:rPr lang="fr-FR" b="1" dirty="0" smtClean="0"/>
              <a:t>A trouvé sa place dans le milieu professionnel</a:t>
            </a:r>
          </a:p>
          <a:p>
            <a:pPr>
              <a:buNone/>
            </a:pPr>
            <a:r>
              <a:rPr lang="fr-FR" dirty="0" smtClean="0"/>
              <a:t> </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sz="3200" dirty="0" smtClean="0"/>
              <a:t> Leçon 4 :  Développer en Java</a:t>
            </a:r>
            <a:endParaRPr lang="fr-BE" sz="3200" dirty="0"/>
          </a:p>
        </p:txBody>
      </p:sp>
      <p:sp>
        <p:nvSpPr>
          <p:cNvPr id="5" name="Rectangle 3"/>
          <p:cNvSpPr txBox="1">
            <a:spLocks noChangeArrowheads="1"/>
          </p:cNvSpPr>
          <p:nvPr/>
        </p:nvSpPr>
        <p:spPr bwMode="auto">
          <a:xfrm>
            <a:off x="1042987" y="2928934"/>
            <a:ext cx="7243789" cy="1714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La machine virtuelle</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kumimoji="0" lang="fr-FR" sz="3200" b="1" i="0" u="none" strike="noStrike" kern="1200" cap="none" spc="0" normalizeH="0" baseline="0" noProof="0" dirty="0" smtClean="0">
                <a:ln>
                  <a:noFill/>
                </a:ln>
                <a:solidFill>
                  <a:schemeClr val="tx1"/>
                </a:solidFill>
                <a:effectLst/>
                <a:uLnTx/>
                <a:uFillTx/>
                <a:latin typeface="+mn-lt"/>
                <a:ea typeface="ＭＳ Ｐゴシック" charset="0"/>
                <a:cs typeface="+mn-cs"/>
              </a:rPr>
              <a:t>Les outils de développement</a:t>
            </a:r>
            <a:endParaRPr kumimoji="0" lang="fr-FR" sz="3200" i="0" u="none" strike="noStrike" kern="1200" cap="none" spc="0" normalizeH="0" baseline="0" noProof="0" dirty="0" smtClean="0">
              <a:ln>
                <a:noFill/>
              </a:ln>
              <a:solidFill>
                <a:schemeClr val="tx1"/>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buFont typeface="Verdana" pitchFamily="34" charset="0"/>
              <a:buChar char="◦"/>
              <a:tabLst/>
              <a:defRPr/>
            </a:pPr>
            <a:endParaRPr kumimoji="0" lang="fr-FR" sz="1500" b="0" i="1" u="sng" strike="noStrike" kern="1200" cap="none" spc="0" normalizeH="0" baseline="0" noProof="0" dirty="0" smtClean="0">
              <a:ln>
                <a:noFill/>
              </a:ln>
              <a:solidFill>
                <a:srgbClr val="FF0000"/>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buFont typeface="Verdana" pitchFamily="34" charset="0"/>
              <a:buChar char="◦"/>
              <a:tabLst/>
              <a:defRPr/>
            </a:pPr>
            <a:endPar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p:txBody>
      </p:sp>
    </p:spTree>
    <p:extLst>
      <p:ext uri="{BB962C8B-B14F-4D97-AF65-F5344CB8AC3E}">
        <p14:creationId xmlns:p14="http://schemas.microsoft.com/office/powerpoint/2010/main" xmlns="" val="1238454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571480"/>
            <a:ext cx="7586658" cy="1143000"/>
          </a:xfrm>
        </p:spPr>
        <p:txBody>
          <a:bodyPr>
            <a:normAutofit/>
          </a:bodyPr>
          <a:lstStyle/>
          <a:p>
            <a:r>
              <a:rPr lang="fr-BE" sz="3200" dirty="0" smtClean="0"/>
              <a:t>Développer en Java – Machine virtuelle</a:t>
            </a:r>
            <a:endParaRPr lang="fr-BE" sz="3200" dirty="0"/>
          </a:p>
        </p:txBody>
      </p:sp>
      <p:sp>
        <p:nvSpPr>
          <p:cNvPr id="5" name="Rectangle 3"/>
          <p:cNvSpPr txBox="1">
            <a:spLocks noChangeArrowheads="1"/>
          </p:cNvSpPr>
          <p:nvPr/>
        </p:nvSpPr>
        <p:spPr bwMode="auto">
          <a:xfrm>
            <a:off x="0" y="1643050"/>
            <a:ext cx="9143999" cy="49291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9250" marR="0" lvl="1" indent="0" algn="l" defTabSz="914400" rtl="0" eaLnBrk="1" fontAlgn="base" latinLnBrk="0" hangingPunct="1">
              <a:lnSpc>
                <a:spcPts val="3000"/>
              </a:lnSpc>
              <a:spcBef>
                <a:spcPts val="550"/>
              </a:spcBef>
              <a:spcAft>
                <a:spcPct val="0"/>
              </a:spcAft>
              <a:buClr>
                <a:schemeClr val="accent1"/>
              </a:buClr>
              <a:buSzTx/>
              <a:tabLst/>
              <a:defRPr/>
            </a:pPr>
            <a:endParaRPr lang="fr-FR" sz="2800" dirty="0" smtClean="0">
              <a:latin typeface="+mn-lt"/>
              <a:ea typeface="ＭＳ Ｐゴシック" charset="0"/>
            </a:endParaRPr>
          </a:p>
          <a:p>
            <a:pPr marL="349250" marR="0" lvl="1" indent="0" algn="l" defTabSz="914400" rtl="0" eaLnBrk="1" fontAlgn="base" latinLnBrk="0" hangingPunct="1">
              <a:lnSpc>
                <a:spcPts val="3000"/>
              </a:lnSpc>
              <a:spcBef>
                <a:spcPts val="550"/>
              </a:spcBef>
              <a:spcAft>
                <a:spcPct val="0"/>
              </a:spcAft>
              <a:buClr>
                <a:schemeClr val="accent1"/>
              </a:buClr>
              <a:buSzTx/>
              <a:tabLst/>
              <a:defRPr/>
            </a:pPr>
            <a:r>
              <a:rPr lang="fr-FR" sz="2800" dirty="0" smtClean="0">
                <a:latin typeface="+mn-lt"/>
                <a:ea typeface="ＭＳ Ｐゴシック" charset="0"/>
              </a:rPr>
              <a:t>Environnement permettant l’exécution des applications java.</a:t>
            </a:r>
          </a:p>
          <a:p>
            <a:pPr marL="349250" marR="0" lvl="1" indent="0" algn="l" defTabSz="914400" rtl="0" eaLnBrk="1" fontAlgn="base" latinLnBrk="0" hangingPunct="1">
              <a:lnSpc>
                <a:spcPts val="3000"/>
              </a:lnSpc>
              <a:spcBef>
                <a:spcPts val="550"/>
              </a:spcBef>
              <a:spcAft>
                <a:spcPct val="0"/>
              </a:spcAft>
              <a:buClr>
                <a:schemeClr val="accent1"/>
              </a:buClr>
              <a:buSzTx/>
              <a:tabLst/>
              <a:defRPr/>
            </a:pPr>
            <a:endParaRPr lang="fr-FR" sz="2800" dirty="0" smtClean="0">
              <a:latin typeface="+mn-lt"/>
              <a:ea typeface="ＭＳ Ｐゴシック" charset="0"/>
            </a:endParaRPr>
          </a:p>
          <a:p>
            <a:pPr marL="349250" marR="0" lvl="1" indent="0" algn="l" defTabSz="914400" rtl="0" eaLnBrk="1" fontAlgn="base" latinLnBrk="0" hangingPunct="1">
              <a:lnSpc>
                <a:spcPts val="3000"/>
              </a:lnSpc>
              <a:spcBef>
                <a:spcPts val="550"/>
              </a:spcBef>
              <a:spcAft>
                <a:spcPct val="0"/>
              </a:spcAft>
              <a:buClr>
                <a:schemeClr val="accent1"/>
              </a:buClr>
              <a:buSzTx/>
              <a:tabLst/>
              <a:defRPr/>
            </a:pPr>
            <a:r>
              <a:rPr lang="fr-FR" sz="2800" dirty="0" smtClean="0">
                <a:latin typeface="+mn-lt"/>
                <a:ea typeface="ＭＳ Ｐゴシック" charset="0"/>
              </a:rPr>
              <a:t>Elle permet</a:t>
            </a:r>
          </a:p>
          <a:p>
            <a:pPr marL="349250" marR="0" lvl="1" indent="0" algn="l" defTabSz="914400" rtl="0" eaLnBrk="1" fontAlgn="base" latinLnBrk="0" hangingPunct="1">
              <a:lnSpc>
                <a:spcPts val="3000"/>
              </a:lnSpc>
              <a:spcBef>
                <a:spcPts val="550"/>
              </a:spcBef>
              <a:spcAft>
                <a:spcPct val="0"/>
              </a:spcAft>
              <a:buClr>
                <a:schemeClr val="accent1"/>
              </a:buClr>
              <a:buSzTx/>
              <a:tabLst/>
              <a:defRPr/>
            </a:pPr>
            <a:endParaRPr lang="fr-FR" sz="2800" dirty="0" smtClean="0">
              <a:latin typeface="+mn-lt"/>
              <a:ea typeface="ＭＳ Ｐゴシック" charset="0"/>
            </a:endParaRPr>
          </a:p>
          <a:p>
            <a:pPr marL="349250" marR="0" lvl="1" indent="0" algn="l" defTabSz="914400" rtl="0" eaLnBrk="1" fontAlgn="base" latinLnBrk="0" hangingPunct="1">
              <a:lnSpc>
                <a:spcPts val="3000"/>
              </a:lnSpc>
              <a:spcBef>
                <a:spcPts val="550"/>
              </a:spcBef>
              <a:spcAft>
                <a:spcPct val="0"/>
              </a:spcAft>
              <a:buClr>
                <a:schemeClr val="accent1"/>
              </a:buClr>
              <a:buSzTx/>
              <a:buFont typeface="Wingdings" pitchFamily="2" charset="2"/>
              <a:buChar char="Ø"/>
              <a:tabLst/>
              <a:defRPr/>
            </a:pPr>
            <a:r>
              <a:rPr lang="fr-FR" sz="2800" dirty="0" smtClean="0">
                <a:latin typeface="+mn-lt"/>
                <a:ea typeface="ＭＳ Ｐゴシック" charset="0"/>
              </a:rPr>
              <a:t>	l’interprétation du </a:t>
            </a:r>
            <a:r>
              <a:rPr lang="fr-FR" sz="2800" dirty="0" err="1" smtClean="0">
                <a:latin typeface="+mn-lt"/>
                <a:ea typeface="ＭＳ Ｐゴシック" charset="0"/>
              </a:rPr>
              <a:t>bytecode</a:t>
            </a:r>
            <a:endParaRPr lang="fr-FR" sz="2800" dirty="0" smtClean="0">
              <a:latin typeface="+mn-lt"/>
              <a:ea typeface="ＭＳ Ｐゴシック" charset="0"/>
            </a:endParaRPr>
          </a:p>
          <a:p>
            <a:pPr marL="349250" marR="0" lvl="1" indent="0" algn="l" defTabSz="914400" rtl="0" eaLnBrk="1" fontAlgn="base" latinLnBrk="0" hangingPunct="1">
              <a:lnSpc>
                <a:spcPts val="3000"/>
              </a:lnSpc>
              <a:spcBef>
                <a:spcPts val="550"/>
              </a:spcBef>
              <a:spcAft>
                <a:spcPct val="0"/>
              </a:spcAft>
              <a:buClr>
                <a:schemeClr val="accent1"/>
              </a:buClr>
              <a:buSzTx/>
              <a:buFont typeface="Wingdings" pitchFamily="2" charset="2"/>
              <a:buChar char="Ø"/>
              <a:tabLst/>
              <a:defRPr/>
            </a:pPr>
            <a:r>
              <a:rPr lang="fr-FR" sz="2800" dirty="0" smtClean="0">
                <a:latin typeface="+mn-lt"/>
                <a:ea typeface="ＭＳ Ｐゴシック" charset="0"/>
              </a:rPr>
              <a:t>	l’interaction avec le système d’exploitation</a:t>
            </a:r>
          </a:p>
          <a:p>
            <a:pPr marL="349250" marR="0" lvl="1" indent="0" algn="l" defTabSz="914400" rtl="0" eaLnBrk="1" fontAlgn="base" latinLnBrk="0" hangingPunct="1">
              <a:lnSpc>
                <a:spcPts val="3000"/>
              </a:lnSpc>
              <a:spcBef>
                <a:spcPts val="550"/>
              </a:spcBef>
              <a:spcAft>
                <a:spcPct val="0"/>
              </a:spcAft>
              <a:buClr>
                <a:schemeClr val="accent1"/>
              </a:buClr>
              <a:buSzTx/>
              <a:buFont typeface="Wingdings" pitchFamily="2" charset="2"/>
              <a:buChar char="Ø"/>
              <a:tabLst/>
              <a:defRPr/>
            </a:pPr>
            <a:r>
              <a:rPr lang="fr-FR" sz="2800" dirty="0" smtClean="0">
                <a:latin typeface="+mn-lt"/>
                <a:ea typeface="ＭＳ Ｐゴシック" charset="0"/>
              </a:rPr>
              <a:t>	la gestion de la mémoire ( </a:t>
            </a:r>
            <a:r>
              <a:rPr lang="fr-FR" sz="2800" dirty="0" err="1" smtClean="0">
                <a:latin typeface="+mn-lt"/>
                <a:ea typeface="ＭＳ Ｐゴシック" charset="0"/>
              </a:rPr>
              <a:t>Garbage</a:t>
            </a:r>
            <a:r>
              <a:rPr lang="fr-FR" sz="2800" dirty="0" smtClean="0">
                <a:latin typeface="+mn-lt"/>
                <a:ea typeface="ＭＳ Ｐゴシック" charset="0"/>
              </a:rPr>
              <a:t> </a:t>
            </a:r>
            <a:r>
              <a:rPr lang="fr-FR" sz="2800" dirty="0" err="1" smtClean="0">
                <a:latin typeface="+mn-lt"/>
                <a:ea typeface="ＭＳ Ｐゴシック" charset="0"/>
              </a:rPr>
              <a:t>collector</a:t>
            </a:r>
            <a:r>
              <a:rPr lang="fr-FR" sz="2800" dirty="0" smtClean="0">
                <a:latin typeface="+mn-lt"/>
                <a:ea typeface="ＭＳ Ｐゴシック" charset="0"/>
              </a:rPr>
              <a:t>)</a:t>
            </a:r>
          </a:p>
          <a:p>
            <a:pPr marL="349250" marR="0" lvl="1" indent="0" algn="l" defTabSz="914400" rtl="0" eaLnBrk="1" fontAlgn="base" latinLnBrk="0" hangingPunct="1">
              <a:lnSpc>
                <a:spcPts val="3000"/>
              </a:lnSpc>
              <a:spcBef>
                <a:spcPts val="550"/>
              </a:spcBef>
              <a:spcAft>
                <a:spcPct val="0"/>
              </a:spcAft>
              <a:buClr>
                <a:schemeClr val="accent1"/>
              </a:buClr>
              <a:buSzTx/>
              <a:tabLst/>
              <a:defRPr/>
            </a:pPr>
            <a:endPar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p:txBody>
      </p:sp>
    </p:spTree>
    <p:extLst>
      <p:ext uri="{BB962C8B-B14F-4D97-AF65-F5344CB8AC3E}">
        <p14:creationId xmlns:p14="http://schemas.microsoft.com/office/powerpoint/2010/main" xmlns="" val="1238454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571480"/>
            <a:ext cx="7586658" cy="1143000"/>
          </a:xfrm>
        </p:spPr>
        <p:txBody>
          <a:bodyPr>
            <a:normAutofit/>
          </a:bodyPr>
          <a:lstStyle/>
          <a:p>
            <a:r>
              <a:rPr lang="fr-BE" sz="3200" dirty="0" smtClean="0"/>
              <a:t>Développer en Java – Machine virtuelle</a:t>
            </a:r>
            <a:endParaRPr lang="fr-BE" sz="3200" dirty="0"/>
          </a:p>
        </p:txBody>
      </p:sp>
      <p:sp>
        <p:nvSpPr>
          <p:cNvPr id="5" name="Rectangle 3"/>
          <p:cNvSpPr txBox="1">
            <a:spLocks noChangeArrowheads="1"/>
          </p:cNvSpPr>
          <p:nvPr/>
        </p:nvSpPr>
        <p:spPr bwMode="auto">
          <a:xfrm>
            <a:off x="0" y="1643050"/>
            <a:ext cx="9143999" cy="49291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9250" marR="0" lvl="1" indent="0" algn="l" defTabSz="914400" rtl="0" eaLnBrk="1" fontAlgn="base" latinLnBrk="0" hangingPunct="1">
              <a:lnSpc>
                <a:spcPts val="3000"/>
              </a:lnSpc>
              <a:spcBef>
                <a:spcPts val="550"/>
              </a:spcBef>
              <a:spcAft>
                <a:spcPct val="0"/>
              </a:spcAft>
              <a:buClr>
                <a:schemeClr val="accent1"/>
              </a:buClr>
              <a:buSzTx/>
              <a:tabLst/>
              <a:defRPr/>
            </a:pPr>
            <a:endParaRPr lang="fr-FR" sz="2800" dirty="0" smtClean="0">
              <a:latin typeface="+mn-lt"/>
              <a:ea typeface="ＭＳ Ｐゴシック" charset="0"/>
            </a:endParaRPr>
          </a:p>
          <a:p>
            <a:pPr marL="349250" marR="0" lvl="1" indent="0" algn="l" defTabSz="914400" rtl="0" eaLnBrk="1" fontAlgn="base" latinLnBrk="0" hangingPunct="1">
              <a:lnSpc>
                <a:spcPts val="3000"/>
              </a:lnSpc>
              <a:spcBef>
                <a:spcPts val="550"/>
              </a:spcBef>
              <a:spcAft>
                <a:spcPct val="0"/>
              </a:spcAft>
              <a:buClr>
                <a:schemeClr val="accent1"/>
              </a:buClr>
              <a:buSzTx/>
              <a:tabLst/>
              <a:defRPr/>
            </a:pPr>
            <a:endPar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p:txBody>
      </p:sp>
      <p:pic>
        <p:nvPicPr>
          <p:cNvPr id="1026" name="Picture 2"/>
          <p:cNvPicPr>
            <a:picLocks noChangeAspect="1" noChangeArrowheads="1"/>
          </p:cNvPicPr>
          <p:nvPr/>
        </p:nvPicPr>
        <p:blipFill>
          <a:blip r:embed="rId2"/>
          <a:srcRect l="20853" t="28321" r="25878" b="14062"/>
          <a:stretch>
            <a:fillRect/>
          </a:stretch>
        </p:blipFill>
        <p:spPr bwMode="auto">
          <a:xfrm>
            <a:off x="928662" y="1785926"/>
            <a:ext cx="7572428" cy="4643470"/>
          </a:xfrm>
          <a:prstGeom prst="rect">
            <a:avLst/>
          </a:prstGeom>
          <a:noFill/>
          <a:ln w="9525">
            <a:noFill/>
            <a:miter lim="800000"/>
            <a:headEnd/>
            <a:tailEnd/>
          </a:ln>
          <a:effectLst/>
        </p:spPr>
      </p:pic>
    </p:spTree>
    <p:extLst>
      <p:ext uri="{BB962C8B-B14F-4D97-AF65-F5344CB8AC3E}">
        <p14:creationId xmlns:p14="http://schemas.microsoft.com/office/powerpoint/2010/main" xmlns="" val="1238454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571480"/>
            <a:ext cx="7586658" cy="1143000"/>
          </a:xfrm>
        </p:spPr>
        <p:txBody>
          <a:bodyPr>
            <a:normAutofit/>
          </a:bodyPr>
          <a:lstStyle/>
          <a:p>
            <a:r>
              <a:rPr lang="fr-BE" sz="3200" dirty="0" smtClean="0"/>
              <a:t>Développer en Java – Les outils de </a:t>
            </a:r>
            <a:r>
              <a:rPr lang="fr-BE" sz="3200" dirty="0" err="1" smtClean="0"/>
              <a:t>développemnt</a:t>
            </a:r>
            <a:endParaRPr lang="fr-BE" sz="3200" dirty="0"/>
          </a:p>
        </p:txBody>
      </p:sp>
      <p:sp>
        <p:nvSpPr>
          <p:cNvPr id="5" name="Rectangle 3"/>
          <p:cNvSpPr txBox="1">
            <a:spLocks noChangeArrowheads="1"/>
          </p:cNvSpPr>
          <p:nvPr/>
        </p:nvSpPr>
        <p:spPr bwMode="auto">
          <a:xfrm>
            <a:off x="0" y="1643050"/>
            <a:ext cx="9143999" cy="49291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9250" marR="0" lvl="1" indent="0" algn="l" defTabSz="914400" rtl="0" eaLnBrk="1" fontAlgn="base" latinLnBrk="0" hangingPunct="1">
              <a:lnSpc>
                <a:spcPts val="3000"/>
              </a:lnSpc>
              <a:spcBef>
                <a:spcPts val="550"/>
              </a:spcBef>
              <a:spcAft>
                <a:spcPct val="0"/>
              </a:spcAft>
              <a:buClr>
                <a:schemeClr val="accent1"/>
              </a:buClr>
              <a:buSzTx/>
              <a:tabLst/>
              <a:defRPr/>
            </a:pPr>
            <a:r>
              <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rPr>
              <a:t>JRE</a:t>
            </a:r>
            <a:r>
              <a:rPr kumimoji="0" lang="fr-FR" sz="2800" b="0" i="0" u="none" strike="noStrike" kern="1200" cap="none" spc="0" normalizeH="0" noProof="0" dirty="0" smtClean="0">
                <a:ln>
                  <a:noFill/>
                </a:ln>
                <a:solidFill>
                  <a:schemeClr val="tx1"/>
                </a:solidFill>
                <a:effectLst/>
                <a:uLnTx/>
                <a:uFillTx/>
                <a:latin typeface="+mn-lt"/>
                <a:ea typeface="ＭＳ Ｐゴシック" charset="0"/>
                <a:cs typeface="+mn-cs"/>
              </a:rPr>
              <a:t> : Java </a:t>
            </a:r>
            <a:r>
              <a:rPr kumimoji="0" lang="fr-FR" sz="2800" b="0" i="0" u="none" strike="noStrike" kern="1200" cap="none" spc="0" normalizeH="0" noProof="0" dirty="0" err="1" smtClean="0">
                <a:ln>
                  <a:noFill/>
                </a:ln>
                <a:solidFill>
                  <a:schemeClr val="tx1"/>
                </a:solidFill>
                <a:effectLst/>
                <a:uLnTx/>
                <a:uFillTx/>
                <a:latin typeface="+mn-lt"/>
                <a:ea typeface="ＭＳ Ｐゴシック" charset="0"/>
                <a:cs typeface="+mn-cs"/>
              </a:rPr>
              <a:t>Runtime</a:t>
            </a:r>
            <a:r>
              <a:rPr kumimoji="0" lang="fr-FR" sz="2800" b="0" i="0" u="none" strike="noStrike" kern="1200" cap="none" spc="0" normalizeH="0" noProof="0" dirty="0" smtClean="0">
                <a:ln>
                  <a:noFill/>
                </a:ln>
                <a:solidFill>
                  <a:schemeClr val="tx1"/>
                </a:solidFill>
                <a:effectLst/>
                <a:uLnTx/>
                <a:uFillTx/>
                <a:latin typeface="+mn-lt"/>
                <a:ea typeface="ＭＳ Ｐゴシック" charset="0"/>
                <a:cs typeface="+mn-cs"/>
              </a:rPr>
              <a:t> </a:t>
            </a:r>
            <a:r>
              <a:rPr kumimoji="0" lang="fr-FR" sz="2800" b="0" i="0" u="none" strike="noStrike" kern="1200" cap="none" spc="0" normalizeH="0" noProof="0" dirty="0" err="1" smtClean="0">
                <a:ln>
                  <a:noFill/>
                </a:ln>
                <a:solidFill>
                  <a:schemeClr val="tx1"/>
                </a:solidFill>
                <a:effectLst/>
                <a:uLnTx/>
                <a:uFillTx/>
                <a:latin typeface="+mn-lt"/>
                <a:ea typeface="ＭＳ Ｐゴシック" charset="0"/>
                <a:cs typeface="+mn-cs"/>
              </a:rPr>
              <a:t>Environment</a:t>
            </a:r>
            <a:endParaRPr kumimoji="0" lang="fr-FR" sz="2800" b="0" i="0" u="none" strike="noStrike" kern="1200" cap="none" spc="0" normalizeH="0" noProof="0" dirty="0" smtClean="0">
              <a:ln>
                <a:noFill/>
              </a:ln>
              <a:solidFill>
                <a:schemeClr val="tx1"/>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tabLst/>
              <a:defRPr/>
            </a:pPr>
            <a:r>
              <a:rPr lang="fr-FR" sz="2800" baseline="0" dirty="0" smtClean="0">
                <a:latin typeface="+mn-lt"/>
                <a:ea typeface="ＭＳ Ｐゴシック" charset="0"/>
              </a:rPr>
              <a:t>	</a:t>
            </a:r>
            <a:endParaRPr kumimoji="0" lang="fr-FR" sz="2800" b="0" i="0" u="none" strike="noStrike" kern="1200" cap="none" spc="0" normalizeH="0" noProof="0" dirty="0" smtClean="0">
              <a:ln>
                <a:noFill/>
              </a:ln>
              <a:solidFill>
                <a:schemeClr val="tx1"/>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tabLst/>
              <a:defRPr/>
            </a:pPr>
            <a:r>
              <a:rPr lang="fr-FR" sz="2800" baseline="0" dirty="0" smtClean="0">
                <a:latin typeface="+mn-lt"/>
                <a:ea typeface="ＭＳ Ｐゴシック" charset="0"/>
              </a:rPr>
              <a:t>JDK</a:t>
            </a:r>
            <a:r>
              <a:rPr lang="fr-FR" sz="2800" dirty="0" smtClean="0">
                <a:latin typeface="+mn-lt"/>
                <a:ea typeface="ＭＳ Ｐゴシック" charset="0"/>
              </a:rPr>
              <a:t> SE : Java </a:t>
            </a:r>
            <a:r>
              <a:rPr lang="fr-FR" sz="2800" dirty="0" err="1" smtClean="0">
                <a:latin typeface="+mn-lt"/>
                <a:ea typeface="ＭＳ Ｐゴシック" charset="0"/>
              </a:rPr>
              <a:t>Development</a:t>
            </a:r>
            <a:r>
              <a:rPr lang="fr-FR" sz="2800" dirty="0" smtClean="0">
                <a:latin typeface="+mn-lt"/>
                <a:ea typeface="ＭＳ Ｐゴシック" charset="0"/>
              </a:rPr>
              <a:t> Kit (Standard </a:t>
            </a:r>
            <a:r>
              <a:rPr lang="fr-FR" sz="2800" dirty="0" err="1" smtClean="0">
                <a:latin typeface="+mn-lt"/>
                <a:ea typeface="ＭＳ Ｐゴシック" charset="0"/>
              </a:rPr>
              <a:t>edition</a:t>
            </a:r>
            <a:r>
              <a:rPr lang="fr-FR" sz="2800" dirty="0" smtClean="0">
                <a:latin typeface="+mn-lt"/>
                <a:ea typeface="ＭＳ Ｐゴシック" charset="0"/>
              </a:rPr>
              <a:t>)</a:t>
            </a:r>
          </a:p>
          <a:p>
            <a:pPr marL="349250" marR="0" lvl="1" indent="0" algn="l" defTabSz="914400" rtl="0" eaLnBrk="1" fontAlgn="base" latinLnBrk="0" hangingPunct="1">
              <a:lnSpc>
                <a:spcPts val="3000"/>
              </a:lnSpc>
              <a:spcBef>
                <a:spcPts val="550"/>
              </a:spcBef>
              <a:spcAft>
                <a:spcPct val="0"/>
              </a:spcAft>
              <a:buClr>
                <a:schemeClr val="accent1"/>
              </a:buClr>
              <a:buSzTx/>
              <a:tabLst/>
              <a:defRPr/>
            </a:pPr>
            <a:r>
              <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rPr>
              <a:t>	</a:t>
            </a:r>
          </a:p>
          <a:p>
            <a:pPr marL="349250" marR="0" lvl="1" indent="0" algn="l" defTabSz="914400" rtl="0" eaLnBrk="1" fontAlgn="base" latinLnBrk="0" hangingPunct="1">
              <a:lnSpc>
                <a:spcPts val="3000"/>
              </a:lnSpc>
              <a:spcBef>
                <a:spcPts val="550"/>
              </a:spcBef>
              <a:spcAft>
                <a:spcPct val="0"/>
              </a:spcAft>
              <a:buClr>
                <a:schemeClr val="accent1"/>
              </a:buClr>
              <a:buSzTx/>
              <a:tabLst/>
              <a:defRPr/>
            </a:pPr>
            <a:r>
              <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rPr>
              <a:t>IDE : Les</a:t>
            </a:r>
            <a:r>
              <a:rPr kumimoji="0" lang="fr-FR" sz="2800" b="0" i="0" u="none" strike="noStrike" kern="1200" cap="none" spc="0" normalizeH="0" noProof="0" dirty="0" smtClean="0">
                <a:ln>
                  <a:noFill/>
                </a:ln>
                <a:solidFill>
                  <a:schemeClr val="tx1"/>
                </a:solidFill>
                <a:effectLst/>
                <a:uLnTx/>
                <a:uFillTx/>
                <a:latin typeface="+mn-lt"/>
                <a:ea typeface="ＭＳ Ｐゴシック" charset="0"/>
                <a:cs typeface="+mn-cs"/>
              </a:rPr>
              <a:t> Environnement de développement Intégré</a:t>
            </a:r>
          </a:p>
          <a:p>
            <a:pPr marL="349250" marR="0" lvl="1" indent="0" algn="l" defTabSz="914400" rtl="0" eaLnBrk="1" fontAlgn="base" latinLnBrk="0" hangingPunct="1">
              <a:lnSpc>
                <a:spcPts val="3000"/>
              </a:lnSpc>
              <a:spcBef>
                <a:spcPts val="550"/>
              </a:spcBef>
              <a:spcAft>
                <a:spcPct val="0"/>
              </a:spcAft>
              <a:buClr>
                <a:schemeClr val="accent1"/>
              </a:buClr>
              <a:buSzTx/>
              <a:tabLst/>
              <a:defRPr/>
            </a:pPr>
            <a:r>
              <a:rPr lang="fr-FR" sz="2800" baseline="0" dirty="0" err="1" smtClean="0">
                <a:latin typeface="+mn-lt"/>
                <a:ea typeface="ＭＳ Ｐゴシック" charset="0"/>
              </a:rPr>
              <a:t>NetBeans</a:t>
            </a:r>
            <a:r>
              <a:rPr lang="fr-FR" sz="2800" baseline="0" dirty="0" smtClean="0">
                <a:latin typeface="+mn-lt"/>
                <a:ea typeface="ＭＳ Ｐゴシック" charset="0"/>
              </a:rPr>
              <a:t>, Eclipse, …</a:t>
            </a:r>
          </a:p>
          <a:p>
            <a:pPr marL="349250" marR="0" lvl="1" indent="0" algn="l" defTabSz="914400" rtl="0" eaLnBrk="1" fontAlgn="base" latinLnBrk="0" hangingPunct="1">
              <a:lnSpc>
                <a:spcPts val="3000"/>
              </a:lnSpc>
              <a:spcBef>
                <a:spcPts val="550"/>
              </a:spcBef>
              <a:spcAft>
                <a:spcPct val="0"/>
              </a:spcAft>
              <a:buClr>
                <a:schemeClr val="accent1"/>
              </a:buClr>
              <a:buSzTx/>
              <a:buFont typeface="Wingdings" pitchFamily="2" charset="2"/>
              <a:buChar char="Ø"/>
              <a:tabLst/>
              <a:defRPr/>
            </a:pPr>
            <a:r>
              <a:rPr kumimoji="0" lang="fr-FR" sz="2800" b="0" i="0" u="none" strike="noStrike" kern="1200" cap="none" spc="0" normalizeH="0" noProof="0" dirty="0" smtClean="0">
                <a:ln>
                  <a:noFill/>
                </a:ln>
                <a:solidFill>
                  <a:schemeClr val="tx1"/>
                </a:solidFill>
                <a:effectLst/>
                <a:uLnTx/>
                <a:uFillTx/>
                <a:latin typeface="+mn-lt"/>
                <a:ea typeface="ＭＳ Ｐゴシック" charset="0"/>
                <a:cs typeface="+mn-cs"/>
              </a:rPr>
              <a:t>	Gratuits</a:t>
            </a:r>
          </a:p>
          <a:p>
            <a:pPr marL="349250" marR="0" lvl="1" indent="0" algn="l" defTabSz="914400" rtl="0" eaLnBrk="1" fontAlgn="base" latinLnBrk="0" hangingPunct="1">
              <a:lnSpc>
                <a:spcPts val="3000"/>
              </a:lnSpc>
              <a:spcBef>
                <a:spcPts val="550"/>
              </a:spcBef>
              <a:spcAft>
                <a:spcPct val="0"/>
              </a:spcAft>
              <a:buClr>
                <a:schemeClr val="accent1"/>
              </a:buClr>
              <a:buSzTx/>
              <a:buFont typeface="Wingdings" pitchFamily="2" charset="2"/>
              <a:buChar char="Ø"/>
              <a:tabLst/>
              <a:defRPr/>
            </a:pPr>
            <a:r>
              <a:rPr lang="fr-FR" sz="2800" baseline="0" dirty="0" smtClean="0">
                <a:latin typeface="+mn-lt"/>
                <a:ea typeface="ＭＳ Ｐゴシック" charset="0"/>
              </a:rPr>
              <a:t>	Avantages</a:t>
            </a:r>
          </a:p>
          <a:p>
            <a:pPr marL="806450" lvl="2">
              <a:lnSpc>
                <a:spcPts val="3000"/>
              </a:lnSpc>
              <a:spcBef>
                <a:spcPts val="550"/>
              </a:spcBef>
              <a:buClr>
                <a:schemeClr val="accent1"/>
              </a:buClr>
              <a:buFont typeface="Wingdings" pitchFamily="2" charset="2"/>
              <a:buChar char="§"/>
              <a:defRPr/>
            </a:pPr>
            <a:r>
              <a:rPr kumimoji="0" lang="fr-FR" sz="2800" b="0" i="0" u="none" strike="noStrike" kern="1200" cap="none" spc="0" normalizeH="0" noProof="0" dirty="0" smtClean="0">
                <a:ln>
                  <a:noFill/>
                </a:ln>
                <a:solidFill>
                  <a:schemeClr val="tx1"/>
                </a:solidFill>
                <a:effectLst/>
                <a:uLnTx/>
                <a:uFillTx/>
                <a:latin typeface="+mn-lt"/>
                <a:ea typeface="ＭＳ Ｐゴシック" charset="0"/>
                <a:cs typeface="+mn-cs"/>
              </a:rPr>
              <a:t>Editeur, compilateur, débuggeur, et aide intégrées dans un même outil</a:t>
            </a:r>
          </a:p>
          <a:p>
            <a:pPr marL="806450" lvl="2">
              <a:lnSpc>
                <a:spcPts val="3000"/>
              </a:lnSpc>
              <a:spcBef>
                <a:spcPts val="550"/>
              </a:spcBef>
              <a:buClr>
                <a:schemeClr val="accent1"/>
              </a:buClr>
              <a:buFont typeface="Wingdings" pitchFamily="2" charset="2"/>
              <a:buChar char="§"/>
              <a:defRPr/>
            </a:pPr>
            <a:r>
              <a:rPr lang="fr-FR" sz="2800" baseline="0" dirty="0" smtClean="0">
                <a:latin typeface="+mn-lt"/>
                <a:ea typeface="ＭＳ Ｐゴシック" charset="0"/>
              </a:rPr>
              <a:t>Génération</a:t>
            </a:r>
            <a:r>
              <a:rPr lang="fr-FR" sz="2800" dirty="0" smtClean="0">
                <a:latin typeface="+mn-lt"/>
                <a:ea typeface="ＭＳ Ｐゴシック" charset="0"/>
              </a:rPr>
              <a:t> automatisée de code</a:t>
            </a:r>
            <a:endPar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p:txBody>
      </p:sp>
    </p:spTree>
    <p:extLst>
      <p:ext uri="{BB962C8B-B14F-4D97-AF65-F5344CB8AC3E}">
        <p14:creationId xmlns:p14="http://schemas.microsoft.com/office/powerpoint/2010/main" xmlns="" val="1238454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sz="3200" dirty="0" smtClean="0"/>
              <a:t> Leçon 4 :  Développer en Java – Algorithme séquentiels</a:t>
            </a:r>
            <a:endParaRPr lang="fr-BE" sz="3200" dirty="0"/>
          </a:p>
        </p:txBody>
      </p:sp>
      <p:sp>
        <p:nvSpPr>
          <p:cNvPr id="5" name="Rectangle 3"/>
          <p:cNvSpPr txBox="1">
            <a:spLocks noChangeArrowheads="1"/>
          </p:cNvSpPr>
          <p:nvPr/>
        </p:nvSpPr>
        <p:spPr bwMode="auto">
          <a:xfrm>
            <a:off x="1042987" y="2714620"/>
            <a:ext cx="7243789" cy="30718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Structure générale d’un programme</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Variables et assignation</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Lire au clavier</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Constantes</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Convenions</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Commentaires</a:t>
            </a:r>
          </a:p>
          <a:p>
            <a:pPr marL="349250" marR="0" lvl="1" indent="0" algn="l" defTabSz="914400" rtl="0" eaLnBrk="1" fontAlgn="base" latinLnBrk="0" hangingPunct="1">
              <a:lnSpc>
                <a:spcPts val="3000"/>
              </a:lnSpc>
              <a:spcBef>
                <a:spcPts val="550"/>
              </a:spcBef>
              <a:spcAft>
                <a:spcPct val="0"/>
              </a:spcAft>
              <a:buClr>
                <a:schemeClr val="accent1"/>
              </a:buClr>
              <a:buSzTx/>
              <a:buFont typeface="Verdana" pitchFamily="34" charset="0"/>
              <a:buChar char="◦"/>
              <a:tabLst/>
              <a:defRPr/>
            </a:pPr>
            <a:endParaRPr kumimoji="0" lang="fr-FR" sz="1500" b="0" i="1" u="sng" strike="noStrike" kern="1200" cap="none" spc="0" normalizeH="0" baseline="0" noProof="0" dirty="0" smtClean="0">
              <a:ln>
                <a:noFill/>
              </a:ln>
              <a:solidFill>
                <a:srgbClr val="FF0000"/>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buFont typeface="Verdana" pitchFamily="34" charset="0"/>
              <a:buChar char="◦"/>
              <a:tabLst/>
              <a:defRPr/>
            </a:pPr>
            <a:endPar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p:txBody>
      </p:sp>
    </p:spTree>
    <p:extLst>
      <p:ext uri="{BB962C8B-B14F-4D97-AF65-F5344CB8AC3E}">
        <p14:creationId xmlns:p14="http://schemas.microsoft.com/office/powerpoint/2010/main" xmlns="" val="1238454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Structure générale du programme</a:t>
            </a:r>
            <a:endParaRPr lang="fr-FR" dirty="0"/>
          </a:p>
        </p:txBody>
      </p:sp>
      <p:sp>
        <p:nvSpPr>
          <p:cNvPr id="3" name="Espace réservé du contenu 2"/>
          <p:cNvSpPr>
            <a:spLocks noGrp="1"/>
          </p:cNvSpPr>
          <p:nvPr>
            <p:ph idx="1"/>
          </p:nvPr>
        </p:nvSpPr>
        <p:spPr>
          <a:xfrm>
            <a:off x="457200" y="1935480"/>
            <a:ext cx="8229600" cy="4493916"/>
          </a:xfrm>
        </p:spPr>
        <p:txBody>
          <a:bodyPr>
            <a:normAutofit/>
          </a:bodyPr>
          <a:lstStyle/>
          <a:p>
            <a:pPr>
              <a:buNone/>
            </a:pPr>
            <a:endParaRPr lang="fr-FR" b="1" dirty="0" smtClean="0"/>
          </a:p>
          <a:p>
            <a:pPr lvl="1">
              <a:buNone/>
            </a:pPr>
            <a:endParaRPr lang="fr-FR" b="1" dirty="0" smtClean="0"/>
          </a:p>
          <a:p>
            <a:pPr lvl="1">
              <a:buNone/>
            </a:pPr>
            <a:endParaRPr lang="fr-FR" dirty="0" smtClean="0"/>
          </a:p>
          <a:p>
            <a:pPr lvl="1">
              <a:buFont typeface="Wingdings" pitchFamily="2" charset="2"/>
              <a:buChar char="Ø"/>
            </a:pPr>
            <a:r>
              <a:rPr lang="fr-FR" dirty="0" smtClean="0"/>
              <a:t>Le nom commence par une majuscule</a:t>
            </a:r>
          </a:p>
          <a:p>
            <a:pPr lvl="1">
              <a:buFont typeface="Wingdings" pitchFamily="2" charset="2"/>
              <a:buChar char="Ø"/>
            </a:pPr>
            <a:r>
              <a:rPr lang="fr-FR" dirty="0" smtClean="0"/>
              <a:t> Doit se trouver dans le fichier NomClasse.java</a:t>
            </a:r>
          </a:p>
          <a:p>
            <a:pPr>
              <a:buNone/>
            </a:pPr>
            <a:r>
              <a:rPr lang="fr-FR" b="1" dirty="0" smtClean="0"/>
              <a:t>Attention </a:t>
            </a:r>
            <a:r>
              <a:rPr lang="fr-FR" dirty="0" smtClean="0"/>
              <a:t>! En Java : minuscule # majuscule</a:t>
            </a:r>
          </a:p>
          <a:p>
            <a:pPr>
              <a:buNone/>
            </a:pPr>
            <a:r>
              <a:rPr lang="fr-FR" b="1" dirty="0" smtClean="0"/>
              <a:t>Exemple </a:t>
            </a:r>
            <a:r>
              <a:rPr lang="fr-FR" dirty="0" smtClean="0"/>
              <a:t>: on ne peut pas écrire </a:t>
            </a:r>
          </a:p>
          <a:p>
            <a:pPr>
              <a:buNone/>
            </a:pPr>
            <a:endParaRPr lang="fr-FR" dirty="0" smtClean="0"/>
          </a:p>
          <a:p>
            <a:pPr>
              <a:buNone/>
            </a:pPr>
            <a:endParaRPr lang="fr-FR" dirty="0" smtClean="0"/>
          </a:p>
        </p:txBody>
      </p:sp>
      <p:graphicFrame>
        <p:nvGraphicFramePr>
          <p:cNvPr id="4" name="Tableau 3"/>
          <p:cNvGraphicFramePr>
            <a:graphicFrameLocks noGrp="1"/>
          </p:cNvGraphicFramePr>
          <p:nvPr/>
        </p:nvGraphicFramePr>
        <p:xfrm>
          <a:off x="571472" y="1857364"/>
          <a:ext cx="7786742" cy="1071570"/>
        </p:xfrm>
        <a:graphic>
          <a:graphicData uri="http://schemas.openxmlformats.org/drawingml/2006/table">
            <a:tbl>
              <a:tblPr firstRow="1" bandRow="1">
                <a:tableStyleId>{5C22544A-7EE6-4342-B048-85BDC9FD1C3A}</a:tableStyleId>
              </a:tblPr>
              <a:tblGrid>
                <a:gridCol w="7786742"/>
              </a:tblGrid>
              <a:tr h="1071570">
                <a:tc>
                  <a:txBody>
                    <a:bodyPr/>
                    <a:lstStyle/>
                    <a:p>
                      <a:pPr>
                        <a:buNone/>
                      </a:pPr>
                      <a:r>
                        <a:rPr lang="fr-FR" b="1" dirty="0" smtClean="0"/>
                        <a:t>public class </a:t>
                      </a:r>
                      <a:r>
                        <a:rPr lang="fr-FR" b="1" dirty="0" err="1" smtClean="0"/>
                        <a:t>NomClasse</a:t>
                      </a:r>
                      <a:r>
                        <a:rPr lang="fr-FR" b="1" dirty="0" smtClean="0"/>
                        <a:t> {</a:t>
                      </a:r>
                    </a:p>
                    <a:p>
                      <a:pPr>
                        <a:buNone/>
                      </a:pPr>
                      <a:r>
                        <a:rPr lang="fr-FR" b="1" dirty="0" smtClean="0"/>
                        <a:t>   // Mettre ici les modules (on dit méthode en Java)</a:t>
                      </a:r>
                    </a:p>
                    <a:p>
                      <a:pPr>
                        <a:buNone/>
                      </a:pPr>
                      <a:r>
                        <a:rPr lang="fr-FR" b="1" dirty="0" smtClean="0"/>
                        <a:t>  }</a:t>
                      </a:r>
                    </a:p>
                  </a:txBody>
                  <a:tcPr/>
                </a:tc>
              </a:tr>
            </a:tbl>
          </a:graphicData>
        </a:graphic>
      </p:graphicFrame>
      <p:graphicFrame>
        <p:nvGraphicFramePr>
          <p:cNvPr id="5" name="Tableau 4"/>
          <p:cNvGraphicFramePr>
            <a:graphicFrameLocks noGrp="1"/>
          </p:cNvGraphicFramePr>
          <p:nvPr/>
        </p:nvGraphicFramePr>
        <p:xfrm>
          <a:off x="714348" y="5286388"/>
          <a:ext cx="7858180" cy="1214422"/>
        </p:xfrm>
        <a:graphic>
          <a:graphicData uri="http://schemas.openxmlformats.org/drawingml/2006/table">
            <a:tbl>
              <a:tblPr firstRow="1" bandRow="1">
                <a:tableStyleId>{5C22544A-7EE6-4342-B048-85BDC9FD1C3A}</a:tableStyleId>
              </a:tblPr>
              <a:tblGrid>
                <a:gridCol w="7858180"/>
              </a:tblGrid>
              <a:tr h="1214422">
                <a:tc>
                  <a:txBody>
                    <a:bodyPr/>
                    <a:lstStyle/>
                    <a:p>
                      <a:pPr>
                        <a:buNone/>
                      </a:pPr>
                      <a:r>
                        <a:rPr lang="fr-FR" b="1" dirty="0" smtClean="0"/>
                        <a:t>Public CLASS </a:t>
                      </a:r>
                      <a:r>
                        <a:rPr lang="fr-FR" b="1" dirty="0" err="1" smtClean="0"/>
                        <a:t>NomClasse</a:t>
                      </a:r>
                      <a:r>
                        <a:rPr lang="fr-FR" b="1" dirty="0" smtClean="0"/>
                        <a:t> {</a:t>
                      </a:r>
                    </a:p>
                    <a:p>
                      <a:pPr>
                        <a:buNone/>
                      </a:pPr>
                      <a:endParaRPr lang="fr-FR" b="1" dirty="0" smtClean="0"/>
                    </a:p>
                    <a:p>
                      <a:pPr>
                        <a:buNone/>
                      </a:pPr>
                      <a:r>
                        <a:rPr lang="fr-FR" b="1" dirty="0" smtClean="0"/>
                        <a:t>  }</a:t>
                      </a:r>
                    </a:p>
                    <a:p>
                      <a:endParaRPr lang="fr-FR"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44650" y="0"/>
            <a:ext cx="7499350" cy="1143000"/>
          </a:xfrm>
        </p:spPr>
        <p:txBody>
          <a:bodyPr>
            <a:normAutofit/>
          </a:bodyPr>
          <a:lstStyle/>
          <a:p>
            <a:r>
              <a:rPr lang="fr-FR" altLang="fr-FR" sz="3200" dirty="0" smtClean="0">
                <a:effectLst>
                  <a:outerShdw blurRad="38100" dist="38100" dir="2700000" algn="tl">
                    <a:srgbClr val="C0C0C0"/>
                  </a:outerShdw>
                </a:effectLst>
                <a:ea typeface="ＭＳ Ｐゴシック" pitchFamily="34" charset="-128"/>
              </a:rPr>
              <a:t>Vue d'ensemble de la formation</a:t>
            </a:r>
            <a:endParaRPr lang="fr-FR" sz="3200" dirty="0"/>
          </a:p>
        </p:txBody>
      </p:sp>
      <p:sp>
        <p:nvSpPr>
          <p:cNvPr id="3" name="Espace réservé du contenu 2"/>
          <p:cNvSpPr>
            <a:spLocks noGrp="1"/>
          </p:cNvSpPr>
          <p:nvPr>
            <p:ph idx="1"/>
          </p:nvPr>
        </p:nvSpPr>
        <p:spPr>
          <a:xfrm>
            <a:off x="1187624" y="980728"/>
            <a:ext cx="7499350" cy="5520106"/>
          </a:xfrm>
        </p:spPr>
        <p:txBody>
          <a:bodyPr/>
          <a:lstStyle/>
          <a:p>
            <a:pPr eaLnBrk="1" hangingPunct="1">
              <a:lnSpc>
                <a:spcPct val="100000"/>
              </a:lnSpc>
              <a:spcBef>
                <a:spcPts val="400"/>
              </a:spcBef>
              <a:buNone/>
              <a:defRPr/>
            </a:pPr>
            <a:endParaRPr altLang="fr-FR" sz="2000" b="1" smtClean="0">
              <a:solidFill>
                <a:srgbClr val="00B050"/>
              </a:solidFill>
              <a:latin typeface="Calibri" pitchFamily="34" charset="0"/>
              <a:ea typeface="ＭＳ Ｐゴシック" pitchFamily="34" charset="-128"/>
            </a:endParaRPr>
          </a:p>
          <a:p>
            <a:pPr marL="596900" indent="-514350" eaLnBrk="1" hangingPunct="1">
              <a:lnSpc>
                <a:spcPct val="100000"/>
              </a:lnSpc>
              <a:spcBef>
                <a:spcPts val="400"/>
              </a:spcBef>
              <a:buFont typeface="+mj-lt"/>
              <a:buAutoNum type="romanUcPeriod"/>
              <a:defRPr/>
            </a:pPr>
            <a:endParaRPr altLang="fr-FR" sz="2000" b="1" smtClean="0">
              <a:solidFill>
                <a:srgbClr val="00B050"/>
              </a:solidFill>
              <a:latin typeface="Calibri" pitchFamily="34" charset="0"/>
              <a:ea typeface="ＭＳ Ｐゴシック" pitchFamily="34" charset="-128"/>
            </a:endParaRPr>
          </a:p>
          <a:p>
            <a:pPr marL="596900" indent="-514350" eaLnBrk="1" hangingPunct="1">
              <a:lnSpc>
                <a:spcPct val="100000"/>
              </a:lnSpc>
              <a:spcBef>
                <a:spcPts val="400"/>
              </a:spcBef>
              <a:buFont typeface="+mj-lt"/>
              <a:buAutoNum type="romanUcPeriod"/>
              <a:defRPr/>
            </a:pPr>
            <a:endParaRPr lang="fr-FR" altLang="fr-FR" sz="2000" b="1" dirty="0" smtClean="0">
              <a:solidFill>
                <a:srgbClr val="00B050"/>
              </a:solidFill>
              <a:latin typeface="Calibri" pitchFamily="34" charset="0"/>
              <a:ea typeface="ＭＳ Ｐゴシック" pitchFamily="34" charset="-128"/>
            </a:endParaRPr>
          </a:p>
          <a:p>
            <a:pPr marL="596900" indent="-514350" eaLnBrk="1" hangingPunct="1">
              <a:lnSpc>
                <a:spcPct val="100000"/>
              </a:lnSpc>
              <a:spcBef>
                <a:spcPts val="400"/>
              </a:spcBef>
              <a:buFont typeface="+mj-lt"/>
              <a:buAutoNum type="romanUcPeriod"/>
              <a:defRPr/>
            </a:pPr>
            <a:r>
              <a:rPr altLang="fr-FR" sz="2000" b="1" smtClean="0">
                <a:solidFill>
                  <a:srgbClr val="00B050"/>
                </a:solidFill>
                <a:latin typeface="Calibri" pitchFamily="34" charset="0"/>
                <a:ea typeface="ＭＳ Ｐゴシック" pitchFamily="34" charset="-128"/>
              </a:rPr>
              <a:t>Introduction</a:t>
            </a:r>
            <a:endParaRPr lang="fr-FR" altLang="fr-FR" sz="1600" b="1" dirty="0" smtClean="0">
              <a:solidFill>
                <a:srgbClr val="00B050"/>
              </a:solidFill>
              <a:latin typeface="Calibri" pitchFamily="34" charset="0"/>
              <a:ea typeface="ＭＳ Ｐゴシック" pitchFamily="34" charset="-128"/>
            </a:endParaRPr>
          </a:p>
          <a:p>
            <a:pPr marL="596900" indent="-514350" eaLnBrk="1" hangingPunct="1">
              <a:lnSpc>
                <a:spcPct val="100000"/>
              </a:lnSpc>
              <a:spcBef>
                <a:spcPts val="400"/>
              </a:spcBef>
              <a:buFont typeface="+mj-lt"/>
              <a:buAutoNum type="romanUcPeriod"/>
              <a:defRPr/>
            </a:pPr>
            <a:r>
              <a:rPr lang="fr-FR" altLang="fr-FR" sz="1600" b="1" dirty="0" smtClean="0">
                <a:latin typeface="Calibri" pitchFamily="34" charset="0"/>
                <a:ea typeface="ＭＳ Ｐゴシック" pitchFamily="34" charset="-128"/>
              </a:rPr>
              <a:t>Les variables</a:t>
            </a:r>
            <a:endParaRPr lang="fr-FR" altLang="fr-FR" sz="2000" b="1" dirty="0" smtClean="0">
              <a:latin typeface="Calibri" pitchFamily="34" charset="0"/>
              <a:ea typeface="ＭＳ Ｐゴシック" pitchFamily="34" charset="-128"/>
            </a:endParaRPr>
          </a:p>
          <a:p>
            <a:pPr marL="596900" indent="-514350" eaLnBrk="1" hangingPunct="1">
              <a:lnSpc>
                <a:spcPct val="100000"/>
              </a:lnSpc>
              <a:spcBef>
                <a:spcPts val="400"/>
              </a:spcBef>
              <a:buFont typeface="+mj-lt"/>
              <a:buAutoNum type="romanUcPeriod"/>
              <a:defRPr/>
            </a:pPr>
            <a:r>
              <a:rPr altLang="fr-FR" sz="2000" b="1" smtClean="0">
                <a:latin typeface="Calibri" pitchFamily="34" charset="0"/>
                <a:ea typeface="ＭＳ Ｐゴシック" pitchFamily="34" charset="-128"/>
              </a:rPr>
              <a:t>Les alternatives</a:t>
            </a:r>
            <a:endParaRPr lang="fr-FR" altLang="fr-FR" sz="2000" b="1" dirty="0" smtClean="0">
              <a:latin typeface="Calibri" pitchFamily="34" charset="0"/>
              <a:ea typeface="ＭＳ Ｐゴシック" pitchFamily="34" charset="-128"/>
            </a:endParaRPr>
          </a:p>
          <a:p>
            <a:pPr marL="596900" indent="-514350" eaLnBrk="1" hangingPunct="1">
              <a:lnSpc>
                <a:spcPct val="100000"/>
              </a:lnSpc>
              <a:spcBef>
                <a:spcPts val="400"/>
              </a:spcBef>
              <a:buFont typeface="+mj-lt"/>
              <a:buAutoNum type="romanUcPeriod"/>
              <a:defRPr/>
            </a:pPr>
            <a:r>
              <a:rPr lang="fr-FR" altLang="fr-FR" sz="2000" b="1" dirty="0" smtClean="0">
                <a:latin typeface="Calibri" pitchFamily="34" charset="0"/>
                <a:ea typeface="ＭＳ Ｐゴシック" pitchFamily="34" charset="-128"/>
              </a:rPr>
              <a:t>Les boucles</a:t>
            </a:r>
          </a:p>
          <a:p>
            <a:pPr marL="596900" indent="-514350" eaLnBrk="1" hangingPunct="1">
              <a:lnSpc>
                <a:spcPct val="100000"/>
              </a:lnSpc>
              <a:spcBef>
                <a:spcPts val="400"/>
              </a:spcBef>
              <a:buFont typeface="+mj-lt"/>
              <a:buAutoNum type="romanUcPeriod"/>
              <a:defRPr/>
            </a:pPr>
            <a:r>
              <a:rPr lang="fr-FR" altLang="fr-FR" sz="2000" b="1" dirty="0" smtClean="0">
                <a:latin typeface="Calibri" pitchFamily="34" charset="0"/>
                <a:ea typeface="ＭＳ Ｐゴシック" pitchFamily="34" charset="-128"/>
              </a:rPr>
              <a:t>Les tableaux</a:t>
            </a:r>
            <a:endParaRPr lang="fr-FR" altLang="fr-FR" sz="2000" b="1" dirty="0" smtClean="0">
              <a:solidFill>
                <a:srgbClr val="00B050"/>
              </a:solidFill>
              <a:latin typeface="Calibri" pitchFamily="34" charset="0"/>
              <a:ea typeface="ＭＳ Ｐゴシック" pitchFamily="34" charset="-128"/>
            </a:endParaRPr>
          </a:p>
          <a:p>
            <a:pPr marL="596900" indent="-514350" eaLnBrk="1" hangingPunct="1">
              <a:lnSpc>
                <a:spcPct val="100000"/>
              </a:lnSpc>
              <a:spcBef>
                <a:spcPts val="400"/>
              </a:spcBef>
              <a:buFont typeface="+mj-lt"/>
              <a:buAutoNum type="romanUcPeriod"/>
              <a:defRPr/>
            </a:pPr>
            <a:r>
              <a:rPr lang="fr-FR" altLang="fr-FR" sz="2000" b="1" dirty="0" smtClean="0">
                <a:latin typeface="Calibri" pitchFamily="34" charset="0"/>
                <a:ea typeface="ＭＳ Ｐゴシック" pitchFamily="34" charset="-128"/>
              </a:rPr>
              <a:t>L’orienté Objet</a:t>
            </a:r>
            <a:endParaRPr lang="fr-FR" altLang="fr-FR" sz="1800" b="1" dirty="0" smtClean="0">
              <a:latin typeface="Calibri" pitchFamily="34" charset="0"/>
              <a:ea typeface="ＭＳ Ｐゴシック" pitchFamily="34" charset="-128"/>
            </a:endParaRPr>
          </a:p>
          <a:p>
            <a:pPr marL="596900" indent="-514350" eaLnBrk="1" hangingPunct="1">
              <a:lnSpc>
                <a:spcPct val="100000"/>
              </a:lnSpc>
              <a:spcBef>
                <a:spcPts val="400"/>
              </a:spcBef>
              <a:buFont typeface="+mj-lt"/>
              <a:buAutoNum type="romanUcPeriod"/>
              <a:defRPr/>
            </a:pPr>
            <a:r>
              <a:rPr lang="fr-FR" altLang="fr-FR" sz="1800" b="1" dirty="0" smtClean="0">
                <a:latin typeface="Calibri" pitchFamily="34" charset="0"/>
                <a:ea typeface="ＭＳ Ｐゴシック" pitchFamily="34" charset="-128"/>
              </a:rPr>
              <a:t>Les listes</a:t>
            </a:r>
          </a:p>
          <a:p>
            <a:pPr marL="596900" indent="-514350" eaLnBrk="1" hangingPunct="1">
              <a:lnSpc>
                <a:spcPct val="100000"/>
              </a:lnSpc>
              <a:spcBef>
                <a:spcPts val="400"/>
              </a:spcBef>
              <a:buFont typeface="+mj-lt"/>
              <a:buAutoNum type="romanUcPeriod"/>
              <a:defRPr/>
            </a:pPr>
            <a:r>
              <a:rPr lang="fr-FR" altLang="fr-FR" sz="1800" b="1" dirty="0" smtClean="0">
                <a:latin typeface="Calibri" pitchFamily="34" charset="0"/>
                <a:ea typeface="ＭＳ Ｐゴシック" pitchFamily="34" charset="-128"/>
              </a:rPr>
              <a:t>Les Exceptions</a:t>
            </a:r>
          </a:p>
          <a:p>
            <a:pPr marL="596900" indent="-514350" eaLnBrk="1" hangingPunct="1">
              <a:lnSpc>
                <a:spcPct val="100000"/>
              </a:lnSpc>
              <a:spcBef>
                <a:spcPts val="400"/>
              </a:spcBef>
              <a:buFont typeface="+mj-lt"/>
              <a:buAutoNum type="romanUcPeriod"/>
              <a:defRPr/>
            </a:pPr>
            <a:r>
              <a:rPr lang="fr-FR" altLang="fr-FR" sz="1800" b="1" dirty="0" smtClean="0">
                <a:latin typeface="Calibri" pitchFamily="34" charset="0"/>
                <a:ea typeface="ＭＳ Ｐゴシック" pitchFamily="34" charset="-128"/>
              </a:rPr>
              <a:t>Les entrées sorties</a:t>
            </a:r>
            <a:endParaRPr lang="fr-FR" altLang="fr-FR" sz="2000" b="1" dirty="0" smtClean="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méthode principale</a:t>
            </a:r>
            <a:endParaRPr lang="fr-FR" dirty="0"/>
          </a:p>
        </p:txBody>
      </p:sp>
      <p:graphicFrame>
        <p:nvGraphicFramePr>
          <p:cNvPr id="4" name="Espace réservé du contenu 3"/>
          <p:cNvGraphicFramePr>
            <a:graphicFrameLocks noGrp="1"/>
          </p:cNvGraphicFramePr>
          <p:nvPr>
            <p:ph idx="1"/>
          </p:nvPr>
        </p:nvGraphicFramePr>
        <p:xfrm>
          <a:off x="457200" y="1935163"/>
          <a:ext cx="8229600" cy="2011680"/>
        </p:xfrm>
        <a:graphic>
          <a:graphicData uri="http://schemas.openxmlformats.org/drawingml/2006/table">
            <a:tbl>
              <a:tblPr firstRow="1" bandRow="1">
                <a:tableStyleId>{5C22544A-7EE6-4342-B048-85BDC9FD1C3A}</a:tableStyleId>
              </a:tblPr>
              <a:tblGrid>
                <a:gridCol w="8229600"/>
              </a:tblGrid>
              <a:tr h="1683551">
                <a:tc>
                  <a:txBody>
                    <a:bodyPr/>
                    <a:lstStyle/>
                    <a:p>
                      <a:r>
                        <a:rPr kumimoji="0" lang="fr-FR" sz="1800" b="1" kern="1200" baseline="0" dirty="0" smtClean="0">
                          <a:solidFill>
                            <a:schemeClr val="lt1"/>
                          </a:solidFill>
                          <a:latin typeface="+mn-lt"/>
                          <a:ea typeface="+mn-ea"/>
                          <a:cs typeface="+mn-cs"/>
                        </a:rPr>
                        <a:t>public class </a:t>
                      </a:r>
                      <a:r>
                        <a:rPr kumimoji="0" lang="fr-FR" sz="1800" b="1" kern="1200" baseline="0" dirty="0" err="1" smtClean="0">
                          <a:solidFill>
                            <a:schemeClr val="lt1"/>
                          </a:solidFill>
                          <a:latin typeface="+mn-lt"/>
                          <a:ea typeface="+mn-ea"/>
                          <a:cs typeface="+mn-cs"/>
                        </a:rPr>
                        <a:t>NomClasse</a:t>
                      </a:r>
                      <a:r>
                        <a:rPr kumimoji="0" lang="fr-FR" sz="1800" b="1" kern="1200" baseline="0" dirty="0" smtClean="0">
                          <a:solidFill>
                            <a:schemeClr val="lt1"/>
                          </a:solidFill>
                          <a:latin typeface="+mn-lt"/>
                          <a:ea typeface="+mn-ea"/>
                          <a:cs typeface="+mn-cs"/>
                        </a:rPr>
                        <a:t> {</a:t>
                      </a:r>
                    </a:p>
                    <a:p>
                      <a:endParaRPr kumimoji="0" lang="fr-FR" sz="1800" b="1" kern="1200" baseline="0" dirty="0" smtClean="0">
                        <a:solidFill>
                          <a:schemeClr val="lt1"/>
                        </a:solidFill>
                        <a:latin typeface="+mn-lt"/>
                        <a:ea typeface="+mn-ea"/>
                        <a:cs typeface="+mn-cs"/>
                      </a:endParaRPr>
                    </a:p>
                    <a:p>
                      <a:r>
                        <a:rPr kumimoji="0" lang="en-US" sz="1800" b="1" kern="1200" baseline="0" dirty="0" smtClean="0">
                          <a:solidFill>
                            <a:schemeClr val="lt1"/>
                          </a:solidFill>
                          <a:latin typeface="+mn-lt"/>
                          <a:ea typeface="+mn-ea"/>
                          <a:cs typeface="+mn-cs"/>
                        </a:rPr>
                        <a:t>           public static void main(String [] </a:t>
                      </a:r>
                      <a:r>
                        <a:rPr kumimoji="0" lang="en-US" sz="1800" b="1" kern="1200" baseline="0" dirty="0" err="1" smtClean="0">
                          <a:solidFill>
                            <a:schemeClr val="lt1"/>
                          </a:solidFill>
                          <a:latin typeface="+mn-lt"/>
                          <a:ea typeface="+mn-ea"/>
                          <a:cs typeface="+mn-cs"/>
                        </a:rPr>
                        <a:t>args</a:t>
                      </a:r>
                      <a:r>
                        <a:rPr kumimoji="0" lang="en-US" sz="1800" b="1" kern="1200" baseline="0" dirty="0" smtClean="0">
                          <a:solidFill>
                            <a:schemeClr val="lt1"/>
                          </a:solidFill>
                          <a:latin typeface="+mn-lt"/>
                          <a:ea typeface="+mn-ea"/>
                          <a:cs typeface="+mn-cs"/>
                        </a:rPr>
                        <a:t>) {</a:t>
                      </a:r>
                    </a:p>
                    <a:p>
                      <a:r>
                        <a:rPr kumimoji="0" lang="fr-FR" sz="1800" b="1" kern="1200" baseline="0" dirty="0" smtClean="0">
                          <a:solidFill>
                            <a:schemeClr val="lt1"/>
                          </a:solidFill>
                          <a:latin typeface="+mn-lt"/>
                          <a:ea typeface="+mn-ea"/>
                          <a:cs typeface="+mn-cs"/>
                        </a:rPr>
                        <a:t>                      </a:t>
                      </a:r>
                    </a:p>
                    <a:p>
                      <a:r>
                        <a:rPr kumimoji="0" lang="fr-FR" sz="1800" b="1" kern="1200" baseline="0" dirty="0" smtClean="0">
                          <a:solidFill>
                            <a:schemeClr val="lt1"/>
                          </a:solidFill>
                          <a:latin typeface="+mn-lt"/>
                          <a:ea typeface="+mn-ea"/>
                          <a:cs typeface="+mn-cs"/>
                        </a:rPr>
                        <a:t>                     // Code de la méthode ici</a:t>
                      </a:r>
                    </a:p>
                    <a:p>
                      <a:r>
                        <a:rPr kumimoji="0" lang="fr-FR" sz="1800" b="1" kern="1200" baseline="0" dirty="0" smtClean="0">
                          <a:solidFill>
                            <a:schemeClr val="lt1"/>
                          </a:solidFill>
                          <a:latin typeface="+mn-lt"/>
                          <a:ea typeface="+mn-ea"/>
                          <a:cs typeface="+mn-cs"/>
                        </a:rPr>
                        <a:t>           }</a:t>
                      </a:r>
                    </a:p>
                    <a:p>
                      <a:r>
                        <a:rPr kumimoji="0" lang="fr-FR" sz="1800" b="1" kern="1200" baseline="0" dirty="0" smtClean="0">
                          <a:solidFill>
                            <a:schemeClr val="lt1"/>
                          </a:solidFill>
                          <a:latin typeface="+mn-lt"/>
                          <a:ea typeface="+mn-ea"/>
                          <a:cs typeface="+mn-cs"/>
                        </a:rPr>
                        <a:t>}</a:t>
                      </a:r>
                      <a:endParaRPr lang="fr-FR" dirty="0"/>
                    </a:p>
                  </a:txBody>
                  <a:tcPr/>
                </a:tc>
              </a:tr>
            </a:tbl>
          </a:graphicData>
        </a:graphic>
      </p:graphicFrame>
      <p:sp>
        <p:nvSpPr>
          <p:cNvPr id="5" name="Rectangle 4"/>
          <p:cNvSpPr/>
          <p:nvPr/>
        </p:nvSpPr>
        <p:spPr>
          <a:xfrm>
            <a:off x="500034" y="4500570"/>
            <a:ext cx="8143932" cy="1569660"/>
          </a:xfrm>
          <a:prstGeom prst="rect">
            <a:avLst/>
          </a:prstGeom>
        </p:spPr>
        <p:txBody>
          <a:bodyPr wrap="square">
            <a:spAutoFit/>
          </a:bodyPr>
          <a:lstStyle/>
          <a:p>
            <a:pPr>
              <a:buFont typeface="Wingdings" pitchFamily="2" charset="2"/>
              <a:buChar char="Ø"/>
            </a:pPr>
            <a:r>
              <a:rPr lang="fr-FR" sz="3200" dirty="0" smtClean="0">
                <a:latin typeface="+mn-lt"/>
                <a:ea typeface="ＭＳ Ｐゴシック" charset="0"/>
              </a:rPr>
              <a:t> </a:t>
            </a:r>
            <a:r>
              <a:rPr lang="fr-FR" sz="3200" b="1" dirty="0" smtClean="0">
                <a:latin typeface="+mn-lt"/>
                <a:ea typeface="ＭＳ Ｐゴシック" charset="0"/>
              </a:rPr>
              <a:t>main</a:t>
            </a:r>
            <a:r>
              <a:rPr lang="fr-FR" sz="3200" dirty="0" smtClean="0">
                <a:latin typeface="+mn-lt"/>
                <a:ea typeface="ＭＳ Ｐゴシック" charset="0"/>
              </a:rPr>
              <a:t> est le nom de la méthode principale</a:t>
            </a:r>
          </a:p>
          <a:p>
            <a:pPr>
              <a:buFont typeface="Wingdings" pitchFamily="2" charset="2"/>
              <a:buChar char="Ø"/>
            </a:pPr>
            <a:r>
              <a:rPr lang="fr-FR" sz="3200" dirty="0" smtClean="0">
                <a:latin typeface="+mn-lt"/>
                <a:ea typeface="ＭＳ Ｐゴシック" charset="0"/>
              </a:rPr>
              <a:t>C'est par là que commence le programme</a:t>
            </a:r>
          </a:p>
          <a:p>
            <a:pPr>
              <a:buFont typeface="Wingdings" pitchFamily="2" charset="2"/>
              <a:buChar char="Ø"/>
            </a:pPr>
            <a:r>
              <a:rPr lang="fr-FR" sz="3200" dirty="0" smtClean="0">
                <a:latin typeface="+mn-lt"/>
                <a:ea typeface="ＭＳ Ｐゴシック" charset="0"/>
              </a:rPr>
              <a:t>À écrire tel quel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variables  [1]</a:t>
            </a:r>
            <a:endParaRPr lang="fr-FR" dirty="0"/>
          </a:p>
        </p:txBody>
      </p:sp>
      <p:sp>
        <p:nvSpPr>
          <p:cNvPr id="3" name="Espace réservé du contenu 2"/>
          <p:cNvSpPr>
            <a:spLocks noGrp="1"/>
          </p:cNvSpPr>
          <p:nvPr>
            <p:ph idx="1"/>
          </p:nvPr>
        </p:nvSpPr>
        <p:spPr>
          <a:xfrm>
            <a:off x="457200" y="1935480"/>
            <a:ext cx="8229600" cy="4636792"/>
          </a:xfrm>
        </p:spPr>
        <p:txBody>
          <a:bodyPr>
            <a:normAutofit/>
          </a:bodyPr>
          <a:lstStyle/>
          <a:p>
            <a:r>
              <a:rPr lang="fr-FR" dirty="0" smtClean="0"/>
              <a:t>En informatique, la notion de </a:t>
            </a:r>
            <a:r>
              <a:rPr lang="fr-FR" b="1" dirty="0" smtClean="0"/>
              <a:t>variable est une notion  fondamentale (un concept essentiel).</a:t>
            </a:r>
          </a:p>
          <a:p>
            <a:r>
              <a:rPr lang="fr-FR" dirty="0" smtClean="0"/>
              <a:t> Une </a:t>
            </a:r>
            <a:r>
              <a:rPr lang="fr-FR" b="1" dirty="0" smtClean="0"/>
              <a:t>variable définit une case mémoire nommée et typée.</a:t>
            </a:r>
          </a:p>
          <a:p>
            <a:pPr lvl="1"/>
            <a:r>
              <a:rPr lang="fr-FR" dirty="0" smtClean="0"/>
              <a:t>Le </a:t>
            </a:r>
            <a:r>
              <a:rPr lang="fr-FR" b="1" dirty="0" smtClean="0"/>
              <a:t>nom </a:t>
            </a:r>
            <a:r>
              <a:rPr lang="fr-FR" dirty="0" smtClean="0"/>
              <a:t>est représenté par un identificateur</a:t>
            </a:r>
          </a:p>
          <a:p>
            <a:pPr lvl="1"/>
            <a:r>
              <a:rPr lang="fr-FR" dirty="0" smtClean="0"/>
              <a:t> Le </a:t>
            </a:r>
            <a:r>
              <a:rPr lang="fr-FR" b="1" dirty="0" smtClean="0"/>
              <a:t>type </a:t>
            </a:r>
            <a:r>
              <a:rPr lang="fr-FR" dirty="0" smtClean="0"/>
              <a:t>définit le genre d'informations qui sera enregistré ainsi que</a:t>
            </a:r>
            <a:r>
              <a:rPr lang="fr-FR" b="1" dirty="0" smtClean="0"/>
              <a:t>  </a:t>
            </a:r>
            <a:r>
              <a:rPr lang="fr-FR" dirty="0" smtClean="0"/>
              <a:t>les opérations qui pourront être effectuées sur ces informations</a:t>
            </a:r>
          </a:p>
          <a:p>
            <a:pPr lvl="1"/>
            <a:r>
              <a:rPr lang="fr-FR" dirty="0" smtClean="0"/>
              <a:t>Il existe un certain nombre de types prédéfinis mais il est également possible de créer ses propres types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variables  [2]</a:t>
            </a:r>
            <a:endParaRPr lang="fr-FR" dirty="0"/>
          </a:p>
        </p:txBody>
      </p:sp>
      <p:sp>
        <p:nvSpPr>
          <p:cNvPr id="3" name="Espace réservé du contenu 2"/>
          <p:cNvSpPr>
            <a:spLocks noGrp="1"/>
          </p:cNvSpPr>
          <p:nvPr>
            <p:ph idx="1"/>
          </p:nvPr>
        </p:nvSpPr>
        <p:spPr>
          <a:xfrm>
            <a:off x="0" y="1935480"/>
            <a:ext cx="9144000" cy="4636792"/>
          </a:xfrm>
        </p:spPr>
        <p:txBody>
          <a:bodyPr>
            <a:normAutofit/>
          </a:bodyPr>
          <a:lstStyle/>
          <a:p>
            <a:pPr>
              <a:buNone/>
            </a:pPr>
            <a:r>
              <a:rPr lang="fr-FR" dirty="0" smtClean="0"/>
              <a:t>Avant de pouvoir être utilisée, une variable doit  préalablement être  </a:t>
            </a:r>
            <a:r>
              <a:rPr lang="fr-FR" b="1" dirty="0" smtClean="0"/>
              <a:t>déclarée  (définition de  l'identificateur et du type).</a:t>
            </a:r>
          </a:p>
          <a:p>
            <a:r>
              <a:rPr lang="fr-FR" b="1" dirty="0" smtClean="0"/>
              <a:t>Syntaxe  :</a:t>
            </a:r>
          </a:p>
          <a:p>
            <a:pPr>
              <a:buNone/>
            </a:pPr>
            <a:r>
              <a:rPr lang="fr-FR" b="1" dirty="0" smtClean="0"/>
              <a:t>		Type   identificateur;</a:t>
            </a:r>
          </a:p>
          <a:p>
            <a:pPr>
              <a:buNone/>
            </a:pPr>
            <a:r>
              <a:rPr lang="fr-FR" b="1" dirty="0" smtClean="0"/>
              <a:t> 	Exemple :</a:t>
            </a:r>
          </a:p>
          <a:p>
            <a:pPr>
              <a:buNone/>
            </a:pPr>
            <a:r>
              <a:rPr lang="fr-FR" b="1" dirty="0" smtClean="0"/>
              <a:t>		</a:t>
            </a:r>
            <a:r>
              <a:rPr lang="fr-FR" b="1" dirty="0" err="1" smtClean="0"/>
              <a:t>float</a:t>
            </a:r>
            <a:r>
              <a:rPr lang="fr-FR" b="1" dirty="0" smtClean="0"/>
              <a:t>    note;     	polygone  triangle;</a:t>
            </a:r>
          </a:p>
          <a:p>
            <a:pPr>
              <a:buNone/>
            </a:pPr>
            <a:endParaRPr lang="fr-FR" b="1" dirty="0" smtClean="0"/>
          </a:p>
          <a:p>
            <a:r>
              <a:rPr lang="fr-FR" b="1" dirty="0" smtClean="0"/>
              <a:t> L’assignation d’une variable se fait via le symbole  </a:t>
            </a:r>
            <a:r>
              <a:rPr lang="fr-FR" b="1" dirty="0" smtClean="0">
                <a:solidFill>
                  <a:srgbClr val="FF0000"/>
                </a:solidFill>
              </a:rPr>
              <a:t>=</a:t>
            </a:r>
          </a:p>
          <a:p>
            <a:pPr>
              <a:buNone/>
            </a:pPr>
            <a:r>
              <a:rPr lang="fr-FR" b="1" dirty="0" smtClean="0"/>
              <a:t>  		Exemple  :      note </a:t>
            </a:r>
            <a:r>
              <a:rPr lang="fr-FR" b="1" dirty="0" smtClean="0">
                <a:solidFill>
                  <a:srgbClr val="FF0000"/>
                </a:solidFill>
              </a:rPr>
              <a:t>=</a:t>
            </a:r>
            <a:r>
              <a:rPr lang="fr-FR" b="1" dirty="0" smtClean="0"/>
              <a:t>  10.5 ;</a:t>
            </a:r>
          </a:p>
          <a:p>
            <a:pPr>
              <a:buNone/>
            </a:pPr>
            <a:endParaRPr lang="fr-FR"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357166"/>
            <a:ext cx="8229600" cy="1143000"/>
          </a:xfrm>
        </p:spPr>
        <p:txBody>
          <a:bodyPr/>
          <a:lstStyle/>
          <a:p>
            <a:r>
              <a:rPr lang="fr-FR" dirty="0" smtClean="0"/>
              <a:t>          Les variables  [3]</a:t>
            </a:r>
            <a:endParaRPr lang="fr-FR" dirty="0"/>
          </a:p>
        </p:txBody>
      </p:sp>
      <p:sp>
        <p:nvSpPr>
          <p:cNvPr id="3" name="Espace réservé du contenu 2"/>
          <p:cNvSpPr>
            <a:spLocks noGrp="1"/>
          </p:cNvSpPr>
          <p:nvPr>
            <p:ph idx="1"/>
          </p:nvPr>
        </p:nvSpPr>
        <p:spPr>
          <a:xfrm>
            <a:off x="428596" y="1571612"/>
            <a:ext cx="8229600" cy="5000660"/>
          </a:xfrm>
        </p:spPr>
        <p:txBody>
          <a:bodyPr>
            <a:normAutofit fontScale="92500"/>
          </a:bodyPr>
          <a:lstStyle/>
          <a:p>
            <a:pPr>
              <a:buFont typeface="Wingdings" pitchFamily="2" charset="2"/>
              <a:buChar char="Ø"/>
            </a:pPr>
            <a:r>
              <a:rPr lang="fr-FR" b="1" dirty="0" smtClean="0"/>
              <a:t>La valeur de la variable  </a:t>
            </a:r>
            <a:r>
              <a:rPr lang="fr-FR" dirty="0" smtClean="0"/>
              <a:t>peut être définie (initialisée), consultée, modifiée en utilisant le  nom de la variable.</a:t>
            </a:r>
          </a:p>
          <a:p>
            <a:pPr>
              <a:buFont typeface="Wingdings" pitchFamily="2" charset="2"/>
              <a:buChar char="Ø"/>
            </a:pPr>
            <a:r>
              <a:rPr lang="fr-FR" dirty="0" smtClean="0"/>
              <a:t>Les </a:t>
            </a:r>
            <a:r>
              <a:rPr lang="fr-FR" b="1" dirty="0" smtClean="0"/>
              <a:t>variables </a:t>
            </a:r>
            <a:r>
              <a:rPr lang="fr-FR" dirty="0" smtClean="0"/>
              <a:t>ont une </a:t>
            </a:r>
            <a:r>
              <a:rPr lang="fr-FR" b="1" dirty="0" smtClean="0"/>
              <a:t>visibilité</a:t>
            </a:r>
            <a:r>
              <a:rPr lang="fr-FR" dirty="0" smtClean="0"/>
              <a:t> et une </a:t>
            </a:r>
            <a:r>
              <a:rPr lang="fr-FR" b="1" dirty="0" smtClean="0"/>
              <a:t>durée de vie </a:t>
            </a:r>
            <a:r>
              <a:rPr lang="fr-FR" dirty="0" smtClean="0"/>
              <a:t>qui dépendent du contexte  dans lequel elles sont déclarées.</a:t>
            </a:r>
          </a:p>
          <a:p>
            <a:pPr>
              <a:buFont typeface="Wingdings" pitchFamily="2" charset="2"/>
              <a:buChar char="Ø"/>
            </a:pPr>
            <a:r>
              <a:rPr lang="fr-FR" dirty="0" smtClean="0"/>
              <a:t>Le </a:t>
            </a:r>
            <a:r>
              <a:rPr lang="fr-FR" b="1" dirty="0" smtClean="0"/>
              <a:t>type  d’une variable</a:t>
            </a:r>
            <a:r>
              <a:rPr lang="fr-FR" dirty="0" smtClean="0"/>
              <a:t> peut être soit un </a:t>
            </a:r>
            <a:r>
              <a:rPr lang="fr-FR" b="1" dirty="0" smtClean="0"/>
              <a:t>type primitif</a:t>
            </a:r>
            <a:r>
              <a:rPr lang="fr-FR" dirty="0" smtClean="0"/>
              <a:t>, soit un </a:t>
            </a:r>
            <a:r>
              <a:rPr lang="fr-FR" b="1" dirty="0" smtClean="0"/>
              <a:t>type référence </a:t>
            </a:r>
            <a:r>
              <a:rPr lang="fr-FR" dirty="0" smtClean="0"/>
              <a:t>(c’est-à –dire le nom d’une classe ou d’un tableau)</a:t>
            </a:r>
          </a:p>
          <a:p>
            <a:pPr>
              <a:buFont typeface="Wingdings" pitchFamily="2" charset="2"/>
              <a:buChar char="Ø"/>
            </a:pPr>
            <a:r>
              <a:rPr lang="fr-FR" b="1" dirty="0" smtClean="0"/>
              <a:t>Exemples: </a:t>
            </a:r>
          </a:p>
          <a:p>
            <a:pPr lvl="1">
              <a:buFont typeface="Wingdings" pitchFamily="2" charset="2"/>
              <a:buChar char="Ø"/>
            </a:pPr>
            <a:r>
              <a:rPr lang="fr-FR" b="1" dirty="0" smtClean="0"/>
              <a:t>Int</a:t>
            </a:r>
            <a:r>
              <a:rPr lang="fr-FR" dirty="0" smtClean="0"/>
              <a:t>   </a:t>
            </a:r>
            <a:r>
              <a:rPr lang="fr-FR" dirty="0" err="1" smtClean="0"/>
              <a:t>unNombreEntier</a:t>
            </a:r>
            <a:r>
              <a:rPr lang="fr-FR" dirty="0" smtClean="0"/>
              <a:t>; </a:t>
            </a:r>
          </a:p>
          <a:p>
            <a:pPr lvl="1">
              <a:buFont typeface="Wingdings" pitchFamily="2" charset="2"/>
              <a:buChar char="Ø"/>
            </a:pPr>
            <a:r>
              <a:rPr lang="fr-FR" b="1" dirty="0" smtClean="0"/>
              <a:t>String</a:t>
            </a:r>
            <a:r>
              <a:rPr lang="fr-FR" dirty="0" smtClean="0"/>
              <a:t>  </a:t>
            </a:r>
            <a:r>
              <a:rPr lang="fr-FR" dirty="0" err="1" smtClean="0"/>
              <a:t>motDePasse</a:t>
            </a:r>
            <a:r>
              <a:rPr lang="fr-FR" dirty="0" smtClean="0"/>
              <a:t>;</a:t>
            </a:r>
          </a:p>
          <a:p>
            <a:pPr lvl="1">
              <a:buFont typeface="Wingdings" pitchFamily="2" charset="2"/>
              <a:buChar char="Ø"/>
            </a:pPr>
            <a:r>
              <a:rPr lang="fr-FR" b="1" dirty="0" smtClean="0"/>
              <a:t>Point</a:t>
            </a:r>
            <a:r>
              <a:rPr lang="fr-FR" dirty="0" smtClean="0"/>
              <a:t>  position;</a:t>
            </a:r>
          </a:p>
          <a:p>
            <a:pPr lvl="1">
              <a:buFont typeface="Wingdings" pitchFamily="2" charset="2"/>
              <a:buChar char="Ø"/>
            </a:pPr>
            <a:r>
              <a:rPr lang="fr-FR" b="1" dirty="0" smtClean="0"/>
              <a:t>Char[]  </a:t>
            </a:r>
            <a:r>
              <a:rPr lang="fr-FR" dirty="0" smtClean="0"/>
              <a:t>voyelles;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28746" y="214290"/>
            <a:ext cx="7729534" cy="1143000"/>
          </a:xfrm>
        </p:spPr>
        <p:txBody>
          <a:bodyPr>
            <a:normAutofit fontScale="90000"/>
          </a:bodyPr>
          <a:lstStyle/>
          <a:p>
            <a:r>
              <a:rPr lang="fr-FR" dirty="0" smtClean="0"/>
              <a:t>Représentation en mémoire [3]</a:t>
            </a:r>
            <a:endParaRPr lang="fr-FR" dirty="0"/>
          </a:p>
        </p:txBody>
      </p:sp>
      <p:sp>
        <p:nvSpPr>
          <p:cNvPr id="3" name="Espace réservé du contenu 2"/>
          <p:cNvSpPr>
            <a:spLocks noGrp="1"/>
          </p:cNvSpPr>
          <p:nvPr>
            <p:ph idx="1"/>
          </p:nvPr>
        </p:nvSpPr>
        <p:spPr>
          <a:xfrm>
            <a:off x="357158" y="1428736"/>
            <a:ext cx="8301038" cy="2143140"/>
          </a:xfrm>
        </p:spPr>
        <p:txBody>
          <a:bodyPr>
            <a:normAutofit lnSpcReduction="10000"/>
          </a:bodyPr>
          <a:lstStyle/>
          <a:p>
            <a:pPr>
              <a:buFont typeface="Wingdings" pitchFamily="2" charset="2"/>
              <a:buChar char="Ø"/>
            </a:pPr>
            <a:r>
              <a:rPr lang="fr-FR" dirty="0" smtClean="0"/>
              <a:t>De  manière interne, la zone mémoire allouée à une  variable est identifiée par une adresse</a:t>
            </a:r>
          </a:p>
          <a:p>
            <a:pPr>
              <a:buFont typeface="Wingdings" pitchFamily="2" charset="2"/>
              <a:buChar char="Ø"/>
            </a:pPr>
            <a:r>
              <a:rPr lang="fr-FR" dirty="0" smtClean="0"/>
              <a:t>Cette adresse est complètement cachée au programmeur: l’accès à la zone mémoire s’effectue en utilisant le nom de la variable.</a:t>
            </a:r>
          </a:p>
        </p:txBody>
      </p:sp>
      <p:pic>
        <p:nvPicPr>
          <p:cNvPr id="6" name="Picture 2"/>
          <p:cNvPicPr>
            <a:picLocks noChangeAspect="1" noChangeArrowheads="1"/>
          </p:cNvPicPr>
          <p:nvPr/>
        </p:nvPicPr>
        <p:blipFill>
          <a:blip r:embed="rId2"/>
          <a:srcRect l="26678" t="45408" r="29432" b="14794"/>
          <a:stretch>
            <a:fillRect/>
          </a:stretch>
        </p:blipFill>
        <p:spPr bwMode="auto">
          <a:xfrm>
            <a:off x="428596" y="3429000"/>
            <a:ext cx="8143932"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primitifs [1]</a:t>
            </a:r>
            <a:endParaRPr lang="fr-FR" dirty="0"/>
          </a:p>
        </p:txBody>
      </p:sp>
      <p:pic>
        <p:nvPicPr>
          <p:cNvPr id="3074" name="Picture 2"/>
          <p:cNvPicPr>
            <a:picLocks noGrp="1" noChangeAspect="1" noChangeArrowheads="1"/>
          </p:cNvPicPr>
          <p:nvPr>
            <p:ph idx="1"/>
          </p:nvPr>
        </p:nvPicPr>
        <p:blipFill>
          <a:blip r:embed="rId2"/>
          <a:srcRect l="28781" t="30778" r="27124" b="15515"/>
          <a:stretch>
            <a:fillRect/>
          </a:stretch>
        </p:blipFill>
        <p:spPr bwMode="auto">
          <a:xfrm>
            <a:off x="357158" y="1714488"/>
            <a:ext cx="8786842" cy="5143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primitifs [2]</a:t>
            </a:r>
            <a:endParaRPr lang="fr-FR" dirty="0"/>
          </a:p>
        </p:txBody>
      </p:sp>
      <p:sp>
        <p:nvSpPr>
          <p:cNvPr id="4" name="Espace réservé du contenu 3"/>
          <p:cNvSpPr>
            <a:spLocks noGrp="1"/>
          </p:cNvSpPr>
          <p:nvPr>
            <p:ph idx="1"/>
          </p:nvPr>
        </p:nvSpPr>
        <p:spPr>
          <a:xfrm>
            <a:off x="457200" y="1935480"/>
            <a:ext cx="8229600" cy="493388"/>
          </a:xfrm>
        </p:spPr>
        <p:txBody>
          <a:bodyPr/>
          <a:lstStyle/>
          <a:p>
            <a:r>
              <a:rPr lang="fr-FR" dirty="0" smtClean="0"/>
              <a:t>Séquences d’échappement (char)</a:t>
            </a:r>
            <a:endParaRPr lang="fr-FR" dirty="0"/>
          </a:p>
        </p:txBody>
      </p:sp>
      <p:pic>
        <p:nvPicPr>
          <p:cNvPr id="4098" name="Picture 2"/>
          <p:cNvPicPr>
            <a:picLocks noChangeAspect="1" noChangeArrowheads="1"/>
          </p:cNvPicPr>
          <p:nvPr/>
        </p:nvPicPr>
        <p:blipFill>
          <a:blip r:embed="rId2"/>
          <a:srcRect l="29100" t="36133" r="33016" b="17968"/>
          <a:stretch>
            <a:fillRect/>
          </a:stretch>
        </p:blipFill>
        <p:spPr bwMode="auto">
          <a:xfrm>
            <a:off x="642910" y="2357430"/>
            <a:ext cx="7715304"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Affichage sur la console</a:t>
            </a:r>
            <a:endParaRPr lang="fr-FR" dirty="0"/>
          </a:p>
        </p:txBody>
      </p:sp>
      <p:sp>
        <p:nvSpPr>
          <p:cNvPr id="3" name="Espace réservé du contenu 2"/>
          <p:cNvSpPr>
            <a:spLocks noGrp="1"/>
          </p:cNvSpPr>
          <p:nvPr>
            <p:ph idx="1"/>
          </p:nvPr>
        </p:nvSpPr>
        <p:spPr/>
        <p:txBody>
          <a:bodyPr/>
          <a:lstStyle/>
          <a:p>
            <a:pPr>
              <a:buNone/>
            </a:pPr>
            <a:r>
              <a:rPr lang="fr-FR" dirty="0" smtClean="0"/>
              <a:t>Pour afficher une valeur littérale ou le contenu d’une variable sur la console de sortie, on utilise les lignes de code suivantes :</a:t>
            </a:r>
          </a:p>
          <a:p>
            <a:pPr>
              <a:buNone/>
            </a:pPr>
            <a:endParaRPr lang="fr-FR" dirty="0" smtClean="0"/>
          </a:p>
          <a:p>
            <a:pPr>
              <a:buFont typeface="Wingdings" pitchFamily="2" charset="2"/>
              <a:buChar char="Ø"/>
            </a:pPr>
            <a:r>
              <a:rPr lang="fr-FR" b="1" dirty="0" smtClean="0"/>
              <a:t>System.out.print(…); // Affichage (reste sur la même ligne)</a:t>
            </a:r>
          </a:p>
          <a:p>
            <a:pPr>
              <a:buFont typeface="Wingdings" pitchFamily="2" charset="2"/>
              <a:buChar char="Ø"/>
            </a:pPr>
            <a:r>
              <a:rPr lang="fr-FR" dirty="0" smtClean="0"/>
              <a:t> </a:t>
            </a:r>
            <a:r>
              <a:rPr lang="fr-FR" b="1" dirty="0" smtClean="0"/>
              <a:t>System.out.println(…); // Affichage et retour à la ligne</a:t>
            </a:r>
            <a:endParaRPr lang="fr-F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28604"/>
            <a:ext cx="8229600" cy="1143000"/>
          </a:xfrm>
        </p:spPr>
        <p:txBody>
          <a:bodyPr/>
          <a:lstStyle/>
          <a:p>
            <a:r>
              <a:rPr lang="fr-FR" dirty="0" smtClean="0"/>
              <a:t>Conversions de types [1]</a:t>
            </a:r>
            <a:endParaRPr lang="fr-FR" dirty="0"/>
          </a:p>
        </p:txBody>
      </p:sp>
      <p:sp>
        <p:nvSpPr>
          <p:cNvPr id="3" name="Espace réservé du contenu 2"/>
          <p:cNvSpPr>
            <a:spLocks noGrp="1"/>
          </p:cNvSpPr>
          <p:nvPr>
            <p:ph idx="1"/>
          </p:nvPr>
        </p:nvSpPr>
        <p:spPr>
          <a:xfrm>
            <a:off x="0" y="1643050"/>
            <a:ext cx="9144000" cy="5214950"/>
          </a:xfrm>
        </p:spPr>
        <p:txBody>
          <a:bodyPr>
            <a:normAutofit/>
          </a:bodyPr>
          <a:lstStyle/>
          <a:p>
            <a:r>
              <a:rPr lang="fr-FR" dirty="0" smtClean="0"/>
              <a:t>Mis à part le type booléen, tous les types primitifs peuvent être convertis entre eux.</a:t>
            </a:r>
          </a:p>
          <a:p>
            <a:r>
              <a:rPr lang="fr-FR" dirty="0" smtClean="0"/>
              <a:t>L'encodage </a:t>
            </a:r>
            <a:r>
              <a:rPr lang="fr-FR" i="1" dirty="0" smtClean="0"/>
              <a:t>Unicode permet (si nécessaire) de considérer les </a:t>
            </a:r>
            <a:r>
              <a:rPr lang="fr-FR" dirty="0" smtClean="0"/>
              <a:t>caractères comme des nombres.</a:t>
            </a:r>
          </a:p>
          <a:p>
            <a:r>
              <a:rPr lang="fr-FR" dirty="0" smtClean="0"/>
              <a:t>Le type </a:t>
            </a:r>
            <a:r>
              <a:rPr lang="fr-FR" b="1" dirty="0" smtClean="0"/>
              <a:t>char </a:t>
            </a:r>
            <a:r>
              <a:rPr lang="fr-FR" dirty="0" smtClean="0"/>
              <a:t>peut donc agir comme un entier short mais il est non signé (contrairement aux autres entiers).</a:t>
            </a:r>
          </a:p>
          <a:p>
            <a:r>
              <a:rPr lang="fr-FR" b="1" dirty="0" smtClean="0"/>
              <a:t>Conversion élargissant / Promotion (automatique)</a:t>
            </a:r>
          </a:p>
          <a:p>
            <a:r>
              <a:rPr lang="fr-FR" dirty="0" smtClean="0"/>
              <a:t>(avec perte éventuelle de précision lors du passage en virgule flottante)</a:t>
            </a:r>
          </a:p>
          <a:p>
            <a:r>
              <a:rPr lang="fr-FR" dirty="0" smtClean="0"/>
              <a:t> </a:t>
            </a:r>
            <a:r>
              <a:rPr lang="fr-FR" b="1" dirty="0" smtClean="0"/>
              <a:t>Conversion restrictive explicite (par transtypage / casting)   </a:t>
            </a:r>
            <a:r>
              <a:rPr lang="fr-FR" dirty="0" smtClean="0"/>
              <a:t>(sous la responsabilité du programmeur)</a:t>
            </a:r>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28604"/>
            <a:ext cx="8229600" cy="1143000"/>
          </a:xfrm>
        </p:spPr>
        <p:txBody>
          <a:bodyPr/>
          <a:lstStyle/>
          <a:p>
            <a:r>
              <a:rPr lang="fr-FR" dirty="0" smtClean="0"/>
              <a:t>Conversions de types [2]</a:t>
            </a:r>
            <a:endParaRPr lang="fr-FR" dirty="0"/>
          </a:p>
        </p:txBody>
      </p:sp>
      <p:sp>
        <p:nvSpPr>
          <p:cNvPr id="3" name="Espace réservé du contenu 2"/>
          <p:cNvSpPr>
            <a:spLocks noGrp="1"/>
          </p:cNvSpPr>
          <p:nvPr>
            <p:ph idx="1"/>
          </p:nvPr>
        </p:nvSpPr>
        <p:spPr>
          <a:xfrm>
            <a:off x="0" y="1643050"/>
            <a:ext cx="9144000" cy="571504"/>
          </a:xfrm>
        </p:spPr>
        <p:txBody>
          <a:bodyPr>
            <a:normAutofit/>
          </a:bodyPr>
          <a:lstStyle/>
          <a:p>
            <a:r>
              <a:rPr lang="fr-FR" dirty="0" smtClean="0"/>
              <a:t>Conversions de types primitifs</a:t>
            </a:r>
            <a:endParaRPr lang="fr-FR" dirty="0"/>
          </a:p>
        </p:txBody>
      </p:sp>
      <p:pic>
        <p:nvPicPr>
          <p:cNvPr id="5122" name="Picture 2"/>
          <p:cNvPicPr>
            <a:picLocks noChangeAspect="1" noChangeArrowheads="1"/>
          </p:cNvPicPr>
          <p:nvPr/>
        </p:nvPicPr>
        <p:blipFill>
          <a:blip r:embed="rId2"/>
          <a:srcRect l="28550" t="35896" r="29722" b="16015"/>
          <a:stretch>
            <a:fillRect/>
          </a:stretch>
        </p:blipFill>
        <p:spPr bwMode="auto">
          <a:xfrm>
            <a:off x="500034" y="2214554"/>
            <a:ext cx="7858180" cy="4643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14"/>
            <a:ext cx="7499350" cy="1071570"/>
          </a:xfrm>
        </p:spPr>
        <p:txBody>
          <a:bodyPr>
            <a:normAutofit fontScale="90000"/>
          </a:bodyPr>
          <a:lstStyle/>
          <a:p>
            <a:r>
              <a:rPr smtClean="0"/>
              <a:t>Introduction </a:t>
            </a:r>
            <a:r>
              <a:rPr lang="fr-FR" dirty="0" smtClean="0"/>
              <a:t>– </a:t>
            </a:r>
            <a:r>
              <a:rPr smtClean="0"/>
              <a:t>Objectif du cours</a:t>
            </a:r>
            <a:endParaRPr lang="fr-FR" dirty="0"/>
          </a:p>
        </p:txBody>
      </p:sp>
      <p:sp>
        <p:nvSpPr>
          <p:cNvPr id="3" name="Espace réservé du contenu 2"/>
          <p:cNvSpPr>
            <a:spLocks noGrp="1"/>
          </p:cNvSpPr>
          <p:nvPr>
            <p:ph idx="1"/>
          </p:nvPr>
        </p:nvSpPr>
        <p:spPr>
          <a:xfrm>
            <a:off x="928662" y="1000108"/>
            <a:ext cx="8215338" cy="5500726"/>
          </a:xfrm>
        </p:spPr>
        <p:txBody>
          <a:bodyPr/>
          <a:lstStyle/>
          <a:p>
            <a:pPr>
              <a:buNone/>
            </a:pPr>
            <a:endParaRPr smtClean="0"/>
          </a:p>
          <a:p>
            <a:pPr>
              <a:buNone/>
            </a:pPr>
            <a:endParaRPr smtClean="0"/>
          </a:p>
          <a:p>
            <a:pPr>
              <a:buNone/>
            </a:pPr>
            <a:r>
              <a:rPr smtClean="0"/>
              <a:t>S'initier à la programmation au travers de l'apprentissage</a:t>
            </a:r>
          </a:p>
          <a:p>
            <a:pPr>
              <a:buFont typeface="Wingdings" pitchFamily="2" charset="2"/>
              <a:buChar char="Ø"/>
            </a:pPr>
            <a:r>
              <a:rPr smtClean="0"/>
              <a:t>d'un langage (Java)</a:t>
            </a:r>
          </a:p>
          <a:p>
            <a:pPr>
              <a:buFont typeface="Wingdings" pitchFamily="2" charset="2"/>
              <a:buChar char="Ø"/>
            </a:pPr>
            <a:r>
              <a:rPr smtClean="0"/>
              <a:t> des bons comportements</a:t>
            </a:r>
          </a:p>
          <a:p>
            <a:pPr>
              <a:buNone/>
            </a:pPr>
            <a:endParaRPr smtClean="0"/>
          </a:p>
          <a:p>
            <a:pPr lvl="1">
              <a:buFont typeface="Wingdings" pitchFamily="2" charset="2"/>
              <a:buChar char="q"/>
            </a:pPr>
            <a:r>
              <a:rPr sz="2400" smtClean="0"/>
              <a:t>Programmes lisibles, robustes, documentés et testés</a:t>
            </a:r>
          </a:p>
          <a:p>
            <a:pPr lvl="1">
              <a:buFont typeface="Wingdings" pitchFamily="2" charset="2"/>
              <a:buChar char="q"/>
            </a:pPr>
            <a:r>
              <a:rPr sz="2400" smtClean="0"/>
              <a:t>Capacités de déverminage (debugging)</a:t>
            </a:r>
          </a:p>
          <a:p>
            <a:pPr lvl="1">
              <a:buFont typeface="Wingdings" pitchFamily="2" charset="2"/>
              <a:buChar char="q"/>
            </a:pPr>
            <a:r>
              <a:rPr sz="2400" smtClean="0"/>
              <a:t>Autonomie dans le travail</a:t>
            </a:r>
          </a:p>
          <a:p>
            <a:pPr lvl="1">
              <a:buFont typeface="Wingdings" pitchFamily="2" charset="2"/>
              <a:buChar char="q"/>
            </a:pPr>
            <a:r>
              <a:rPr sz="2400" smtClean="0"/>
              <a:t>(recherche dans la documentation)</a:t>
            </a:r>
            <a:endParaRPr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Transtypage (Casting)</a:t>
            </a:r>
            <a:endParaRPr lang="fr-FR" dirty="0"/>
          </a:p>
        </p:txBody>
      </p:sp>
      <p:sp>
        <p:nvSpPr>
          <p:cNvPr id="3" name="Espace réservé du contenu 2"/>
          <p:cNvSpPr>
            <a:spLocks noGrp="1"/>
          </p:cNvSpPr>
          <p:nvPr>
            <p:ph idx="1"/>
          </p:nvPr>
        </p:nvSpPr>
        <p:spPr>
          <a:xfrm>
            <a:off x="0" y="1935480"/>
            <a:ext cx="8686800" cy="4389120"/>
          </a:xfrm>
        </p:spPr>
        <p:txBody>
          <a:bodyPr/>
          <a:lstStyle/>
          <a:p>
            <a:r>
              <a:rPr lang="fr-FR" dirty="0" smtClean="0"/>
              <a:t>Conversion de type explicite (au risque du programmeur)</a:t>
            </a:r>
          </a:p>
          <a:p>
            <a:r>
              <a:rPr lang="fr-FR" dirty="0" smtClean="0"/>
              <a:t>Syntaxe :   (</a:t>
            </a:r>
            <a:r>
              <a:rPr lang="fr-FR" b="1" dirty="0" err="1" smtClean="0"/>
              <a:t>Type_de_destination</a:t>
            </a:r>
            <a:r>
              <a:rPr lang="fr-FR" b="1" dirty="0" smtClean="0"/>
              <a:t>) </a:t>
            </a:r>
            <a:r>
              <a:rPr lang="fr-FR" b="1" dirty="0" err="1" smtClean="0"/>
              <a:t>valeur_à_convertir</a:t>
            </a:r>
            <a:endParaRPr lang="fr-FR" b="1" dirty="0" smtClean="0"/>
          </a:p>
          <a:p>
            <a:r>
              <a:rPr lang="fr-FR" b="1" dirty="0" smtClean="0"/>
              <a:t>Exemples :</a:t>
            </a:r>
          </a:p>
          <a:p>
            <a:pPr>
              <a:buNone/>
            </a:pPr>
            <a:r>
              <a:rPr lang="fr-FR" b="1" dirty="0" smtClean="0"/>
              <a:t>		</a:t>
            </a:r>
            <a:r>
              <a:rPr lang="fr-FR" b="1" dirty="0" err="1" smtClean="0"/>
              <a:t>int</a:t>
            </a:r>
            <a:r>
              <a:rPr lang="fr-FR" b="1" dirty="0" smtClean="0"/>
              <a:t> i = 17;</a:t>
            </a:r>
          </a:p>
          <a:p>
            <a:pPr>
              <a:buNone/>
            </a:pPr>
            <a:r>
              <a:rPr lang="fr-FR" b="1" dirty="0" smtClean="0"/>
              <a:t>		</a:t>
            </a:r>
            <a:r>
              <a:rPr lang="fr-FR" b="1" dirty="0" err="1" smtClean="0"/>
              <a:t>byte</a:t>
            </a:r>
            <a:r>
              <a:rPr lang="fr-FR" b="1" dirty="0" smtClean="0"/>
              <a:t> b = 4;</a:t>
            </a:r>
          </a:p>
          <a:p>
            <a:pPr>
              <a:buNone/>
            </a:pPr>
            <a:r>
              <a:rPr lang="fr-FR" b="1" dirty="0" smtClean="0"/>
              <a:t>		b = i;</a:t>
            </a:r>
          </a:p>
          <a:p>
            <a:pPr>
              <a:buNone/>
            </a:pPr>
            <a:r>
              <a:rPr lang="fr-FR" b="1" dirty="0" smtClean="0"/>
              <a:t>		b = (</a:t>
            </a:r>
            <a:r>
              <a:rPr lang="fr-FR" b="1" dirty="0" err="1" smtClean="0"/>
              <a:t>byte</a:t>
            </a:r>
            <a:r>
              <a:rPr lang="fr-FR" b="1" dirty="0" smtClean="0"/>
              <a:t>)i;   </a:t>
            </a:r>
          </a:p>
          <a:p>
            <a:pPr>
              <a:buNone/>
            </a:pPr>
            <a:r>
              <a:rPr lang="fr-FR" b="1" dirty="0" smtClean="0"/>
              <a:t>		</a:t>
            </a:r>
            <a:r>
              <a:rPr lang="fr-FR" b="1" dirty="0" err="1" smtClean="0"/>
              <a:t>float</a:t>
            </a:r>
            <a:r>
              <a:rPr lang="fr-FR" b="1" dirty="0" smtClean="0"/>
              <a:t> f = 23.86f;</a:t>
            </a:r>
          </a:p>
          <a:p>
            <a:pPr>
              <a:buNone/>
            </a:pPr>
            <a:r>
              <a:rPr lang="fr-FR" b="1" dirty="0" smtClean="0"/>
              <a:t>		i = (</a:t>
            </a:r>
            <a:r>
              <a:rPr lang="fr-FR" b="1" dirty="0" err="1" smtClean="0"/>
              <a:t>int</a:t>
            </a:r>
            <a:r>
              <a:rPr lang="fr-FR" b="1" dirty="0" smtClean="0"/>
              <a:t>)f;        // valeur tronquée (i==23)</a:t>
            </a:r>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290" y="357166"/>
            <a:ext cx="7515220" cy="989856"/>
          </a:xfrm>
        </p:spPr>
        <p:txBody>
          <a:bodyPr/>
          <a:lstStyle/>
          <a:p>
            <a:r>
              <a:rPr lang="fr-FR" dirty="0" smtClean="0"/>
              <a:t>Types « Référence »</a:t>
            </a:r>
            <a:endParaRPr lang="fr-FR" dirty="0"/>
          </a:p>
        </p:txBody>
      </p:sp>
      <p:sp>
        <p:nvSpPr>
          <p:cNvPr id="3" name="Espace réservé du contenu 2"/>
          <p:cNvSpPr>
            <a:spLocks noGrp="1"/>
          </p:cNvSpPr>
          <p:nvPr>
            <p:ph idx="1"/>
          </p:nvPr>
        </p:nvSpPr>
        <p:spPr>
          <a:xfrm>
            <a:off x="457200" y="1500174"/>
            <a:ext cx="8229600" cy="4929222"/>
          </a:xfrm>
        </p:spPr>
        <p:txBody>
          <a:bodyPr>
            <a:normAutofit lnSpcReduction="10000"/>
          </a:bodyPr>
          <a:lstStyle/>
          <a:p>
            <a:r>
              <a:rPr lang="fr-FR" dirty="0" smtClean="0"/>
              <a:t>En plus des huit types primitifs, Java définit deux autres catégories de types de données :</a:t>
            </a:r>
          </a:p>
          <a:p>
            <a:pPr>
              <a:buNone/>
            </a:pPr>
            <a:r>
              <a:rPr lang="fr-FR" dirty="0" smtClean="0"/>
              <a:t>						- les </a:t>
            </a:r>
            <a:r>
              <a:rPr lang="fr-FR" b="1" dirty="0" smtClean="0"/>
              <a:t>classes et</a:t>
            </a:r>
          </a:p>
          <a:p>
            <a:pPr>
              <a:buNone/>
            </a:pPr>
            <a:r>
              <a:rPr lang="fr-FR" dirty="0" smtClean="0"/>
              <a:t>						- les </a:t>
            </a:r>
            <a:r>
              <a:rPr lang="fr-FR" b="1" dirty="0" smtClean="0"/>
              <a:t>tableaux           </a:t>
            </a:r>
            <a:endParaRPr lang="fr-FR" dirty="0" smtClean="0"/>
          </a:p>
          <a:p>
            <a:r>
              <a:rPr lang="fr-FR" dirty="0" smtClean="0"/>
              <a:t> Les classes et les tableaux sont des types généralement composites (représentant des valeurs multiples).</a:t>
            </a:r>
          </a:p>
          <a:p>
            <a:r>
              <a:rPr lang="fr-FR" dirty="0" smtClean="0"/>
              <a:t> Ils sont collectivement nommés : </a:t>
            </a:r>
            <a:r>
              <a:rPr lang="fr-FR" b="1" dirty="0" smtClean="0"/>
              <a:t>Types "Référence" </a:t>
            </a:r>
            <a:r>
              <a:rPr lang="fr-FR" dirty="0" smtClean="0"/>
              <a:t>(on parle également parfois de types </a:t>
            </a:r>
            <a:r>
              <a:rPr lang="fr-FR" b="1" dirty="0" smtClean="0"/>
              <a:t>non-primitifs).</a:t>
            </a:r>
          </a:p>
          <a:p>
            <a:r>
              <a:rPr lang="fr-FR" dirty="0" smtClean="0"/>
              <a:t> Pour une variable de type référence, la case mémoire ne contient pas directement les valeurs de la variable mais une </a:t>
            </a:r>
            <a:r>
              <a:rPr lang="fr-FR" i="1" dirty="0" smtClean="0"/>
              <a:t>référence </a:t>
            </a:r>
            <a:r>
              <a:rPr lang="fr-FR" dirty="0" smtClean="0"/>
              <a:t>(une sorte de pointeur) vers une autre zone mémoire contenant les valeurs.</a:t>
            </a:r>
            <a:endParaRPr lang="fr-FR" dirty="0"/>
          </a:p>
        </p:txBody>
      </p:sp>
      <p:pic>
        <p:nvPicPr>
          <p:cNvPr id="6146" name="Picture 2"/>
          <p:cNvPicPr>
            <a:picLocks noChangeAspect="1" noChangeArrowheads="1"/>
          </p:cNvPicPr>
          <p:nvPr/>
        </p:nvPicPr>
        <p:blipFill>
          <a:blip r:embed="rId2"/>
          <a:srcRect l="51062" t="76172" r="29722" b="16992"/>
          <a:stretch>
            <a:fillRect/>
          </a:stretch>
        </p:blipFill>
        <p:spPr bwMode="auto">
          <a:xfrm>
            <a:off x="5214942" y="5500702"/>
            <a:ext cx="3071834" cy="1000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Chaînes de caractères</a:t>
            </a:r>
            <a:endParaRPr lang="fr-FR" dirty="0"/>
          </a:p>
        </p:txBody>
      </p:sp>
      <p:sp>
        <p:nvSpPr>
          <p:cNvPr id="3" name="Espace réservé du contenu 2"/>
          <p:cNvSpPr>
            <a:spLocks noGrp="1"/>
          </p:cNvSpPr>
          <p:nvPr>
            <p:ph idx="1"/>
          </p:nvPr>
        </p:nvSpPr>
        <p:spPr>
          <a:xfrm>
            <a:off x="285720" y="1935480"/>
            <a:ext cx="8572560" cy="4636792"/>
          </a:xfrm>
        </p:spPr>
        <p:txBody>
          <a:bodyPr>
            <a:normAutofit fontScale="92500" lnSpcReduction="10000"/>
          </a:bodyPr>
          <a:lstStyle/>
          <a:p>
            <a:r>
              <a:rPr lang="fr-FR" dirty="0" smtClean="0"/>
              <a:t>Les chaînes de caractères ne font pas partie des types primitifs</a:t>
            </a:r>
          </a:p>
          <a:p>
            <a:r>
              <a:rPr lang="fr-FR" dirty="0" smtClean="0"/>
              <a:t> Les chaînes de caractères font partie des </a:t>
            </a:r>
            <a:r>
              <a:rPr lang="fr-FR" b="1" dirty="0" smtClean="0">
                <a:solidFill>
                  <a:srgbClr val="FF0000"/>
                </a:solidFill>
              </a:rPr>
              <a:t>types </a:t>
            </a:r>
            <a:r>
              <a:rPr lang="fr-FR" b="1" i="1" dirty="0" smtClean="0">
                <a:solidFill>
                  <a:srgbClr val="FF0000"/>
                </a:solidFill>
              </a:rPr>
              <a:t>référence </a:t>
            </a:r>
            <a:r>
              <a:rPr lang="fr-FR" dirty="0" smtClean="0"/>
              <a:t>(ce sont des objets de la classe </a:t>
            </a:r>
            <a:r>
              <a:rPr lang="fr-FR" b="1" dirty="0" smtClean="0">
                <a:solidFill>
                  <a:srgbClr val="FF0000"/>
                </a:solidFill>
              </a:rPr>
              <a:t>String</a:t>
            </a:r>
            <a:r>
              <a:rPr lang="fr-FR" b="1" dirty="0" smtClean="0"/>
              <a:t>)</a:t>
            </a:r>
          </a:p>
          <a:p>
            <a:r>
              <a:rPr lang="fr-FR" dirty="0" smtClean="0"/>
              <a:t> D'usage courant ⇒ Syntaxe particulière (simplifiée) pour les</a:t>
            </a:r>
          </a:p>
          <a:p>
            <a:r>
              <a:rPr lang="fr-FR" dirty="0" smtClean="0"/>
              <a:t>valeurs littérales :</a:t>
            </a:r>
          </a:p>
          <a:p>
            <a:pPr>
              <a:buNone/>
            </a:pPr>
            <a:r>
              <a:rPr lang="fr-FR" dirty="0" smtClean="0"/>
              <a:t>		 • Texte entre guillemets (</a:t>
            </a:r>
            <a:r>
              <a:rPr lang="fr-FR" b="1" dirty="0" smtClean="0"/>
              <a:t>"…")</a:t>
            </a:r>
          </a:p>
          <a:p>
            <a:pPr>
              <a:buNone/>
            </a:pPr>
            <a:r>
              <a:rPr lang="fr-FR" dirty="0" smtClean="0"/>
              <a:t>  		• Peuvent contenir des séquences d'échappement identiques à celles définies pour les types </a:t>
            </a:r>
            <a:r>
              <a:rPr lang="fr-FR" b="1" dirty="0" smtClean="0"/>
              <a:t>char</a:t>
            </a:r>
          </a:p>
          <a:p>
            <a:pPr>
              <a:buNone/>
            </a:pPr>
            <a:r>
              <a:rPr lang="fr-FR" dirty="0" smtClean="0"/>
              <a:t>		• Ne peuvent pas s'étendre sur plusieurs lignes</a:t>
            </a:r>
          </a:p>
          <a:p>
            <a:pPr>
              <a:buNone/>
            </a:pPr>
            <a:r>
              <a:rPr lang="fr-FR" dirty="0" smtClean="0"/>
              <a:t>		• Concaténation (mise bout à bout) avec l'opérateur </a:t>
            </a:r>
            <a:r>
              <a:rPr lang="fr-FR" dirty="0" smtClean="0">
                <a:solidFill>
                  <a:srgbClr val="FF0000"/>
                </a:solidFill>
              </a:rPr>
              <a:t>"</a:t>
            </a:r>
            <a:r>
              <a:rPr lang="fr-FR" b="1" dirty="0" smtClean="0">
                <a:solidFill>
                  <a:srgbClr val="FF0000"/>
                </a:solidFill>
              </a:rPr>
              <a:t>+"</a:t>
            </a:r>
          </a:p>
          <a:p>
            <a:pPr>
              <a:buNone/>
            </a:pPr>
            <a:r>
              <a:rPr lang="fr-FR" dirty="0" smtClean="0"/>
              <a:t>		• Conversions possibles : </a:t>
            </a:r>
            <a:r>
              <a:rPr lang="fr-FR" i="1" dirty="0" smtClean="0"/>
              <a:t>types primitifs </a:t>
            </a:r>
            <a:r>
              <a:rPr lang="fr-FR" i="1" dirty="0" smtClean="0">
                <a:sym typeface="Wingdings" pitchFamily="2" charset="2"/>
              </a:rPr>
              <a:t></a:t>
            </a:r>
            <a:r>
              <a:rPr lang="fr-FR" i="1" dirty="0" smtClean="0"/>
              <a:t> </a:t>
            </a:r>
            <a:r>
              <a:rPr lang="fr-FR" b="1" i="1" dirty="0" smtClean="0"/>
              <a:t>String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0232" y="-24"/>
            <a:ext cx="6686568" cy="1418484"/>
          </a:xfrm>
        </p:spPr>
        <p:txBody>
          <a:bodyPr>
            <a:normAutofit fontScale="90000"/>
          </a:bodyPr>
          <a:lstStyle/>
          <a:p>
            <a:r>
              <a:rPr lang="fr-FR" dirty="0" smtClean="0"/>
              <a:t>Conversions </a:t>
            </a:r>
            <a:r>
              <a:rPr lang="fr-FR" i="1" dirty="0" smtClean="0"/>
              <a:t>types </a:t>
            </a:r>
            <a:br>
              <a:rPr lang="fr-FR" i="1" dirty="0" smtClean="0"/>
            </a:br>
            <a:r>
              <a:rPr lang="fr-FR" i="1" dirty="0" smtClean="0"/>
              <a:t>primitifs </a:t>
            </a:r>
            <a:r>
              <a:rPr lang="fr-FR" i="1" dirty="0" smtClean="0">
                <a:sym typeface="Wingdings" pitchFamily="2" charset="2"/>
              </a:rPr>
              <a:t></a:t>
            </a:r>
            <a:r>
              <a:rPr lang="fr-FR" i="1" dirty="0" smtClean="0"/>
              <a:t> </a:t>
            </a:r>
            <a:r>
              <a:rPr lang="fr-FR" b="1" i="1" dirty="0" smtClean="0"/>
              <a:t>String</a:t>
            </a:r>
            <a:endParaRPr lang="fr-FR" dirty="0"/>
          </a:p>
        </p:txBody>
      </p:sp>
      <p:sp>
        <p:nvSpPr>
          <p:cNvPr id="3" name="Espace réservé du contenu 2"/>
          <p:cNvSpPr>
            <a:spLocks noGrp="1"/>
          </p:cNvSpPr>
          <p:nvPr>
            <p:ph idx="1"/>
          </p:nvPr>
        </p:nvSpPr>
        <p:spPr>
          <a:xfrm>
            <a:off x="0" y="1428736"/>
            <a:ext cx="9144000" cy="1707834"/>
          </a:xfrm>
        </p:spPr>
        <p:txBody>
          <a:bodyPr/>
          <a:lstStyle/>
          <a:p>
            <a:r>
              <a:rPr lang="fr-FR" dirty="0" smtClean="0"/>
              <a:t>Il est possible de convertir des valeurs de types primitifs en chaînes de caractères (</a:t>
            </a:r>
            <a:r>
              <a:rPr lang="fr-FR" b="1" dirty="0" smtClean="0"/>
              <a:t>String) et inversement en utilisant des fonctions </a:t>
            </a:r>
            <a:r>
              <a:rPr lang="fr-FR" dirty="0" smtClean="0"/>
              <a:t>(méthodes) disponibles dans des classes appelées </a:t>
            </a:r>
            <a:r>
              <a:rPr lang="fr-FR" i="1" dirty="0" err="1" smtClean="0"/>
              <a:t>Wrappers</a:t>
            </a:r>
            <a:r>
              <a:rPr lang="fr-FR" i="1" dirty="0" smtClean="0"/>
              <a:t>.</a:t>
            </a:r>
            <a:endParaRPr lang="fr-FR" dirty="0"/>
          </a:p>
        </p:txBody>
      </p:sp>
      <p:pic>
        <p:nvPicPr>
          <p:cNvPr id="7170" name="Picture 2"/>
          <p:cNvPicPr>
            <a:picLocks noChangeAspect="1" noChangeArrowheads="1"/>
          </p:cNvPicPr>
          <p:nvPr/>
        </p:nvPicPr>
        <p:blipFill>
          <a:blip r:embed="rId2"/>
          <a:srcRect l="26354" t="41016" r="25329" b="16992"/>
          <a:stretch>
            <a:fillRect/>
          </a:stretch>
        </p:blipFill>
        <p:spPr bwMode="auto">
          <a:xfrm>
            <a:off x="428596" y="3071810"/>
            <a:ext cx="7858180" cy="37861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de conversions</a:t>
            </a:r>
            <a:endParaRPr lang="fr-FR" dirty="0"/>
          </a:p>
        </p:txBody>
      </p:sp>
      <p:sp>
        <p:nvSpPr>
          <p:cNvPr id="3" name="Espace réservé du contenu 2"/>
          <p:cNvSpPr>
            <a:spLocks noGrp="1"/>
          </p:cNvSpPr>
          <p:nvPr>
            <p:ph idx="1"/>
          </p:nvPr>
        </p:nvSpPr>
        <p:spPr>
          <a:xfrm>
            <a:off x="285720" y="1935480"/>
            <a:ext cx="8572560" cy="4389120"/>
          </a:xfrm>
        </p:spPr>
        <p:txBody>
          <a:bodyPr/>
          <a:lstStyle/>
          <a:p>
            <a:pPr>
              <a:buNone/>
            </a:pPr>
            <a:r>
              <a:rPr lang="fr-FR" dirty="0" err="1" smtClean="0"/>
              <a:t>int</a:t>
            </a:r>
            <a:r>
              <a:rPr lang="fr-FR" dirty="0" smtClean="0"/>
              <a:t> i;    </a:t>
            </a:r>
            <a:r>
              <a:rPr lang="fr-FR" dirty="0" err="1" smtClean="0"/>
              <a:t>float</a:t>
            </a:r>
            <a:r>
              <a:rPr lang="fr-FR" dirty="0" smtClean="0"/>
              <a:t> f;     double d;   String s ;</a:t>
            </a:r>
          </a:p>
          <a:p>
            <a:pPr>
              <a:buNone/>
            </a:pPr>
            <a:r>
              <a:rPr lang="fr-FR" dirty="0" smtClean="0"/>
              <a:t>S=‘’412 ’’;</a:t>
            </a:r>
          </a:p>
          <a:p>
            <a:pPr>
              <a:buNone/>
            </a:pPr>
            <a:r>
              <a:rPr lang="fr-FR" dirty="0" smtClean="0"/>
              <a:t>i =</a:t>
            </a:r>
            <a:r>
              <a:rPr lang="fr-FR" dirty="0" smtClean="0">
                <a:solidFill>
                  <a:srgbClr val="FF0000"/>
                </a:solidFill>
              </a:rPr>
              <a:t> </a:t>
            </a:r>
            <a:r>
              <a:rPr lang="fr-FR" dirty="0" err="1" smtClean="0">
                <a:solidFill>
                  <a:srgbClr val="FF0000"/>
                </a:solidFill>
              </a:rPr>
              <a:t>Integer.parseInt</a:t>
            </a:r>
            <a:r>
              <a:rPr lang="fr-FR" dirty="0" smtClean="0">
                <a:solidFill>
                  <a:srgbClr val="FF0000"/>
                </a:solidFill>
              </a:rPr>
              <a:t>(s);  </a:t>
            </a:r>
            <a:r>
              <a:rPr lang="fr-FR" dirty="0" smtClean="0"/>
              <a:t>// Conversion String </a:t>
            </a:r>
            <a:r>
              <a:rPr lang="fr-FR" dirty="0" smtClean="0">
                <a:sym typeface="Wingdings" pitchFamily="2" charset="2"/>
              </a:rPr>
              <a:t> </a:t>
            </a:r>
            <a:r>
              <a:rPr lang="fr-FR" dirty="0" err="1" smtClean="0">
                <a:sym typeface="Wingdings" pitchFamily="2" charset="2"/>
              </a:rPr>
              <a:t>int</a:t>
            </a:r>
            <a:endParaRPr lang="fr-FR" dirty="0" smtClean="0">
              <a:sym typeface="Wingdings" pitchFamily="2" charset="2"/>
            </a:endParaRPr>
          </a:p>
          <a:p>
            <a:pPr>
              <a:buNone/>
            </a:pPr>
            <a:r>
              <a:rPr lang="fr-FR" dirty="0" smtClean="0"/>
              <a:t>s = ‘’1.234 ’’;</a:t>
            </a:r>
          </a:p>
          <a:p>
            <a:pPr>
              <a:buNone/>
            </a:pPr>
            <a:r>
              <a:rPr lang="fr-FR" dirty="0" smtClean="0"/>
              <a:t>d = </a:t>
            </a:r>
            <a:r>
              <a:rPr lang="fr-FR" dirty="0" err="1" smtClean="0">
                <a:solidFill>
                  <a:srgbClr val="FF0000"/>
                </a:solidFill>
              </a:rPr>
              <a:t>Double.parseDouble</a:t>
            </a:r>
            <a:r>
              <a:rPr lang="fr-FR" dirty="0" smtClean="0">
                <a:solidFill>
                  <a:srgbClr val="FF0000"/>
                </a:solidFill>
              </a:rPr>
              <a:t>(s); </a:t>
            </a:r>
            <a:r>
              <a:rPr lang="fr-FR" dirty="0" smtClean="0"/>
              <a:t>//conversion String </a:t>
            </a:r>
            <a:r>
              <a:rPr lang="fr-FR" dirty="0" smtClean="0">
                <a:sym typeface="Wingdings" pitchFamily="2" charset="2"/>
              </a:rPr>
              <a:t> double</a:t>
            </a:r>
          </a:p>
          <a:p>
            <a:pPr>
              <a:buNone/>
            </a:pPr>
            <a:r>
              <a:rPr lang="fr-FR" dirty="0" smtClean="0"/>
              <a:t>f = 123.8F;</a:t>
            </a:r>
          </a:p>
          <a:p>
            <a:pPr>
              <a:buNone/>
            </a:pPr>
            <a:r>
              <a:rPr lang="fr-FR" dirty="0" smtClean="0"/>
              <a:t>s = </a:t>
            </a:r>
            <a:r>
              <a:rPr lang="fr-FR" dirty="0" err="1" smtClean="0"/>
              <a:t>Float.toString</a:t>
            </a:r>
            <a:r>
              <a:rPr lang="fr-FR" dirty="0" smtClean="0"/>
              <a:t> (f) ;   // Conversion </a:t>
            </a:r>
            <a:r>
              <a:rPr lang="fr-FR" dirty="0" err="1" smtClean="0"/>
              <a:t>float</a:t>
            </a:r>
            <a:r>
              <a:rPr lang="fr-FR" dirty="0" smtClean="0"/>
              <a:t> </a:t>
            </a:r>
            <a:r>
              <a:rPr lang="fr-FR" dirty="0" smtClean="0">
                <a:sym typeface="Wingdings" pitchFamily="2" charset="2"/>
              </a:rPr>
              <a:t> String</a:t>
            </a:r>
          </a:p>
          <a:p>
            <a:pPr>
              <a:buNone/>
            </a:pPr>
            <a:r>
              <a:rPr lang="fr-FR" dirty="0" smtClean="0">
                <a:sym typeface="Wingdings" pitchFamily="2" charset="2"/>
              </a:rPr>
              <a:t>s = </a:t>
            </a:r>
            <a:r>
              <a:rPr lang="fr-FR" dirty="0" err="1" smtClean="0">
                <a:sym typeface="Wingdings" pitchFamily="2" charset="2"/>
              </a:rPr>
              <a:t>String.valueOf</a:t>
            </a:r>
            <a:r>
              <a:rPr lang="fr-FR" dirty="0" smtClean="0">
                <a:sym typeface="Wingdings" pitchFamily="2" charset="2"/>
              </a:rPr>
              <a:t>(f);    // Conversion </a:t>
            </a:r>
            <a:r>
              <a:rPr lang="fr-FR" dirty="0" err="1" smtClean="0">
                <a:sym typeface="Wingdings" pitchFamily="2" charset="2"/>
              </a:rPr>
              <a:t>float</a:t>
            </a:r>
            <a:r>
              <a:rPr lang="fr-FR" dirty="0" smtClean="0">
                <a:sym typeface="Wingdings" pitchFamily="2" charset="2"/>
              </a:rPr>
              <a:t>  String</a:t>
            </a:r>
            <a:endParaRPr lang="fr-FR"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Calculs</a:t>
            </a:r>
            <a:endParaRPr lang="fr-FR" dirty="0"/>
          </a:p>
        </p:txBody>
      </p:sp>
      <p:sp>
        <p:nvSpPr>
          <p:cNvPr id="3" name="Espace réservé du contenu 2"/>
          <p:cNvSpPr>
            <a:spLocks noGrp="1"/>
          </p:cNvSpPr>
          <p:nvPr>
            <p:ph idx="1"/>
          </p:nvPr>
        </p:nvSpPr>
        <p:spPr/>
        <p:txBody>
          <a:bodyPr/>
          <a:lstStyle/>
          <a:p>
            <a:pPr>
              <a:buNone/>
            </a:pPr>
            <a:endParaRPr lang="fr-FR" dirty="0" smtClean="0"/>
          </a:p>
          <a:p>
            <a:r>
              <a:rPr lang="fr-FR" dirty="0" smtClean="0"/>
              <a:t> Plus  :   </a:t>
            </a:r>
            <a:r>
              <a:rPr lang="fr-FR" dirty="0" smtClean="0">
                <a:solidFill>
                  <a:srgbClr val="FF0000"/>
                </a:solidFill>
              </a:rPr>
              <a:t>+</a:t>
            </a:r>
            <a:r>
              <a:rPr lang="fr-FR" dirty="0" smtClean="0"/>
              <a:t> </a:t>
            </a:r>
          </a:p>
          <a:p>
            <a:r>
              <a:rPr lang="fr-FR" dirty="0" smtClean="0"/>
              <a:t> Moins  :  </a:t>
            </a:r>
            <a:r>
              <a:rPr lang="fr-FR" dirty="0" smtClean="0">
                <a:solidFill>
                  <a:srgbClr val="FF0000"/>
                </a:solidFill>
              </a:rPr>
              <a:t>-</a:t>
            </a:r>
          </a:p>
          <a:p>
            <a:r>
              <a:rPr lang="fr-FR" dirty="0" smtClean="0"/>
              <a:t>Fois  :   </a:t>
            </a:r>
            <a:r>
              <a:rPr lang="fr-FR" dirty="0" smtClean="0">
                <a:solidFill>
                  <a:srgbClr val="FF0000"/>
                </a:solidFill>
              </a:rPr>
              <a:t>*</a:t>
            </a:r>
          </a:p>
          <a:p>
            <a:r>
              <a:rPr lang="fr-FR" dirty="0" smtClean="0"/>
              <a:t>Division  :   </a:t>
            </a:r>
            <a:r>
              <a:rPr lang="fr-FR" dirty="0" smtClean="0">
                <a:solidFill>
                  <a:srgbClr val="FF0000"/>
                </a:solidFill>
              </a:rPr>
              <a:t>/ </a:t>
            </a:r>
            <a:r>
              <a:rPr lang="fr-FR" dirty="0" smtClean="0"/>
              <a:t>      au moins un réel </a:t>
            </a:r>
            <a:r>
              <a:rPr lang="fr-FR" dirty="0" smtClean="0">
                <a:sym typeface="Wingdings" pitchFamily="2" charset="2"/>
              </a:rPr>
              <a:t> division réelle</a:t>
            </a:r>
          </a:p>
          <a:p>
            <a:pPr>
              <a:buNone/>
            </a:pPr>
            <a:r>
              <a:rPr lang="fr-FR" dirty="0" smtClean="0">
                <a:sym typeface="Wingdings" pitchFamily="2" charset="2"/>
              </a:rPr>
              <a:t>                               2 entiers  division entière</a:t>
            </a:r>
          </a:p>
          <a:p>
            <a:pPr>
              <a:buNone/>
            </a:pPr>
            <a:r>
              <a:rPr lang="fr-FR" dirty="0" err="1" smtClean="0">
                <a:sym typeface="Wingdings" pitchFamily="2" charset="2"/>
              </a:rPr>
              <a:t>Modulu</a:t>
            </a:r>
            <a:r>
              <a:rPr lang="fr-FR" dirty="0" smtClean="0">
                <a:sym typeface="Wingdings" pitchFamily="2" charset="2"/>
              </a:rPr>
              <a:t>  :   </a:t>
            </a:r>
            <a:r>
              <a:rPr lang="fr-FR" dirty="0" smtClean="0">
                <a:solidFill>
                  <a:srgbClr val="FF0000"/>
                </a:solidFill>
                <a:sym typeface="Wingdings" pitchFamily="2" charset="2"/>
              </a:rPr>
              <a:t>%</a:t>
            </a:r>
          </a:p>
          <a:p>
            <a:pPr>
              <a:buNone/>
            </a:pPr>
            <a:r>
              <a:rPr lang="fr-FR" dirty="0" smtClean="0">
                <a:sym typeface="Wingdings" pitchFamily="2" charset="2"/>
              </a:rPr>
              <a:t>Assignation  :   </a:t>
            </a:r>
            <a:r>
              <a:rPr lang="fr-FR" dirty="0" smtClean="0">
                <a:solidFill>
                  <a:srgbClr val="FF0000"/>
                </a:solidFill>
                <a:sym typeface="Wingdings" pitchFamily="2" charset="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1 </a:t>
            </a:r>
            <a:endParaRPr lang="fr-FR" dirty="0"/>
          </a:p>
        </p:txBody>
      </p:sp>
      <p:sp>
        <p:nvSpPr>
          <p:cNvPr id="3" name="Espace réservé du contenu 2"/>
          <p:cNvSpPr>
            <a:spLocks noGrp="1"/>
          </p:cNvSpPr>
          <p:nvPr>
            <p:ph idx="1"/>
          </p:nvPr>
        </p:nvSpPr>
        <p:spPr>
          <a:xfrm>
            <a:off x="457200" y="1785926"/>
            <a:ext cx="8229600" cy="4538674"/>
          </a:xfrm>
        </p:spPr>
        <p:txBody>
          <a:bodyPr>
            <a:normAutofit fontScale="92500" lnSpcReduction="10000"/>
          </a:bodyPr>
          <a:lstStyle/>
          <a:p>
            <a:pPr>
              <a:buNone/>
            </a:pPr>
            <a:r>
              <a:rPr lang="fr-FR" dirty="0" smtClean="0"/>
              <a:t>public class Moyenne {</a:t>
            </a:r>
          </a:p>
          <a:p>
            <a:pPr>
              <a:buNone/>
            </a:pPr>
            <a:r>
              <a:rPr lang="en-US" dirty="0" smtClean="0"/>
              <a:t>	public static void main(String [] </a:t>
            </a:r>
            <a:r>
              <a:rPr lang="en-US" dirty="0" err="1" smtClean="0"/>
              <a:t>args</a:t>
            </a:r>
            <a:r>
              <a:rPr lang="en-US" dirty="0" smtClean="0"/>
              <a:t>) {</a:t>
            </a:r>
          </a:p>
          <a:p>
            <a:pPr>
              <a:buNone/>
            </a:pPr>
            <a:r>
              <a:rPr lang="fr-FR" dirty="0" smtClean="0"/>
              <a:t>		</a:t>
            </a:r>
            <a:r>
              <a:rPr lang="fr-FR" dirty="0" err="1" smtClean="0"/>
              <a:t>int</a:t>
            </a:r>
            <a:r>
              <a:rPr lang="fr-FR" dirty="0" smtClean="0"/>
              <a:t> nombre1;</a:t>
            </a:r>
          </a:p>
          <a:p>
            <a:pPr>
              <a:buNone/>
            </a:pPr>
            <a:r>
              <a:rPr lang="fr-FR" dirty="0" smtClean="0"/>
              <a:t>		</a:t>
            </a:r>
            <a:r>
              <a:rPr lang="fr-FR" dirty="0" err="1" smtClean="0"/>
              <a:t>int</a:t>
            </a:r>
            <a:r>
              <a:rPr lang="fr-FR" dirty="0" smtClean="0"/>
              <a:t> nombre2;</a:t>
            </a:r>
          </a:p>
          <a:p>
            <a:pPr>
              <a:buNone/>
            </a:pPr>
            <a:r>
              <a:rPr lang="fr-FR" dirty="0" smtClean="0"/>
              <a:t>		</a:t>
            </a:r>
            <a:r>
              <a:rPr lang="fr-FR" dirty="0" err="1" smtClean="0"/>
              <a:t>int</a:t>
            </a:r>
            <a:r>
              <a:rPr lang="fr-FR" dirty="0" smtClean="0"/>
              <a:t> moyenne;</a:t>
            </a:r>
          </a:p>
          <a:p>
            <a:pPr>
              <a:buNone/>
            </a:pPr>
            <a:r>
              <a:rPr lang="fr-FR" dirty="0" smtClean="0"/>
              <a:t>		nombre1 = 34345;</a:t>
            </a:r>
          </a:p>
          <a:p>
            <a:pPr>
              <a:buNone/>
            </a:pPr>
            <a:r>
              <a:rPr lang="fr-FR" dirty="0" smtClean="0"/>
              <a:t>		nombre2 = -3213213;</a:t>
            </a:r>
          </a:p>
          <a:p>
            <a:pPr>
              <a:buNone/>
            </a:pPr>
            <a:r>
              <a:rPr lang="fr-FR" dirty="0" smtClean="0"/>
              <a:t>		moyenne = (nombre1 + nombre2) / 2;</a:t>
            </a:r>
          </a:p>
          <a:p>
            <a:pPr>
              <a:buNone/>
            </a:pPr>
            <a:r>
              <a:rPr lang="fr-FR" dirty="0" smtClean="0"/>
              <a:t>		System.out. </a:t>
            </a:r>
            <a:r>
              <a:rPr lang="fr-FR" dirty="0" err="1" smtClean="0"/>
              <a:t>println</a:t>
            </a:r>
            <a:r>
              <a:rPr lang="fr-FR" dirty="0" smtClean="0"/>
              <a:t> (moyenne);</a:t>
            </a:r>
          </a:p>
          <a:p>
            <a:pPr>
              <a:buNone/>
            </a:pPr>
            <a:r>
              <a:rPr lang="fr-FR" dirty="0" smtClean="0"/>
              <a:t>	}</a:t>
            </a:r>
          </a:p>
          <a:p>
            <a:pPr>
              <a:buNone/>
            </a:pPr>
            <a:r>
              <a:rPr lang="fr-FR" dirty="0" smtClean="0"/>
              <a:t>	}</a:t>
            </a:r>
            <a:endParaRPr lang="fr-F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2</a:t>
            </a:r>
            <a:endParaRPr lang="fr-FR" dirty="0"/>
          </a:p>
        </p:txBody>
      </p:sp>
      <p:sp>
        <p:nvSpPr>
          <p:cNvPr id="3" name="Espace réservé du contenu 2"/>
          <p:cNvSpPr>
            <a:spLocks noGrp="1"/>
          </p:cNvSpPr>
          <p:nvPr>
            <p:ph idx="1"/>
          </p:nvPr>
        </p:nvSpPr>
        <p:spPr/>
        <p:txBody>
          <a:bodyPr>
            <a:normAutofit fontScale="92500" lnSpcReduction="20000"/>
          </a:bodyPr>
          <a:lstStyle/>
          <a:p>
            <a:pPr>
              <a:buNone/>
            </a:pPr>
            <a:endParaRPr lang="fr-FR" dirty="0" smtClean="0"/>
          </a:p>
          <a:p>
            <a:pPr>
              <a:buNone/>
            </a:pPr>
            <a:r>
              <a:rPr lang="fr-FR" dirty="0" smtClean="0"/>
              <a:t>public class Moyenne {</a:t>
            </a:r>
          </a:p>
          <a:p>
            <a:pPr>
              <a:buNone/>
            </a:pPr>
            <a:r>
              <a:rPr lang="en-US" dirty="0" smtClean="0"/>
              <a:t>	public static void main(String [] </a:t>
            </a:r>
            <a:r>
              <a:rPr lang="en-US" dirty="0" err="1" smtClean="0"/>
              <a:t>args</a:t>
            </a:r>
            <a:r>
              <a:rPr lang="en-US" dirty="0" smtClean="0"/>
              <a:t>) {</a:t>
            </a:r>
          </a:p>
          <a:p>
            <a:pPr>
              <a:buNone/>
            </a:pPr>
            <a:r>
              <a:rPr lang="fr-FR" dirty="0" smtClean="0"/>
              <a:t>		</a:t>
            </a:r>
            <a:r>
              <a:rPr lang="fr-FR" dirty="0" err="1" smtClean="0"/>
              <a:t>int</a:t>
            </a:r>
            <a:r>
              <a:rPr lang="fr-FR" dirty="0" smtClean="0"/>
              <a:t> nombre1 = 34345;</a:t>
            </a:r>
          </a:p>
          <a:p>
            <a:pPr>
              <a:buNone/>
            </a:pPr>
            <a:r>
              <a:rPr lang="fr-FR" dirty="0" smtClean="0"/>
              <a:t>		</a:t>
            </a:r>
            <a:r>
              <a:rPr lang="fr-FR" dirty="0" err="1" smtClean="0"/>
              <a:t>int</a:t>
            </a:r>
            <a:r>
              <a:rPr lang="fr-FR" dirty="0" smtClean="0"/>
              <a:t> nombre2 = -321321;</a:t>
            </a:r>
          </a:p>
          <a:p>
            <a:pPr>
              <a:buNone/>
            </a:pPr>
            <a:r>
              <a:rPr lang="fr-FR" dirty="0" smtClean="0"/>
              <a:t>		double moyenne;</a:t>
            </a:r>
          </a:p>
          <a:p>
            <a:pPr>
              <a:buNone/>
            </a:pPr>
            <a:r>
              <a:rPr lang="fr-FR" dirty="0" smtClean="0"/>
              <a:t>		// division réelle car un des 2 opérandes est réel</a:t>
            </a:r>
          </a:p>
          <a:p>
            <a:pPr>
              <a:buNone/>
            </a:pPr>
            <a:r>
              <a:rPr lang="fr-FR" dirty="0" smtClean="0"/>
              <a:t>		moyenne = (nombre1 + nombre2) / 2.0;</a:t>
            </a:r>
          </a:p>
          <a:p>
            <a:pPr>
              <a:buNone/>
            </a:pPr>
            <a:r>
              <a:rPr lang="fr-FR" dirty="0" smtClean="0"/>
              <a:t>		System.out. </a:t>
            </a:r>
            <a:r>
              <a:rPr lang="fr-FR" dirty="0" err="1" smtClean="0"/>
              <a:t>println</a:t>
            </a:r>
            <a:r>
              <a:rPr lang="fr-FR" dirty="0" smtClean="0"/>
              <a:t> ("La moyenne est " + moyenne);</a:t>
            </a:r>
          </a:p>
          <a:p>
            <a:pPr>
              <a:buNone/>
            </a:pPr>
            <a:r>
              <a:rPr lang="fr-FR" dirty="0" smtClean="0"/>
              <a:t>	}</a:t>
            </a:r>
          </a:p>
          <a:p>
            <a:pPr>
              <a:buNone/>
            </a:pPr>
            <a:r>
              <a:rPr lang="fr-FR" dirty="0" smtClean="0"/>
              <a:t>}</a:t>
            </a:r>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Lire au clavier</a:t>
            </a:r>
            <a:endParaRPr lang="fr-FR" dirty="0"/>
          </a:p>
        </p:txBody>
      </p:sp>
      <p:sp>
        <p:nvSpPr>
          <p:cNvPr id="3" name="Espace réservé du contenu 2"/>
          <p:cNvSpPr>
            <a:spLocks noGrp="1"/>
          </p:cNvSpPr>
          <p:nvPr>
            <p:ph idx="1"/>
          </p:nvPr>
        </p:nvSpPr>
        <p:spPr/>
        <p:txBody>
          <a:bodyPr/>
          <a:lstStyle/>
          <a:p>
            <a:pPr>
              <a:buNone/>
            </a:pPr>
            <a:r>
              <a:rPr lang="fr-FR" dirty="0" smtClean="0"/>
              <a:t>Moins direct que l'affichage à l'écran</a:t>
            </a:r>
          </a:p>
          <a:p>
            <a:pPr>
              <a:buFont typeface="Wingdings" pitchFamily="2" charset="2"/>
              <a:buChar char="Ø"/>
            </a:pPr>
            <a:r>
              <a:rPr lang="fr-FR" dirty="0" smtClean="0"/>
              <a:t> Applications modernes (graphiques)</a:t>
            </a:r>
          </a:p>
          <a:p>
            <a:pPr>
              <a:buFont typeface="Wingdings" pitchFamily="2" charset="2"/>
              <a:buChar char="Ø"/>
            </a:pPr>
            <a:r>
              <a:rPr lang="fr-FR" dirty="0" smtClean="0"/>
              <a:t> Lectures dans des champs de saisie</a:t>
            </a:r>
          </a:p>
          <a:p>
            <a:pPr>
              <a:buFont typeface="Wingdings" pitchFamily="2" charset="2"/>
              <a:buChar char="Ø"/>
            </a:pPr>
            <a:r>
              <a:rPr lang="fr-FR" dirty="0" smtClean="0"/>
              <a:t> Parfois utile : test ou apprentissage</a:t>
            </a:r>
          </a:p>
          <a:p>
            <a:pPr>
              <a:buNone/>
            </a:pPr>
            <a:r>
              <a:rPr lang="fr-FR" dirty="0" smtClean="0"/>
              <a:t>Exemple</a:t>
            </a:r>
            <a:endParaRPr lang="fr-FR" dirty="0"/>
          </a:p>
        </p:txBody>
      </p:sp>
      <p:graphicFrame>
        <p:nvGraphicFramePr>
          <p:cNvPr id="4" name="Tableau 3"/>
          <p:cNvGraphicFramePr>
            <a:graphicFrameLocks noGrp="1"/>
          </p:cNvGraphicFramePr>
          <p:nvPr/>
        </p:nvGraphicFramePr>
        <p:xfrm>
          <a:off x="642910" y="4500570"/>
          <a:ext cx="8072494" cy="1500198"/>
        </p:xfrm>
        <a:graphic>
          <a:graphicData uri="http://schemas.openxmlformats.org/drawingml/2006/table">
            <a:tbl>
              <a:tblPr firstRow="1" bandRow="1">
                <a:tableStyleId>{5C22544A-7EE6-4342-B048-85BDC9FD1C3A}</a:tableStyleId>
              </a:tblPr>
              <a:tblGrid>
                <a:gridCol w="8072494"/>
              </a:tblGrid>
              <a:tr h="1500198">
                <a:tc>
                  <a:txBody>
                    <a:bodyPr/>
                    <a:lstStyle/>
                    <a:p>
                      <a:r>
                        <a:rPr kumimoji="0" lang="fr-FR" sz="1800" b="1" kern="1200" baseline="0" dirty="0" smtClean="0">
                          <a:solidFill>
                            <a:schemeClr val="lt1"/>
                          </a:solidFill>
                          <a:latin typeface="+mn-lt"/>
                          <a:ea typeface="+mn-ea"/>
                          <a:cs typeface="+mn-cs"/>
                        </a:rPr>
                        <a:t>import java. </a:t>
                      </a:r>
                      <a:r>
                        <a:rPr kumimoji="0" lang="fr-FR" sz="1800" b="1" kern="1200" baseline="0" dirty="0" err="1" smtClean="0">
                          <a:solidFill>
                            <a:schemeClr val="lt1"/>
                          </a:solidFill>
                          <a:latin typeface="+mn-lt"/>
                          <a:ea typeface="+mn-ea"/>
                          <a:cs typeface="+mn-cs"/>
                        </a:rPr>
                        <a:t>util</a:t>
                      </a:r>
                      <a:r>
                        <a:rPr kumimoji="0" lang="fr-FR" sz="1800" b="1" kern="1200" baseline="0" dirty="0" smtClean="0">
                          <a:solidFill>
                            <a:schemeClr val="lt1"/>
                          </a:solidFill>
                          <a:latin typeface="+mn-lt"/>
                          <a:ea typeface="+mn-ea"/>
                          <a:cs typeface="+mn-cs"/>
                        </a:rPr>
                        <a:t> .Scanner;</a:t>
                      </a:r>
                    </a:p>
                    <a:p>
                      <a:r>
                        <a:rPr kumimoji="0" lang="fr-FR" sz="1800" b="1" kern="1200" baseline="0" dirty="0" smtClean="0">
                          <a:solidFill>
                            <a:schemeClr val="lt1"/>
                          </a:solidFill>
                          <a:latin typeface="+mn-lt"/>
                          <a:ea typeface="+mn-ea"/>
                          <a:cs typeface="+mn-cs"/>
                        </a:rPr>
                        <a:t>// ...</a:t>
                      </a:r>
                    </a:p>
                    <a:p>
                      <a:r>
                        <a:rPr kumimoji="0" lang="fr-FR" sz="1800" b="1" kern="1200" baseline="0" dirty="0" smtClean="0">
                          <a:solidFill>
                            <a:schemeClr val="lt1"/>
                          </a:solidFill>
                          <a:latin typeface="+mn-lt"/>
                          <a:ea typeface="+mn-ea"/>
                          <a:cs typeface="+mn-cs"/>
                        </a:rPr>
                        <a:t>Scanner clavier = new Scanner(System.in);</a:t>
                      </a:r>
                    </a:p>
                    <a:p>
                      <a:r>
                        <a:rPr kumimoji="0" lang="fr-FR" sz="1800" b="1" kern="1200" baseline="0" dirty="0" smtClean="0">
                          <a:solidFill>
                            <a:schemeClr val="lt1"/>
                          </a:solidFill>
                          <a:latin typeface="+mn-lt"/>
                          <a:ea typeface="+mn-ea"/>
                          <a:cs typeface="+mn-cs"/>
                        </a:rPr>
                        <a:t>// ...</a:t>
                      </a:r>
                    </a:p>
                    <a:p>
                      <a:r>
                        <a:rPr kumimoji="0" lang="fr-FR" sz="1800" b="1" kern="1200" baseline="0" dirty="0" smtClean="0">
                          <a:solidFill>
                            <a:schemeClr val="lt1"/>
                          </a:solidFill>
                          <a:latin typeface="+mn-lt"/>
                          <a:ea typeface="+mn-ea"/>
                          <a:cs typeface="+mn-cs"/>
                        </a:rPr>
                        <a:t>nombre1 = clavier. </a:t>
                      </a:r>
                      <a:r>
                        <a:rPr kumimoji="0" lang="fr-FR" sz="1800" b="1" kern="1200" baseline="0" dirty="0" err="1" smtClean="0">
                          <a:solidFill>
                            <a:schemeClr val="lt1"/>
                          </a:solidFill>
                          <a:latin typeface="+mn-lt"/>
                          <a:ea typeface="+mn-ea"/>
                          <a:cs typeface="+mn-cs"/>
                        </a:rPr>
                        <a:t>nextInt</a:t>
                      </a:r>
                      <a:r>
                        <a:rPr kumimoji="0" lang="fr-FR" sz="1800" b="1" kern="1200" baseline="0" dirty="0" smtClean="0">
                          <a:solidFill>
                            <a:schemeClr val="lt1"/>
                          </a:solidFill>
                          <a:latin typeface="+mn-lt"/>
                          <a:ea typeface="+mn-ea"/>
                          <a:cs typeface="+mn-cs"/>
                        </a:rPr>
                        <a:t> ();</a:t>
                      </a:r>
                      <a:endParaRPr lang="fr-FR"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Lire au clavier - Exemple</a:t>
            </a:r>
            <a:endParaRPr lang="fr-FR" dirty="0"/>
          </a:p>
        </p:txBody>
      </p:sp>
      <p:sp>
        <p:nvSpPr>
          <p:cNvPr id="3" name="Espace réservé du contenu 2"/>
          <p:cNvSpPr>
            <a:spLocks noGrp="1"/>
          </p:cNvSpPr>
          <p:nvPr>
            <p:ph idx="1"/>
          </p:nvPr>
        </p:nvSpPr>
        <p:spPr>
          <a:xfrm>
            <a:off x="457200" y="1785926"/>
            <a:ext cx="8229600" cy="4786346"/>
          </a:xfrm>
        </p:spPr>
        <p:txBody>
          <a:bodyPr>
            <a:normAutofit fontScale="85000" lnSpcReduction="20000"/>
          </a:bodyPr>
          <a:lstStyle/>
          <a:p>
            <a:pPr>
              <a:buNone/>
            </a:pPr>
            <a:r>
              <a:rPr lang="fr-FR" dirty="0" smtClean="0"/>
              <a:t>import java. </a:t>
            </a:r>
            <a:r>
              <a:rPr lang="fr-FR" dirty="0" err="1" smtClean="0"/>
              <a:t>util</a:t>
            </a:r>
            <a:r>
              <a:rPr lang="fr-FR" dirty="0" smtClean="0"/>
              <a:t> .Scanner;</a:t>
            </a:r>
          </a:p>
          <a:p>
            <a:pPr>
              <a:buNone/>
            </a:pPr>
            <a:r>
              <a:rPr lang="fr-FR" dirty="0" smtClean="0"/>
              <a:t>public class Test {</a:t>
            </a:r>
          </a:p>
          <a:p>
            <a:pPr>
              <a:buNone/>
            </a:pPr>
            <a:r>
              <a:rPr lang="en-US" dirty="0" smtClean="0"/>
              <a:t>	public static void main(String [] </a:t>
            </a:r>
            <a:r>
              <a:rPr lang="en-US" dirty="0" err="1" smtClean="0"/>
              <a:t>args</a:t>
            </a:r>
            <a:r>
              <a:rPr lang="en-US" dirty="0" smtClean="0"/>
              <a:t>) {</a:t>
            </a:r>
          </a:p>
          <a:p>
            <a:pPr>
              <a:buNone/>
            </a:pPr>
            <a:r>
              <a:rPr lang="fr-FR" dirty="0" smtClean="0"/>
              <a:t>		Scanner clavier = new Scanner(System.in);</a:t>
            </a:r>
          </a:p>
          <a:p>
            <a:pPr>
              <a:buNone/>
            </a:pPr>
            <a:r>
              <a:rPr lang="fr-FR" dirty="0" smtClean="0"/>
              <a:t>		double nombre1;</a:t>
            </a:r>
          </a:p>
          <a:p>
            <a:pPr>
              <a:buNone/>
            </a:pPr>
            <a:r>
              <a:rPr lang="fr-FR" dirty="0" smtClean="0"/>
              <a:t>		double nombre2;</a:t>
            </a:r>
          </a:p>
          <a:p>
            <a:pPr>
              <a:buNone/>
            </a:pPr>
            <a:r>
              <a:rPr lang="fr-FR" dirty="0" smtClean="0"/>
              <a:t>		double moyenne;</a:t>
            </a:r>
          </a:p>
          <a:p>
            <a:pPr>
              <a:buNone/>
            </a:pPr>
            <a:r>
              <a:rPr lang="fr-FR" dirty="0" smtClean="0"/>
              <a:t>		nombre1 = </a:t>
            </a:r>
            <a:r>
              <a:rPr lang="fr-FR" dirty="0" err="1" smtClean="0"/>
              <a:t>clavier.nextDouble</a:t>
            </a:r>
            <a:r>
              <a:rPr lang="fr-FR" dirty="0" smtClean="0"/>
              <a:t>();</a:t>
            </a:r>
          </a:p>
          <a:p>
            <a:pPr>
              <a:buNone/>
            </a:pPr>
            <a:r>
              <a:rPr lang="fr-FR" dirty="0" smtClean="0"/>
              <a:t>		nombre2 = </a:t>
            </a:r>
            <a:r>
              <a:rPr lang="fr-FR" dirty="0" err="1" smtClean="0"/>
              <a:t>clavier.nextDouble</a:t>
            </a:r>
            <a:r>
              <a:rPr lang="fr-FR" dirty="0" smtClean="0"/>
              <a:t>();</a:t>
            </a:r>
          </a:p>
          <a:p>
            <a:pPr>
              <a:buNone/>
            </a:pPr>
            <a:r>
              <a:rPr lang="fr-FR" dirty="0" smtClean="0"/>
              <a:t>		moyenne = (nombre1 + nombre2) / 2.0;</a:t>
            </a:r>
          </a:p>
          <a:p>
            <a:pPr>
              <a:buNone/>
            </a:pPr>
            <a:r>
              <a:rPr lang="fr-FR" dirty="0" smtClean="0"/>
              <a:t>		System.out. </a:t>
            </a:r>
            <a:r>
              <a:rPr lang="fr-FR" dirty="0" err="1" smtClean="0"/>
              <a:t>println</a:t>
            </a:r>
            <a:r>
              <a:rPr lang="fr-FR" dirty="0" smtClean="0"/>
              <a:t> (moyenne);</a:t>
            </a:r>
          </a:p>
          <a:p>
            <a:pPr>
              <a:buNone/>
            </a:pPr>
            <a:r>
              <a:rPr lang="fr-FR" dirty="0" smtClean="0"/>
              <a:t>	}</a:t>
            </a:r>
          </a:p>
          <a:p>
            <a:pPr>
              <a:buNone/>
            </a:pPr>
            <a:r>
              <a:rPr lang="fr-FR" dirty="0" smtClean="0"/>
              <a:t>}</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sz="3200" dirty="0" smtClean="0"/>
              <a:t>Programme et Langage</a:t>
            </a:r>
            <a:endParaRPr lang="fr-BE" sz="3200" dirty="0"/>
          </a:p>
        </p:txBody>
      </p:sp>
      <p:sp>
        <p:nvSpPr>
          <p:cNvPr id="5" name="Rectangle 3"/>
          <p:cNvSpPr txBox="1">
            <a:spLocks noChangeArrowheads="1"/>
          </p:cNvSpPr>
          <p:nvPr/>
        </p:nvSpPr>
        <p:spPr bwMode="auto">
          <a:xfrm>
            <a:off x="1042987" y="2928934"/>
            <a:ext cx="8101013" cy="1714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Concepts</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kumimoji="0" lang="fr-FR" sz="3200" b="1" i="0" u="none" strike="noStrike" kern="1200" cap="none" spc="0" normalizeH="0" baseline="0" noProof="0" dirty="0" smtClean="0">
                <a:ln>
                  <a:noFill/>
                </a:ln>
                <a:solidFill>
                  <a:schemeClr val="tx1"/>
                </a:solidFill>
                <a:effectLst/>
                <a:uLnTx/>
                <a:uFillTx/>
                <a:latin typeface="+mn-lt"/>
                <a:ea typeface="ＭＳ Ｐゴシック" charset="0"/>
                <a:cs typeface="+mn-cs"/>
              </a:rPr>
              <a:t>Historique</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Traduction</a:t>
            </a:r>
            <a:endParaRPr kumimoji="0" lang="fr-FR" sz="3200" i="0" u="none" strike="noStrike" kern="1200" cap="none" spc="0" normalizeH="0" baseline="0" noProof="0" dirty="0" smtClean="0">
              <a:ln>
                <a:noFill/>
              </a:ln>
              <a:solidFill>
                <a:schemeClr val="tx1"/>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buFont typeface="Verdana" pitchFamily="34" charset="0"/>
              <a:buChar char="◦"/>
              <a:tabLst/>
              <a:defRPr/>
            </a:pPr>
            <a:endParaRPr kumimoji="0" lang="fr-FR" sz="1500" b="0" i="1" u="sng" strike="noStrike" kern="1200" cap="none" spc="0" normalizeH="0" baseline="0" noProof="0" dirty="0" smtClean="0">
              <a:ln>
                <a:noFill/>
              </a:ln>
              <a:solidFill>
                <a:srgbClr val="FF0000"/>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buFont typeface="Verdana" pitchFamily="34" charset="0"/>
              <a:buChar char="◦"/>
              <a:tabLst/>
              <a:defRPr/>
            </a:pPr>
            <a:endPar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p:txBody>
      </p:sp>
    </p:spTree>
    <p:extLst>
      <p:ext uri="{BB962C8B-B14F-4D97-AF65-F5344CB8AC3E}">
        <p14:creationId xmlns:p14="http://schemas.microsoft.com/office/powerpoint/2010/main" xmlns="" val="12384545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Lire au clavier</a:t>
            </a:r>
            <a:endParaRPr lang="fr-FR" dirty="0"/>
          </a:p>
        </p:txBody>
      </p:sp>
      <p:graphicFrame>
        <p:nvGraphicFramePr>
          <p:cNvPr id="4" name="Espace réservé du contenu 3"/>
          <p:cNvGraphicFramePr>
            <a:graphicFrameLocks noGrp="1"/>
          </p:cNvGraphicFramePr>
          <p:nvPr>
            <p:ph idx="1"/>
          </p:nvPr>
        </p:nvGraphicFramePr>
        <p:xfrm>
          <a:off x="457200" y="1935159"/>
          <a:ext cx="8229600" cy="4208484"/>
        </p:xfrm>
        <a:graphic>
          <a:graphicData uri="http://schemas.openxmlformats.org/drawingml/2006/table">
            <a:tbl>
              <a:tblPr firstRow="1" bandRow="1">
                <a:tableStyleId>{5C22544A-7EE6-4342-B048-85BDC9FD1C3A}</a:tableStyleId>
              </a:tblPr>
              <a:tblGrid>
                <a:gridCol w="4114800"/>
                <a:gridCol w="4114800"/>
              </a:tblGrid>
              <a:tr h="601212">
                <a:tc>
                  <a:txBody>
                    <a:bodyPr/>
                    <a:lstStyle/>
                    <a:p>
                      <a:r>
                        <a:rPr lang="fr-FR" dirty="0" smtClean="0"/>
                        <a:t>Pour lire …</a:t>
                      </a:r>
                      <a:endParaRPr lang="fr-FR" dirty="0"/>
                    </a:p>
                  </a:txBody>
                  <a:tcPr/>
                </a:tc>
                <a:tc>
                  <a:txBody>
                    <a:bodyPr/>
                    <a:lstStyle/>
                    <a:p>
                      <a:r>
                        <a:rPr lang="fr-FR" dirty="0" smtClean="0"/>
                        <a:t>On  écrit …</a:t>
                      </a:r>
                      <a:endParaRPr lang="fr-FR" dirty="0"/>
                    </a:p>
                  </a:txBody>
                  <a:tcPr/>
                </a:tc>
              </a:tr>
              <a:tr h="601212">
                <a:tc>
                  <a:txBody>
                    <a:bodyPr/>
                    <a:lstStyle/>
                    <a:p>
                      <a:r>
                        <a:rPr lang="fr-FR" dirty="0" smtClean="0"/>
                        <a:t>Un entier</a:t>
                      </a:r>
                      <a:endParaRPr lang="fr-FR" dirty="0"/>
                    </a:p>
                  </a:txBody>
                  <a:tcPr/>
                </a:tc>
                <a:tc>
                  <a:txBody>
                    <a:bodyPr/>
                    <a:lstStyle/>
                    <a:p>
                      <a:r>
                        <a:rPr lang="fr-FR" dirty="0" err="1" smtClean="0"/>
                        <a:t>nextInt</a:t>
                      </a:r>
                      <a:r>
                        <a:rPr lang="fr-FR" dirty="0" smtClean="0"/>
                        <a:t>()</a:t>
                      </a:r>
                      <a:endParaRPr lang="fr-FR" dirty="0"/>
                    </a:p>
                  </a:txBody>
                  <a:tcPr/>
                </a:tc>
              </a:tr>
              <a:tr h="601212">
                <a:tc>
                  <a:txBody>
                    <a:bodyPr/>
                    <a:lstStyle/>
                    <a:p>
                      <a:r>
                        <a:rPr lang="fr-FR" dirty="0" smtClean="0"/>
                        <a:t>Un réel</a:t>
                      </a:r>
                      <a:endParaRPr lang="fr-FR" dirty="0"/>
                    </a:p>
                  </a:txBody>
                  <a:tcPr/>
                </a:tc>
                <a:tc>
                  <a:txBody>
                    <a:bodyPr/>
                    <a:lstStyle/>
                    <a:p>
                      <a:r>
                        <a:rPr lang="fr-FR" dirty="0" err="1" smtClean="0"/>
                        <a:t>nextDouble</a:t>
                      </a:r>
                      <a:r>
                        <a:rPr lang="fr-FR" dirty="0" smtClean="0"/>
                        <a:t>()</a:t>
                      </a:r>
                      <a:endParaRPr lang="fr-FR" dirty="0"/>
                    </a:p>
                  </a:txBody>
                  <a:tcPr/>
                </a:tc>
              </a:tr>
              <a:tr h="601212">
                <a:tc>
                  <a:txBody>
                    <a:bodyPr/>
                    <a:lstStyle/>
                    <a:p>
                      <a:r>
                        <a:rPr lang="fr-FR" dirty="0" smtClean="0"/>
                        <a:t>Un booléen</a:t>
                      </a:r>
                      <a:endParaRPr lang="fr-FR" dirty="0"/>
                    </a:p>
                  </a:txBody>
                  <a:tcPr/>
                </a:tc>
                <a:tc>
                  <a:txBody>
                    <a:bodyPr/>
                    <a:lstStyle/>
                    <a:p>
                      <a:r>
                        <a:rPr lang="fr-FR" dirty="0" err="1" smtClean="0"/>
                        <a:t>nextBoolean</a:t>
                      </a:r>
                      <a:r>
                        <a:rPr lang="fr-FR" dirty="0" smtClean="0"/>
                        <a:t>()</a:t>
                      </a:r>
                      <a:endParaRPr lang="fr-FR" dirty="0"/>
                    </a:p>
                  </a:txBody>
                  <a:tcPr/>
                </a:tc>
              </a:tr>
              <a:tr h="601212">
                <a:tc>
                  <a:txBody>
                    <a:bodyPr/>
                    <a:lstStyle/>
                    <a:p>
                      <a:r>
                        <a:rPr lang="fr-FR" dirty="0" smtClean="0"/>
                        <a:t>Un mot</a:t>
                      </a:r>
                      <a:endParaRPr lang="fr-FR" dirty="0"/>
                    </a:p>
                  </a:txBody>
                  <a:tcPr/>
                </a:tc>
                <a:tc>
                  <a:txBody>
                    <a:bodyPr/>
                    <a:lstStyle/>
                    <a:p>
                      <a:r>
                        <a:rPr lang="fr-FR" dirty="0" err="1" smtClean="0"/>
                        <a:t>Next</a:t>
                      </a:r>
                      <a:r>
                        <a:rPr lang="fr-FR" dirty="0" smtClean="0"/>
                        <a:t>()</a:t>
                      </a:r>
                      <a:endParaRPr lang="fr-FR" dirty="0"/>
                    </a:p>
                  </a:txBody>
                  <a:tcPr/>
                </a:tc>
              </a:tr>
              <a:tr h="601212">
                <a:tc>
                  <a:txBody>
                    <a:bodyPr/>
                    <a:lstStyle/>
                    <a:p>
                      <a:r>
                        <a:rPr lang="fr-FR" dirty="0" smtClean="0"/>
                        <a:t>Une ligne</a:t>
                      </a:r>
                      <a:endParaRPr lang="fr-FR" dirty="0"/>
                    </a:p>
                  </a:txBody>
                  <a:tcPr/>
                </a:tc>
                <a:tc>
                  <a:txBody>
                    <a:bodyPr/>
                    <a:lstStyle/>
                    <a:p>
                      <a:r>
                        <a:rPr lang="fr-FR" dirty="0" err="1" smtClean="0"/>
                        <a:t>nextLine</a:t>
                      </a:r>
                      <a:r>
                        <a:rPr lang="fr-FR" dirty="0" smtClean="0"/>
                        <a:t>()</a:t>
                      </a:r>
                      <a:endParaRPr lang="fr-FR" dirty="0"/>
                    </a:p>
                  </a:txBody>
                  <a:tcPr/>
                </a:tc>
              </a:tr>
              <a:tr h="601212">
                <a:tc>
                  <a:txBody>
                    <a:bodyPr/>
                    <a:lstStyle/>
                    <a:p>
                      <a:r>
                        <a:rPr lang="fr-FR" dirty="0" smtClean="0"/>
                        <a:t>Un caractère</a:t>
                      </a:r>
                      <a:endParaRPr lang="fr-FR" dirty="0"/>
                    </a:p>
                  </a:txBody>
                  <a:tcPr/>
                </a:tc>
                <a:tc>
                  <a:txBody>
                    <a:bodyPr/>
                    <a:lstStyle/>
                    <a:p>
                      <a:r>
                        <a:rPr lang="fr-FR" dirty="0" err="1" smtClean="0"/>
                        <a:t>Next</a:t>
                      </a:r>
                      <a:r>
                        <a:rPr lang="fr-FR" dirty="0" smtClean="0"/>
                        <a:t>().</a:t>
                      </a:r>
                      <a:r>
                        <a:rPr lang="fr-FR" dirty="0" err="1" smtClean="0"/>
                        <a:t>charAt</a:t>
                      </a:r>
                      <a:r>
                        <a:rPr lang="fr-FR" dirty="0" smtClean="0"/>
                        <a:t>(0)</a:t>
                      </a:r>
                      <a:endParaRPr lang="fr-FR"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Constante locale</a:t>
            </a:r>
            <a:endParaRPr lang="fr-FR" dirty="0"/>
          </a:p>
        </p:txBody>
      </p:sp>
      <p:sp>
        <p:nvSpPr>
          <p:cNvPr id="3" name="Espace réservé du contenu 2"/>
          <p:cNvSpPr>
            <a:spLocks noGrp="1"/>
          </p:cNvSpPr>
          <p:nvPr>
            <p:ph idx="1"/>
          </p:nvPr>
        </p:nvSpPr>
        <p:spPr/>
        <p:txBody>
          <a:bodyPr/>
          <a:lstStyle/>
          <a:p>
            <a:pPr>
              <a:buNone/>
            </a:pPr>
            <a:r>
              <a:rPr lang="fr-FR" dirty="0" smtClean="0"/>
              <a:t>Clause </a:t>
            </a:r>
            <a:r>
              <a:rPr lang="fr-FR" dirty="0" smtClean="0">
                <a:solidFill>
                  <a:srgbClr val="FF0000"/>
                </a:solidFill>
              </a:rPr>
              <a:t>final  </a:t>
            </a:r>
            <a:r>
              <a:rPr lang="fr-FR" dirty="0" smtClean="0">
                <a:sym typeface="Wingdings" pitchFamily="2" charset="2"/>
              </a:rPr>
              <a:t> constante</a:t>
            </a:r>
          </a:p>
          <a:p>
            <a:pPr>
              <a:buNone/>
            </a:pPr>
            <a:r>
              <a:rPr lang="fr-FR" dirty="0" smtClean="0"/>
              <a:t>Valeur donnée</a:t>
            </a:r>
          </a:p>
          <a:p>
            <a:pPr>
              <a:buFont typeface="Wingdings" pitchFamily="2" charset="2"/>
              <a:buChar char="Ø"/>
            </a:pPr>
            <a:r>
              <a:rPr lang="fr-FR" dirty="0" smtClean="0"/>
              <a:t>	Soit à la déclaration</a:t>
            </a:r>
          </a:p>
          <a:p>
            <a:pPr>
              <a:buFont typeface="Wingdings" pitchFamily="2" charset="2"/>
              <a:buChar char="Ø"/>
            </a:pPr>
            <a:r>
              <a:rPr lang="fr-FR" dirty="0" smtClean="0"/>
              <a:t>	Soit par assignation ultérieure</a:t>
            </a:r>
          </a:p>
          <a:p>
            <a:pPr>
              <a:buFont typeface="Wingdings" pitchFamily="2" charset="2"/>
              <a:buChar char="Ø"/>
            </a:pPr>
            <a:endParaRPr lang="fr-FR" dirty="0" smtClean="0"/>
          </a:p>
          <a:p>
            <a:pPr>
              <a:buFont typeface="Wingdings" pitchFamily="2" charset="2"/>
              <a:buChar char="Ø"/>
            </a:pPr>
            <a:endParaRPr lang="fr-FR" dirty="0" smtClean="0"/>
          </a:p>
          <a:p>
            <a:pPr>
              <a:buFont typeface="Wingdings" pitchFamily="2" charset="2"/>
              <a:buChar char="Ø"/>
            </a:pPr>
            <a:endParaRPr lang="fr-FR" dirty="0" smtClean="0"/>
          </a:p>
          <a:p>
            <a:pPr>
              <a:buFont typeface="Wingdings" pitchFamily="2" charset="2"/>
              <a:buChar char="Ø"/>
            </a:pPr>
            <a:endParaRPr lang="fr-FR" dirty="0" smtClean="0"/>
          </a:p>
          <a:p>
            <a:pPr>
              <a:buFont typeface="Wingdings" pitchFamily="2" charset="2"/>
              <a:buChar char="Ø"/>
            </a:pPr>
            <a:r>
              <a:rPr lang="fr-FR" dirty="0" smtClean="0"/>
              <a:t>Pourquoi une constante au lieu d’un littéral?</a:t>
            </a:r>
            <a:endParaRPr lang="fr-FR" dirty="0"/>
          </a:p>
        </p:txBody>
      </p:sp>
      <p:graphicFrame>
        <p:nvGraphicFramePr>
          <p:cNvPr id="4" name="Tableau 3"/>
          <p:cNvGraphicFramePr>
            <a:graphicFrameLocks noGrp="1"/>
          </p:cNvGraphicFramePr>
          <p:nvPr/>
        </p:nvGraphicFramePr>
        <p:xfrm>
          <a:off x="571472" y="3966224"/>
          <a:ext cx="8143932" cy="1463040"/>
        </p:xfrm>
        <a:graphic>
          <a:graphicData uri="http://schemas.openxmlformats.org/drawingml/2006/table">
            <a:tbl>
              <a:tblPr firstRow="1" bandRow="1">
                <a:tableStyleId>{5C22544A-7EE6-4342-B048-85BDC9FD1C3A}</a:tableStyleId>
              </a:tblPr>
              <a:tblGrid>
                <a:gridCol w="8143932"/>
              </a:tblGrid>
              <a:tr h="1285884">
                <a:tc>
                  <a:txBody>
                    <a:bodyPr/>
                    <a:lstStyle/>
                    <a:p>
                      <a:r>
                        <a:rPr lang="fr-FR" dirty="0" smtClean="0"/>
                        <a:t>     final </a:t>
                      </a:r>
                      <a:r>
                        <a:rPr lang="fr-FR" dirty="0" err="1" smtClean="0"/>
                        <a:t>int</a:t>
                      </a:r>
                      <a:r>
                        <a:rPr lang="fr-FR" dirty="0" smtClean="0"/>
                        <a:t> X </a:t>
                      </a:r>
                      <a:r>
                        <a:rPr lang="fr-FR" baseline="0" dirty="0" smtClean="0"/>
                        <a:t> = 1 ;</a:t>
                      </a:r>
                    </a:p>
                    <a:p>
                      <a:r>
                        <a:rPr lang="fr-FR" baseline="0" dirty="0" smtClean="0"/>
                        <a:t>     final </a:t>
                      </a:r>
                      <a:r>
                        <a:rPr lang="fr-FR" baseline="0" dirty="0" err="1" smtClean="0"/>
                        <a:t>int</a:t>
                      </a:r>
                      <a:r>
                        <a:rPr lang="fr-FR" baseline="0" dirty="0" smtClean="0"/>
                        <a:t> Y ;</a:t>
                      </a:r>
                    </a:p>
                    <a:p>
                      <a:r>
                        <a:rPr lang="fr-FR" baseline="0" dirty="0" smtClean="0"/>
                        <a:t>     Y = 2 * X ;</a:t>
                      </a:r>
                    </a:p>
                    <a:p>
                      <a:r>
                        <a:rPr lang="fr-FR" baseline="0" dirty="0" smtClean="0"/>
                        <a:t>     Y = 3 ;</a:t>
                      </a:r>
                    </a:p>
                    <a:p>
                      <a:endParaRPr lang="fr-FR" dirty="0"/>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Conventions de noms</a:t>
            </a:r>
            <a:endParaRPr lang="fr-FR" dirty="0"/>
          </a:p>
        </p:txBody>
      </p:sp>
      <p:sp>
        <p:nvSpPr>
          <p:cNvPr id="3" name="Espace réservé du contenu 2"/>
          <p:cNvSpPr>
            <a:spLocks noGrp="1"/>
          </p:cNvSpPr>
          <p:nvPr>
            <p:ph idx="1"/>
          </p:nvPr>
        </p:nvSpPr>
        <p:spPr/>
        <p:txBody>
          <a:bodyPr/>
          <a:lstStyle/>
          <a:p>
            <a:pPr>
              <a:buNone/>
            </a:pPr>
            <a:r>
              <a:rPr lang="fr-FR" dirty="0" smtClean="0"/>
              <a:t>Pour une variable:</a:t>
            </a:r>
          </a:p>
          <a:p>
            <a:pPr>
              <a:buFont typeface="Wingdings" pitchFamily="2" charset="2"/>
              <a:buChar char="Ø"/>
            </a:pPr>
            <a:r>
              <a:rPr lang="fr-FR" dirty="0" smtClean="0"/>
              <a:t>	Tout mettre en minuscules</a:t>
            </a:r>
          </a:p>
          <a:p>
            <a:pPr>
              <a:buFont typeface="Wingdings" pitchFamily="2" charset="2"/>
              <a:buChar char="Ø"/>
            </a:pPr>
            <a:r>
              <a:rPr lang="fr-FR" dirty="0" smtClean="0"/>
              <a:t>	Sauf les débuts de noms composés en majuscule</a:t>
            </a:r>
          </a:p>
          <a:p>
            <a:pPr>
              <a:buNone/>
            </a:pPr>
            <a:r>
              <a:rPr lang="fr-FR" dirty="0" smtClean="0"/>
              <a:t>Pour une constante</a:t>
            </a:r>
          </a:p>
          <a:p>
            <a:pPr>
              <a:buFont typeface="Wingdings" pitchFamily="2" charset="2"/>
              <a:buChar char="Ø"/>
            </a:pPr>
            <a:r>
              <a:rPr lang="fr-FR" dirty="0" smtClean="0"/>
              <a:t>	Tout mettre en majuscules</a:t>
            </a:r>
          </a:p>
          <a:p>
            <a:pPr>
              <a:buFont typeface="Wingdings" pitchFamily="2" charset="2"/>
              <a:buChar char="Ø"/>
            </a:pPr>
            <a:r>
              <a:rPr lang="fr-FR" dirty="0" smtClean="0"/>
              <a:t>	Utiliser  _ pour séparer les mots</a:t>
            </a:r>
          </a:p>
          <a:p>
            <a:pPr>
              <a:buNone/>
            </a:pPr>
            <a:endParaRPr lang="fr-FR" dirty="0" smtClean="0"/>
          </a:p>
          <a:p>
            <a:pPr>
              <a:buNone/>
            </a:pPr>
            <a:r>
              <a:rPr lang="fr-FR" dirty="0" smtClean="0"/>
              <a:t>Dans tous les cas : être explicite</a:t>
            </a:r>
          </a:p>
          <a:p>
            <a:pPr>
              <a:buNone/>
            </a:pPr>
            <a:r>
              <a:rPr lang="fr-FR" dirty="0" smtClean="0"/>
              <a:t>	(sauf abréviations courantes)</a:t>
            </a:r>
            <a:endParaRPr lang="fr-F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Conventions de noms</a:t>
            </a:r>
            <a:endParaRPr lang="fr-FR" dirty="0"/>
          </a:p>
        </p:txBody>
      </p:sp>
      <p:sp>
        <p:nvSpPr>
          <p:cNvPr id="3" name="Espace réservé du contenu 2"/>
          <p:cNvSpPr>
            <a:spLocks noGrp="1"/>
          </p:cNvSpPr>
          <p:nvPr>
            <p:ph idx="1"/>
          </p:nvPr>
        </p:nvSpPr>
        <p:spPr/>
        <p:txBody>
          <a:bodyPr/>
          <a:lstStyle/>
          <a:p>
            <a:r>
              <a:rPr lang="fr-FR" dirty="0" smtClean="0"/>
              <a:t>Exemples</a:t>
            </a:r>
          </a:p>
          <a:p>
            <a:pPr>
              <a:buNone/>
            </a:pPr>
            <a:endParaRPr lang="fr-FR" dirty="0" smtClean="0"/>
          </a:p>
          <a:p>
            <a:pPr>
              <a:buNone/>
            </a:pPr>
            <a:endParaRPr lang="fr-FR" dirty="0"/>
          </a:p>
        </p:txBody>
      </p:sp>
      <p:graphicFrame>
        <p:nvGraphicFramePr>
          <p:cNvPr id="4" name="Tableau 3"/>
          <p:cNvGraphicFramePr>
            <a:graphicFrameLocks noGrp="1"/>
          </p:cNvGraphicFramePr>
          <p:nvPr/>
        </p:nvGraphicFramePr>
        <p:xfrm>
          <a:off x="1000100" y="2928934"/>
          <a:ext cx="7143800" cy="3286148"/>
        </p:xfrm>
        <a:graphic>
          <a:graphicData uri="http://schemas.openxmlformats.org/drawingml/2006/table">
            <a:tbl>
              <a:tblPr firstRow="1" bandRow="1">
                <a:tableStyleId>{5C22544A-7EE6-4342-B048-85BDC9FD1C3A}</a:tableStyleId>
              </a:tblPr>
              <a:tblGrid>
                <a:gridCol w="7143800"/>
              </a:tblGrid>
              <a:tr h="3286148">
                <a:tc>
                  <a:txBody>
                    <a:bodyPr/>
                    <a:lstStyle/>
                    <a:p>
                      <a:r>
                        <a:rPr lang="fr-FR" dirty="0" smtClean="0"/>
                        <a:t>    </a:t>
                      </a:r>
                      <a:r>
                        <a:rPr lang="fr-FR" sz="2800" dirty="0" smtClean="0"/>
                        <a:t>String nom;</a:t>
                      </a:r>
                    </a:p>
                    <a:p>
                      <a:r>
                        <a:rPr lang="fr-FR" sz="2800" dirty="0" smtClean="0"/>
                        <a:t>    </a:t>
                      </a:r>
                      <a:r>
                        <a:rPr lang="fr-FR" sz="2800" dirty="0" err="1" smtClean="0"/>
                        <a:t>int</a:t>
                      </a:r>
                      <a:r>
                        <a:rPr lang="fr-FR" sz="2800" dirty="0" smtClean="0"/>
                        <a:t> </a:t>
                      </a:r>
                      <a:r>
                        <a:rPr lang="fr-FR" sz="2800" dirty="0" err="1" smtClean="0"/>
                        <a:t>annéeEtude</a:t>
                      </a:r>
                      <a:r>
                        <a:rPr lang="fr-FR" sz="2800" dirty="0" smtClean="0"/>
                        <a:t>;</a:t>
                      </a:r>
                    </a:p>
                    <a:p>
                      <a:r>
                        <a:rPr lang="fr-FR" sz="2800" dirty="0" smtClean="0"/>
                        <a:t>    </a:t>
                      </a:r>
                      <a:r>
                        <a:rPr lang="fr-FR" sz="2800" dirty="0" err="1" smtClean="0"/>
                        <a:t>int</a:t>
                      </a:r>
                      <a:r>
                        <a:rPr lang="fr-FR" sz="2800" dirty="0" smtClean="0"/>
                        <a:t> </a:t>
                      </a:r>
                      <a:r>
                        <a:rPr lang="fr-FR" sz="2800" dirty="0" err="1" smtClean="0"/>
                        <a:t>nbEtudiants</a:t>
                      </a:r>
                      <a:r>
                        <a:rPr lang="fr-FR" sz="2800" dirty="0" smtClean="0"/>
                        <a:t>;</a:t>
                      </a:r>
                    </a:p>
                    <a:p>
                      <a:r>
                        <a:rPr lang="fr-FR" sz="2800" dirty="0" smtClean="0"/>
                        <a:t>    </a:t>
                      </a:r>
                      <a:r>
                        <a:rPr lang="fr-FR" sz="2800" dirty="0" err="1" smtClean="0"/>
                        <a:t>boolean</a:t>
                      </a:r>
                      <a:r>
                        <a:rPr lang="fr-FR" sz="2800" dirty="0" smtClean="0"/>
                        <a:t> </a:t>
                      </a:r>
                      <a:r>
                        <a:rPr lang="fr-FR" sz="2800" dirty="0" err="1" smtClean="0"/>
                        <a:t>partieFinie</a:t>
                      </a:r>
                      <a:r>
                        <a:rPr lang="fr-FR" sz="2800" dirty="0" smtClean="0"/>
                        <a:t>;</a:t>
                      </a:r>
                    </a:p>
                    <a:p>
                      <a:r>
                        <a:rPr lang="fr-FR" sz="2800" dirty="0" smtClean="0"/>
                        <a:t>    final  double PI;</a:t>
                      </a:r>
                    </a:p>
                    <a:p>
                      <a:r>
                        <a:rPr lang="fr-FR" sz="2800" dirty="0" smtClean="0"/>
                        <a:t>    final</a:t>
                      </a:r>
                      <a:r>
                        <a:rPr lang="fr-FR" sz="2800" baseline="0" dirty="0" smtClean="0"/>
                        <a:t>  </a:t>
                      </a:r>
                      <a:r>
                        <a:rPr lang="fr-FR" sz="2800" baseline="0" dirty="0" err="1" smtClean="0"/>
                        <a:t>int</a:t>
                      </a:r>
                      <a:r>
                        <a:rPr lang="fr-FR" sz="2800" baseline="0" dirty="0" smtClean="0"/>
                        <a:t> TAUX_TVA;</a:t>
                      </a:r>
                      <a:endParaRPr lang="fr-FR" sz="2800"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commentaires </a:t>
            </a:r>
            <a:endParaRPr lang="fr-FR" dirty="0"/>
          </a:p>
        </p:txBody>
      </p:sp>
      <p:sp>
        <p:nvSpPr>
          <p:cNvPr id="3" name="Espace réservé du contenu 2"/>
          <p:cNvSpPr>
            <a:spLocks noGrp="1"/>
          </p:cNvSpPr>
          <p:nvPr>
            <p:ph idx="1"/>
          </p:nvPr>
        </p:nvSpPr>
        <p:spPr/>
        <p:txBody>
          <a:bodyPr/>
          <a:lstStyle/>
          <a:p>
            <a:r>
              <a:rPr lang="fr-FR" dirty="0" smtClean="0"/>
              <a:t>Trois formes de commentaires :</a:t>
            </a:r>
          </a:p>
          <a:p>
            <a:pPr>
              <a:buFont typeface="Wingdings" pitchFamily="2" charset="2"/>
              <a:buChar char="Ø"/>
            </a:pPr>
            <a:endParaRPr lang="fr-FR" dirty="0" smtClean="0"/>
          </a:p>
          <a:p>
            <a:pPr>
              <a:buFont typeface="Wingdings" pitchFamily="2" charset="2"/>
              <a:buChar char="Ø"/>
            </a:pPr>
            <a:r>
              <a:rPr lang="fr-FR" dirty="0" smtClean="0"/>
              <a:t>	</a:t>
            </a:r>
            <a:r>
              <a:rPr lang="fr-FR" dirty="0" smtClean="0">
                <a:solidFill>
                  <a:srgbClr val="FF0000"/>
                </a:solidFill>
              </a:rPr>
              <a:t>//</a:t>
            </a:r>
            <a:r>
              <a:rPr lang="fr-FR" dirty="0" smtClean="0"/>
              <a:t>  … Texte …</a:t>
            </a:r>
          </a:p>
          <a:p>
            <a:pPr>
              <a:buNone/>
            </a:pPr>
            <a:endParaRPr lang="fr-FR" dirty="0" smtClean="0"/>
          </a:p>
          <a:p>
            <a:pPr>
              <a:buFont typeface="Wingdings" pitchFamily="2" charset="2"/>
              <a:buChar char="Ø"/>
            </a:pPr>
            <a:r>
              <a:rPr lang="fr-FR" dirty="0" smtClean="0"/>
              <a:t>   </a:t>
            </a:r>
            <a:r>
              <a:rPr lang="fr-FR" dirty="0" smtClean="0">
                <a:solidFill>
                  <a:srgbClr val="FF0000"/>
                </a:solidFill>
              </a:rPr>
              <a:t>/*</a:t>
            </a:r>
            <a:r>
              <a:rPr lang="fr-FR" dirty="0" smtClean="0"/>
              <a:t>   … Texte … </a:t>
            </a:r>
            <a:r>
              <a:rPr lang="fr-FR" dirty="0" smtClean="0">
                <a:solidFill>
                  <a:srgbClr val="FF0000"/>
                </a:solidFill>
              </a:rPr>
              <a:t>*/</a:t>
            </a:r>
          </a:p>
          <a:p>
            <a:pPr>
              <a:buFont typeface="Wingdings" pitchFamily="2" charset="2"/>
              <a:buChar char="Ø"/>
            </a:pPr>
            <a:endParaRPr lang="fr-FR" dirty="0" smtClean="0"/>
          </a:p>
          <a:p>
            <a:pPr>
              <a:buFont typeface="Wingdings" pitchFamily="2" charset="2"/>
              <a:buChar char="Ø"/>
            </a:pPr>
            <a:r>
              <a:rPr lang="fr-FR" dirty="0" smtClean="0"/>
              <a:t> </a:t>
            </a:r>
            <a:r>
              <a:rPr lang="fr-FR" dirty="0" smtClean="0">
                <a:solidFill>
                  <a:srgbClr val="FF0000"/>
                </a:solidFill>
              </a:rPr>
              <a:t>/**</a:t>
            </a:r>
            <a:r>
              <a:rPr lang="fr-FR" dirty="0" smtClean="0"/>
              <a:t> …Texte … </a:t>
            </a:r>
            <a:r>
              <a:rPr lang="fr-FR" dirty="0" smtClean="0">
                <a:solidFill>
                  <a:srgbClr val="FF0000"/>
                </a:solidFill>
              </a:rPr>
              <a:t>*/</a:t>
            </a:r>
            <a:endParaRPr lang="fr-FR"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728" y="357166"/>
            <a:ext cx="7372344" cy="1143000"/>
          </a:xfrm>
        </p:spPr>
        <p:txBody>
          <a:bodyPr/>
          <a:lstStyle/>
          <a:p>
            <a:r>
              <a:rPr lang="fr-FR" dirty="0" smtClean="0"/>
              <a:t>Exemples de commentaires</a:t>
            </a:r>
            <a:endParaRPr lang="fr-FR" dirty="0"/>
          </a:p>
        </p:txBody>
      </p:sp>
      <p:sp>
        <p:nvSpPr>
          <p:cNvPr id="3" name="Espace réservé du contenu 2"/>
          <p:cNvSpPr>
            <a:spLocks noGrp="1"/>
          </p:cNvSpPr>
          <p:nvPr>
            <p:ph idx="1"/>
          </p:nvPr>
        </p:nvSpPr>
        <p:spPr>
          <a:xfrm>
            <a:off x="457200" y="1500174"/>
            <a:ext cx="8229600" cy="5000660"/>
          </a:xfrm>
        </p:spPr>
        <p:txBody>
          <a:bodyPr>
            <a:noAutofit/>
          </a:bodyPr>
          <a:lstStyle/>
          <a:p>
            <a:pPr>
              <a:buNone/>
            </a:pPr>
            <a:endParaRPr lang="fr-FR" sz="1400" dirty="0" smtClean="0"/>
          </a:p>
          <a:p>
            <a:pPr>
              <a:buNone/>
            </a:pPr>
            <a:r>
              <a:rPr lang="fr-FR" sz="1400" b="1" dirty="0" smtClean="0"/>
              <a:t>/**====================================================</a:t>
            </a:r>
          </a:p>
          <a:p>
            <a:pPr>
              <a:buNone/>
            </a:pPr>
            <a:r>
              <a:rPr lang="fr-FR" sz="1400" b="1" dirty="0" smtClean="0"/>
              <a:t>* Somme : Calcule une somme</a:t>
            </a:r>
          </a:p>
          <a:p>
            <a:pPr>
              <a:buNone/>
            </a:pPr>
            <a:r>
              <a:rPr lang="fr-FR" sz="1400" b="1" dirty="0" smtClean="0"/>
              <a:t>*</a:t>
            </a:r>
          </a:p>
          <a:p>
            <a:pPr>
              <a:buNone/>
            </a:pPr>
            <a:r>
              <a:rPr lang="fr-FR" sz="1400" b="1" dirty="0" smtClean="0"/>
              <a:t>* @</a:t>
            </a:r>
            <a:r>
              <a:rPr lang="fr-FR" sz="1400" b="1" dirty="0" err="1" smtClean="0"/>
              <a:t>author</a:t>
            </a:r>
            <a:r>
              <a:rPr lang="fr-FR" sz="1400" b="1" dirty="0" smtClean="0"/>
              <a:t> Marc </a:t>
            </a:r>
            <a:r>
              <a:rPr lang="fr-FR" sz="1400" b="1" dirty="0" err="1" smtClean="0"/>
              <a:t>Duchemin</a:t>
            </a:r>
            <a:endParaRPr lang="fr-FR" sz="1400" b="1" dirty="0" smtClean="0"/>
          </a:p>
          <a:p>
            <a:pPr>
              <a:buNone/>
            </a:pPr>
            <a:r>
              <a:rPr lang="fr-FR" sz="1400" b="1" dirty="0" smtClean="0"/>
              <a:t>* @version 1.5 21.10.2006</a:t>
            </a:r>
          </a:p>
          <a:p>
            <a:pPr>
              <a:buNone/>
            </a:pPr>
            <a:r>
              <a:rPr lang="fr-FR" sz="1400" b="1" dirty="0" smtClean="0"/>
              <a:t>=====================================================*/</a:t>
            </a:r>
          </a:p>
          <a:p>
            <a:pPr>
              <a:buNone/>
            </a:pPr>
            <a:r>
              <a:rPr lang="fr-FR" sz="1400" b="1" dirty="0" smtClean="0"/>
              <a:t>public class Somme {</a:t>
            </a:r>
          </a:p>
          <a:p>
            <a:pPr>
              <a:buNone/>
            </a:pPr>
            <a:r>
              <a:rPr lang="fr-FR" sz="1400" b="1" dirty="0" smtClean="0"/>
              <a:t>	/*--------------------------------------------------+</a:t>
            </a:r>
          </a:p>
          <a:p>
            <a:pPr>
              <a:buNone/>
            </a:pPr>
            <a:r>
              <a:rPr lang="fr-FR" sz="1400" b="1" dirty="0" smtClean="0"/>
              <a:t>	| Programme principal 		|</a:t>
            </a:r>
          </a:p>
          <a:p>
            <a:pPr>
              <a:buNone/>
            </a:pPr>
            <a:r>
              <a:rPr lang="fr-FR" sz="1400" b="1" dirty="0" smtClean="0"/>
              <a:t>	+--------------------------------------------------*/</a:t>
            </a:r>
          </a:p>
          <a:p>
            <a:pPr>
              <a:buNone/>
            </a:pPr>
            <a:r>
              <a:rPr lang="en-US" sz="1400" b="1" dirty="0" smtClean="0"/>
              <a:t>	public static void main(String[] </a:t>
            </a:r>
            <a:r>
              <a:rPr lang="en-US" sz="1400" b="1" dirty="0" err="1" smtClean="0"/>
              <a:t>params</a:t>
            </a:r>
            <a:r>
              <a:rPr lang="en-US" sz="1400" b="1" dirty="0" smtClean="0"/>
              <a:t>) {</a:t>
            </a:r>
          </a:p>
          <a:p>
            <a:pPr>
              <a:buNone/>
            </a:pPr>
            <a:r>
              <a:rPr lang="fr-FR" sz="1400" b="1" dirty="0" smtClean="0"/>
              <a:t>		// Initialisation des variables</a:t>
            </a:r>
          </a:p>
          <a:p>
            <a:pPr>
              <a:buNone/>
            </a:pPr>
            <a:r>
              <a:rPr lang="fr-FR" sz="1400" b="1" dirty="0" smtClean="0"/>
              <a:t>		</a:t>
            </a:r>
            <a:r>
              <a:rPr lang="fr-FR" sz="1400" b="1" dirty="0" err="1" smtClean="0"/>
              <a:t>int</a:t>
            </a:r>
            <a:r>
              <a:rPr lang="fr-FR" sz="1400" b="1" dirty="0" smtClean="0"/>
              <a:t> a = 1;</a:t>
            </a:r>
          </a:p>
          <a:p>
            <a:pPr>
              <a:buNone/>
            </a:pPr>
            <a:r>
              <a:rPr lang="fr-FR" sz="1400" b="1" dirty="0" smtClean="0"/>
              <a:t>		</a:t>
            </a:r>
            <a:r>
              <a:rPr lang="fr-FR" sz="1400" b="1" dirty="0" err="1" smtClean="0"/>
              <a:t>int</a:t>
            </a:r>
            <a:r>
              <a:rPr lang="fr-FR" sz="1400" b="1" dirty="0" smtClean="0"/>
              <a:t> b = 2;</a:t>
            </a:r>
          </a:p>
          <a:p>
            <a:pPr>
              <a:buNone/>
            </a:pPr>
            <a:r>
              <a:rPr lang="fr-FR" sz="1400" b="1" dirty="0" smtClean="0"/>
              <a:t>		</a:t>
            </a:r>
            <a:r>
              <a:rPr lang="fr-FR" sz="1400" b="1" dirty="0" err="1" smtClean="0"/>
              <a:t>int</a:t>
            </a:r>
            <a:r>
              <a:rPr lang="fr-FR" sz="1400" b="1" dirty="0" smtClean="0"/>
              <a:t> total; // Totalisateur</a:t>
            </a:r>
          </a:p>
          <a:p>
            <a:pPr>
              <a:buNone/>
            </a:pPr>
            <a:r>
              <a:rPr lang="fr-FR" sz="1400" b="1" dirty="0" smtClean="0"/>
              <a:t>		total = a + b;</a:t>
            </a:r>
          </a:p>
          <a:p>
            <a:pPr>
              <a:buNone/>
            </a:pPr>
            <a:r>
              <a:rPr lang="fr-FR" sz="1400" b="1" dirty="0" smtClean="0"/>
              <a:t>		//--- Affichage du résultat de l'addition ---</a:t>
            </a:r>
          </a:p>
          <a:p>
            <a:pPr>
              <a:buNone/>
            </a:pPr>
            <a:r>
              <a:rPr lang="fr-FR" sz="1400" b="1" dirty="0" smtClean="0"/>
              <a:t>		System.out.println("Résultat " + total);</a:t>
            </a:r>
          </a:p>
          <a:p>
            <a:pPr>
              <a:buNone/>
            </a:pPr>
            <a:r>
              <a:rPr lang="fr-FR" sz="1400" b="1" dirty="0" smtClean="0"/>
              <a:t>	}</a:t>
            </a:r>
          </a:p>
          <a:p>
            <a:pPr>
              <a:buNone/>
            </a:pPr>
            <a:r>
              <a:rPr lang="fr-FR" sz="1400" b="1" dirty="0" smtClean="0"/>
              <a:t>}</a:t>
            </a:r>
            <a:endParaRPr lang="fr-FR" sz="1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285728"/>
            <a:ext cx="8229600" cy="1143000"/>
          </a:xfrm>
        </p:spPr>
        <p:txBody>
          <a:bodyPr/>
          <a:lstStyle/>
          <a:p>
            <a:pPr algn="ctr"/>
            <a:r>
              <a:rPr lang="fr-FR" dirty="0" smtClean="0"/>
              <a:t>TP</a:t>
            </a:r>
            <a:endParaRPr lang="fr-FR" dirty="0"/>
          </a:p>
        </p:txBody>
      </p:sp>
      <p:sp>
        <p:nvSpPr>
          <p:cNvPr id="3" name="Espace réservé du contenu 2"/>
          <p:cNvSpPr>
            <a:spLocks noGrp="1"/>
          </p:cNvSpPr>
          <p:nvPr>
            <p:ph idx="1"/>
          </p:nvPr>
        </p:nvSpPr>
        <p:spPr>
          <a:xfrm>
            <a:off x="0" y="1571612"/>
            <a:ext cx="8858280" cy="5286388"/>
          </a:xfrm>
        </p:spPr>
        <p:txBody>
          <a:bodyPr/>
          <a:lstStyle/>
          <a:p>
            <a:pPr marL="514350" indent="-514350">
              <a:buNone/>
            </a:pPr>
            <a:r>
              <a:rPr lang="fr-FR" dirty="0" smtClean="0"/>
              <a:t> 1)	Ecrire un programme qui, étant donne un temps écoulé dans la journée exprime en secondes, calcule et affiche ce temps sous la forme de trois nombres (heure, minute et seconde).  Ex : 10000 secondes donnera 2h 46' 40'‘</a:t>
            </a:r>
          </a:p>
          <a:p>
            <a:pPr>
              <a:buNone/>
            </a:pPr>
            <a:r>
              <a:rPr lang="fr-FR" dirty="0" smtClean="0"/>
              <a:t> 2) Ecrire un programme qui, étant donne le prix unitaire d’un produit (hors TVA), le taux de TVA (en %) et la quantité de produit vendue a un client, calcule et affiche le</a:t>
            </a:r>
          </a:p>
          <a:p>
            <a:pPr>
              <a:buNone/>
            </a:pPr>
            <a:r>
              <a:rPr lang="fr-FR" dirty="0" smtClean="0"/>
              <a:t>prix total a payer par ce client.</a:t>
            </a:r>
          </a:p>
          <a:p>
            <a:pPr>
              <a:buNone/>
            </a:pPr>
            <a:endParaRPr lang="fr-FR" dirty="0" smtClean="0"/>
          </a:p>
          <a:p>
            <a:r>
              <a:rPr lang="fr-FR" dirty="0" smtClean="0"/>
              <a:t>3) Ecrire une séquence d’instructions qui réalise la permutation du contenu de deux variables.</a:t>
            </a:r>
            <a:endParaRPr lang="fr-F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Les Alternatives </a:t>
            </a:r>
            <a:endParaRPr lang="fr-FR" dirty="0"/>
          </a:p>
        </p:txBody>
      </p:sp>
      <p:sp>
        <p:nvSpPr>
          <p:cNvPr id="3" name="Espace réservé du contenu 2"/>
          <p:cNvSpPr>
            <a:spLocks noGrp="1"/>
          </p:cNvSpPr>
          <p:nvPr>
            <p:ph idx="1"/>
          </p:nvPr>
        </p:nvSpPr>
        <p:spPr>
          <a:xfrm>
            <a:off x="0" y="1935480"/>
            <a:ext cx="8686800" cy="4922520"/>
          </a:xfrm>
        </p:spPr>
        <p:txBody>
          <a:bodyPr>
            <a:normAutofit fontScale="92500" lnSpcReduction="10000"/>
          </a:bodyPr>
          <a:lstStyle/>
          <a:p>
            <a:r>
              <a:rPr lang="fr-FR" dirty="0" smtClean="0"/>
              <a:t>Instructions de choix</a:t>
            </a:r>
          </a:p>
          <a:p>
            <a:pPr>
              <a:buNone/>
            </a:pPr>
            <a:r>
              <a:rPr lang="fr-FR" dirty="0" smtClean="0"/>
              <a:t>Le</a:t>
            </a:r>
            <a:r>
              <a:rPr lang="fr-FR" dirty="0" smtClean="0">
                <a:solidFill>
                  <a:srgbClr val="FF0000"/>
                </a:solidFill>
              </a:rPr>
              <a:t> if  </a:t>
            </a:r>
          </a:p>
          <a:p>
            <a:pPr>
              <a:buNone/>
            </a:pPr>
            <a:r>
              <a:rPr lang="fr-FR" dirty="0" smtClean="0">
                <a:solidFill>
                  <a:srgbClr val="FF0000"/>
                </a:solidFill>
              </a:rPr>
              <a:t>		if (</a:t>
            </a:r>
            <a:r>
              <a:rPr lang="fr-FR" dirty="0" err="1" smtClean="0"/>
              <a:t>expression_booléenne</a:t>
            </a:r>
            <a:r>
              <a:rPr lang="fr-FR" dirty="0" smtClean="0"/>
              <a:t>) instruction</a:t>
            </a:r>
          </a:p>
          <a:p>
            <a:pPr>
              <a:buFont typeface="Wingdings" pitchFamily="2" charset="2"/>
              <a:buChar char="Ø"/>
            </a:pPr>
            <a:r>
              <a:rPr lang="fr-FR" dirty="0" smtClean="0"/>
              <a:t>Exécution d’une instruction de manière conditionnelle</a:t>
            </a:r>
          </a:p>
          <a:p>
            <a:pPr>
              <a:buFont typeface="Wingdings" pitchFamily="2" charset="2"/>
              <a:buChar char="Ø"/>
            </a:pPr>
            <a:r>
              <a:rPr lang="fr-FR" dirty="0" smtClean="0"/>
              <a:t>La Condition est exprimée par une expression booléenne</a:t>
            </a:r>
          </a:p>
          <a:p>
            <a:pPr>
              <a:buFont typeface="Wingdings" pitchFamily="2" charset="2"/>
              <a:buChar char="Ø"/>
            </a:pPr>
            <a:r>
              <a:rPr lang="fr-FR" dirty="0" smtClean="0"/>
              <a:t>L’instruction est exécutée si la condition est vraie</a:t>
            </a:r>
          </a:p>
          <a:p>
            <a:pPr>
              <a:buNone/>
            </a:pPr>
            <a:r>
              <a:rPr lang="fr-FR" dirty="0" smtClean="0"/>
              <a:t> Exemples :</a:t>
            </a:r>
          </a:p>
          <a:p>
            <a:pPr>
              <a:buNone/>
            </a:pPr>
            <a:r>
              <a:rPr lang="fr-FR" dirty="0" smtClean="0"/>
              <a:t>			if(</a:t>
            </a:r>
            <a:r>
              <a:rPr lang="fr-FR" dirty="0" err="1" smtClean="0"/>
              <a:t>age</a:t>
            </a:r>
            <a:r>
              <a:rPr lang="fr-FR" dirty="0" smtClean="0"/>
              <a:t> &gt;= 18) </a:t>
            </a:r>
            <a:r>
              <a:rPr lang="fr-FR" dirty="0" err="1" smtClean="0"/>
              <a:t>etat</a:t>
            </a:r>
            <a:r>
              <a:rPr lang="fr-FR" dirty="0" smtClean="0"/>
              <a:t>=‘’Majeur’’;</a:t>
            </a:r>
          </a:p>
          <a:p>
            <a:pPr>
              <a:buNone/>
            </a:pPr>
            <a:r>
              <a:rPr lang="fr-FR" dirty="0" smtClean="0"/>
              <a:t>			if ((</a:t>
            </a:r>
            <a:r>
              <a:rPr lang="fr-FR" dirty="0" err="1" smtClean="0"/>
              <a:t>age</a:t>
            </a:r>
            <a:r>
              <a:rPr lang="fr-FR" dirty="0" smtClean="0"/>
              <a:t>&lt;16) || </a:t>
            </a:r>
            <a:r>
              <a:rPr lang="fr-FR" dirty="0" err="1" smtClean="0"/>
              <a:t>statusEtudiant</a:t>
            </a:r>
            <a:r>
              <a:rPr lang="fr-FR" dirty="0" smtClean="0"/>
              <a:t>){</a:t>
            </a:r>
          </a:p>
          <a:p>
            <a:pPr>
              <a:buNone/>
            </a:pPr>
            <a:r>
              <a:rPr lang="fr-FR" dirty="0" smtClean="0"/>
              <a:t>				</a:t>
            </a:r>
            <a:r>
              <a:rPr lang="fr-FR" dirty="0" err="1" smtClean="0"/>
              <a:t>droiyAuxAllocations</a:t>
            </a:r>
            <a:r>
              <a:rPr lang="fr-FR" dirty="0" smtClean="0"/>
              <a:t> = </a:t>
            </a:r>
            <a:r>
              <a:rPr lang="fr-FR" dirty="0" err="1" smtClean="0"/>
              <a:t>true</a:t>
            </a:r>
            <a:r>
              <a:rPr lang="fr-FR" dirty="0" smtClean="0"/>
              <a:t>;</a:t>
            </a:r>
          </a:p>
          <a:p>
            <a:pPr>
              <a:buNone/>
            </a:pPr>
            <a:r>
              <a:rPr lang="fr-FR" dirty="0" smtClean="0"/>
              <a:t>				montant = 400;</a:t>
            </a:r>
          </a:p>
          <a:p>
            <a:pPr>
              <a:buNone/>
            </a:pPr>
            <a:r>
              <a:rPr lang="fr-FR" dirty="0" smtClean="0"/>
              <a:t>			}</a:t>
            </a:r>
          </a:p>
          <a:p>
            <a:pPr>
              <a:buNone/>
            </a:pPr>
            <a:endParaRPr lang="fr-FR"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Les Alternatives </a:t>
            </a:r>
            <a:endParaRPr lang="fr-FR" dirty="0"/>
          </a:p>
        </p:txBody>
      </p:sp>
      <p:sp>
        <p:nvSpPr>
          <p:cNvPr id="3" name="Espace réservé du contenu 2"/>
          <p:cNvSpPr>
            <a:spLocks noGrp="1"/>
          </p:cNvSpPr>
          <p:nvPr>
            <p:ph idx="1"/>
          </p:nvPr>
        </p:nvSpPr>
        <p:spPr>
          <a:xfrm>
            <a:off x="0" y="1935480"/>
            <a:ext cx="8858280" cy="4922520"/>
          </a:xfrm>
        </p:spPr>
        <p:txBody>
          <a:bodyPr>
            <a:normAutofit fontScale="85000" lnSpcReduction="20000"/>
          </a:bodyPr>
          <a:lstStyle/>
          <a:p>
            <a:r>
              <a:rPr lang="fr-FR" dirty="0" smtClean="0"/>
              <a:t>Instructions de choix</a:t>
            </a:r>
          </a:p>
          <a:p>
            <a:pPr>
              <a:buNone/>
            </a:pPr>
            <a:r>
              <a:rPr lang="fr-FR" dirty="0" smtClean="0"/>
              <a:t>Le</a:t>
            </a:r>
            <a:r>
              <a:rPr lang="fr-FR" dirty="0" smtClean="0">
                <a:solidFill>
                  <a:srgbClr val="FF0000"/>
                </a:solidFill>
              </a:rPr>
              <a:t> if  … </a:t>
            </a:r>
            <a:r>
              <a:rPr lang="fr-FR" dirty="0" err="1" smtClean="0">
                <a:solidFill>
                  <a:srgbClr val="FF0000"/>
                </a:solidFill>
              </a:rPr>
              <a:t>else</a:t>
            </a:r>
            <a:endParaRPr lang="fr-FR" dirty="0" smtClean="0">
              <a:solidFill>
                <a:srgbClr val="FF0000"/>
              </a:solidFill>
            </a:endParaRPr>
          </a:p>
          <a:p>
            <a:pPr>
              <a:buNone/>
            </a:pPr>
            <a:r>
              <a:rPr lang="fr-FR" dirty="0" smtClean="0">
                <a:solidFill>
                  <a:srgbClr val="FF0000"/>
                </a:solidFill>
              </a:rPr>
              <a:t>	if (</a:t>
            </a:r>
            <a:r>
              <a:rPr lang="fr-FR" dirty="0" err="1" smtClean="0"/>
              <a:t>expression_booléenne</a:t>
            </a:r>
            <a:r>
              <a:rPr lang="fr-FR" dirty="0" smtClean="0"/>
              <a:t>) </a:t>
            </a:r>
            <a:r>
              <a:rPr lang="fr-FR" dirty="0" err="1" smtClean="0"/>
              <a:t>instruction_A</a:t>
            </a:r>
            <a:r>
              <a:rPr lang="fr-FR" dirty="0" smtClean="0"/>
              <a:t> </a:t>
            </a:r>
            <a:r>
              <a:rPr lang="fr-FR" dirty="0" err="1" smtClean="0">
                <a:solidFill>
                  <a:srgbClr val="FF0000"/>
                </a:solidFill>
              </a:rPr>
              <a:t>else</a:t>
            </a:r>
            <a:r>
              <a:rPr lang="fr-FR" dirty="0" smtClean="0"/>
              <a:t> </a:t>
            </a:r>
            <a:r>
              <a:rPr lang="fr-FR" dirty="0" err="1" smtClean="0"/>
              <a:t>instruction_B</a:t>
            </a:r>
            <a:endParaRPr lang="fr-FR" dirty="0" smtClean="0"/>
          </a:p>
          <a:p>
            <a:pPr>
              <a:buFont typeface="Wingdings" pitchFamily="2" charset="2"/>
              <a:buChar char="Ø"/>
            </a:pPr>
            <a:r>
              <a:rPr lang="fr-FR" dirty="0" smtClean="0"/>
              <a:t>Une clause </a:t>
            </a:r>
            <a:r>
              <a:rPr lang="fr-FR" dirty="0" err="1" smtClean="0"/>
              <a:t>else</a:t>
            </a:r>
            <a:r>
              <a:rPr lang="fr-FR" dirty="0" smtClean="0"/>
              <a:t> peut (optionnellement) être mentionnée dans l’instruction </a:t>
            </a:r>
            <a:r>
              <a:rPr lang="fr-FR" dirty="0" smtClean="0">
                <a:solidFill>
                  <a:srgbClr val="FF0000"/>
                </a:solidFill>
              </a:rPr>
              <a:t>if </a:t>
            </a:r>
          </a:p>
          <a:p>
            <a:pPr>
              <a:buFont typeface="Wingdings" pitchFamily="2" charset="2"/>
              <a:buChar char="Ø"/>
            </a:pPr>
            <a:r>
              <a:rPr lang="fr-FR" dirty="0" smtClean="0"/>
              <a:t>L’instruction qui suit la clause </a:t>
            </a:r>
            <a:r>
              <a:rPr lang="fr-FR" dirty="0" err="1" smtClean="0"/>
              <a:t>else</a:t>
            </a:r>
            <a:r>
              <a:rPr lang="fr-FR" dirty="0" smtClean="0"/>
              <a:t> est exécutée si l’expression booléenne (la condition) est fausse</a:t>
            </a:r>
          </a:p>
          <a:p>
            <a:pPr>
              <a:buFont typeface="Wingdings" pitchFamily="2" charset="2"/>
              <a:buChar char="Ø"/>
            </a:pPr>
            <a:r>
              <a:rPr lang="fr-FR" dirty="0" smtClean="0"/>
              <a:t>Exemples :</a:t>
            </a:r>
          </a:p>
          <a:p>
            <a:pPr>
              <a:buNone/>
            </a:pPr>
            <a:r>
              <a:rPr lang="fr-FR" dirty="0" smtClean="0"/>
              <a:t>			</a:t>
            </a:r>
            <a:r>
              <a:rPr lang="fr-FR" b="1" dirty="0" smtClean="0"/>
              <a:t>if (moyenne &gt;= 4)</a:t>
            </a:r>
          </a:p>
          <a:p>
            <a:pPr>
              <a:buNone/>
            </a:pPr>
            <a:r>
              <a:rPr lang="fr-FR" b="1" dirty="0" smtClean="0"/>
              <a:t>				System.out.println("Promu");</a:t>
            </a:r>
          </a:p>
          <a:p>
            <a:pPr>
              <a:buNone/>
            </a:pPr>
            <a:r>
              <a:rPr lang="fr-FR" b="1" dirty="0" smtClean="0"/>
              <a:t>			</a:t>
            </a:r>
            <a:r>
              <a:rPr lang="fr-FR" b="1" dirty="0" err="1" smtClean="0"/>
              <a:t>else</a:t>
            </a:r>
            <a:r>
              <a:rPr lang="fr-FR" b="1" dirty="0" smtClean="0"/>
              <a:t> {</a:t>
            </a:r>
          </a:p>
          <a:p>
            <a:pPr>
              <a:buNone/>
            </a:pPr>
            <a:r>
              <a:rPr lang="fr-FR" b="1" dirty="0" smtClean="0"/>
              <a:t>				System.out.println("Non-promu");</a:t>
            </a:r>
          </a:p>
          <a:p>
            <a:pPr>
              <a:buNone/>
            </a:pPr>
            <a:r>
              <a:rPr lang="fr-FR" b="1" dirty="0" smtClean="0"/>
              <a:t>				</a:t>
            </a:r>
            <a:r>
              <a:rPr lang="fr-FR" b="1" dirty="0" err="1" smtClean="0"/>
              <a:t>repeter</a:t>
            </a:r>
            <a:r>
              <a:rPr lang="fr-FR" b="1" dirty="0" smtClean="0"/>
              <a:t> = </a:t>
            </a:r>
            <a:r>
              <a:rPr lang="fr-FR" b="1" dirty="0" err="1" smtClean="0"/>
              <a:t>true</a:t>
            </a:r>
            <a:r>
              <a:rPr lang="fr-FR" b="1" dirty="0" smtClean="0"/>
              <a:t>;</a:t>
            </a:r>
          </a:p>
          <a:p>
            <a:pPr>
              <a:buNone/>
            </a:pPr>
            <a:r>
              <a:rPr lang="fr-FR" b="1" dirty="0" smtClean="0"/>
              <a:t>			}</a:t>
            </a:r>
            <a:endParaRPr lang="fr-FR"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Expressions booléennes</a:t>
            </a:r>
            <a:endParaRPr lang="fr-FR" dirty="0"/>
          </a:p>
        </p:txBody>
      </p:sp>
      <p:sp>
        <p:nvSpPr>
          <p:cNvPr id="3" name="Espace réservé du contenu 2"/>
          <p:cNvSpPr>
            <a:spLocks noGrp="1"/>
          </p:cNvSpPr>
          <p:nvPr>
            <p:ph idx="1"/>
          </p:nvPr>
        </p:nvSpPr>
        <p:spPr/>
        <p:txBody>
          <a:bodyPr/>
          <a:lstStyle/>
          <a:p>
            <a:pPr>
              <a:buNone/>
            </a:pPr>
            <a:endParaRPr lang="fr-FR" dirty="0" smtClean="0"/>
          </a:p>
          <a:p>
            <a:pPr>
              <a:buNone/>
            </a:pPr>
            <a:r>
              <a:rPr lang="fr-FR" dirty="0" smtClean="0"/>
              <a:t>Pour les tests, on peut utiliser :</a:t>
            </a:r>
          </a:p>
          <a:p>
            <a:pPr>
              <a:buNone/>
            </a:pPr>
            <a:r>
              <a:rPr lang="fr-FR" dirty="0" smtClean="0"/>
              <a:t> </a:t>
            </a:r>
          </a:p>
          <a:p>
            <a:r>
              <a:rPr lang="fr-FR" dirty="0" smtClean="0"/>
              <a:t>Des comparateurs : &lt;, &gt;, &lt;=, &gt;=, ==, !=</a:t>
            </a:r>
          </a:p>
          <a:p>
            <a:r>
              <a:rPr lang="fr-FR" dirty="0" smtClean="0"/>
              <a:t> Des opérateurs booléens : &amp;&amp; (et), || (ou), ! (non)</a:t>
            </a:r>
          </a:p>
          <a:p>
            <a:pPr>
              <a:buNone/>
            </a:pPr>
            <a:endParaRPr lang="fr-FR" dirty="0" smtClean="0"/>
          </a:p>
          <a:p>
            <a:pPr>
              <a:buNone/>
            </a:pPr>
            <a:r>
              <a:rPr lang="fr-FR" dirty="0" smtClean="0"/>
              <a:t>Attention ! Bien distinguer = et ==</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sz="3200" dirty="0" smtClean="0"/>
              <a:t>Définitions</a:t>
            </a:r>
            <a:endParaRPr lang="fr-BE" sz="3200" dirty="0"/>
          </a:p>
        </p:txBody>
      </p:sp>
      <p:sp>
        <p:nvSpPr>
          <p:cNvPr id="5" name="Rectangle 3"/>
          <p:cNvSpPr txBox="1">
            <a:spLocks noChangeArrowheads="1"/>
          </p:cNvSpPr>
          <p:nvPr/>
        </p:nvSpPr>
        <p:spPr bwMode="auto">
          <a:xfrm>
            <a:off x="357158" y="2500306"/>
            <a:ext cx="8643966" cy="34290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ts val="3000"/>
              </a:lnSpc>
              <a:spcBef>
                <a:spcPts val="600"/>
              </a:spcBef>
              <a:spcAft>
                <a:spcPct val="0"/>
              </a:spcAft>
              <a:buClr>
                <a:schemeClr val="accent1"/>
              </a:buClr>
              <a:buSzPct val="80000"/>
              <a:tabLst/>
              <a:defRPr/>
            </a:pPr>
            <a:r>
              <a:rPr lang="fr-FR" sz="3200" b="1" dirty="0" smtClean="0">
                <a:latin typeface="+mn-lt"/>
                <a:ea typeface="ＭＳ Ｐゴシック" charset="0"/>
              </a:rPr>
              <a:t>Pouvez-vous définir les concepts suivants: </a:t>
            </a:r>
          </a:p>
          <a:p>
            <a:pPr marL="0" marR="0" lvl="0" indent="0" defTabSz="914400" rtl="0" eaLnBrk="1" fontAlgn="base" latinLnBrk="0" hangingPunct="1">
              <a:lnSpc>
                <a:spcPts val="3000"/>
              </a:lnSpc>
              <a:spcBef>
                <a:spcPts val="600"/>
              </a:spcBef>
              <a:spcAft>
                <a:spcPct val="0"/>
              </a:spcAft>
              <a:buClr>
                <a:schemeClr val="accent1"/>
              </a:buClr>
              <a:buSzPct val="80000"/>
              <a:tabLst/>
              <a:defRPr/>
            </a:pPr>
            <a:endParaRPr lang="fr-FR" sz="3200" b="1" dirty="0" smtClean="0">
              <a:latin typeface="+mn-lt"/>
              <a:ea typeface="ＭＳ Ｐゴシック" charset="0"/>
            </a:endParaRP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 Un programme ?</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kumimoji="0" lang="fr-FR" sz="3200" b="1" i="0" u="none" strike="noStrike" kern="1200" cap="none" spc="0" normalizeH="0" baseline="0" noProof="0" dirty="0" smtClean="0">
                <a:ln>
                  <a:noFill/>
                </a:ln>
                <a:solidFill>
                  <a:schemeClr val="tx1"/>
                </a:solidFill>
                <a:effectLst/>
                <a:uLnTx/>
                <a:uFillTx/>
                <a:latin typeface="+mn-lt"/>
                <a:ea typeface="ＭＳ Ｐゴシック" charset="0"/>
                <a:cs typeface="+mn-cs"/>
              </a:rPr>
              <a:t> Programmer ?</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 Un langage de programmation ?</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kumimoji="0" lang="fr-FR" sz="3200" b="1" i="0" u="none" strike="noStrike" kern="1200" cap="none" spc="0" normalizeH="0" baseline="0" noProof="0" dirty="0" smtClean="0">
                <a:ln>
                  <a:noFill/>
                </a:ln>
                <a:solidFill>
                  <a:schemeClr val="tx1"/>
                </a:solidFill>
                <a:effectLst/>
                <a:uLnTx/>
                <a:uFillTx/>
                <a:latin typeface="+mn-lt"/>
                <a:ea typeface="ＭＳ Ｐゴシック" charset="0"/>
                <a:cs typeface="+mn-cs"/>
              </a:rPr>
              <a:t> Différence</a:t>
            </a:r>
            <a:r>
              <a:rPr kumimoji="0" lang="fr-FR" sz="3200" b="1" i="0" u="none" strike="noStrike" kern="1200" cap="none" spc="0" normalizeH="0" noProof="0" dirty="0" smtClean="0">
                <a:ln>
                  <a:noFill/>
                </a:ln>
                <a:solidFill>
                  <a:schemeClr val="tx1"/>
                </a:solidFill>
                <a:effectLst/>
                <a:uLnTx/>
                <a:uFillTx/>
                <a:latin typeface="+mn-lt"/>
                <a:ea typeface="ＭＳ Ｐゴシック" charset="0"/>
                <a:cs typeface="+mn-cs"/>
              </a:rPr>
              <a:t> entre langue et langage ?</a:t>
            </a:r>
            <a:endParaRPr kumimoji="0" lang="fr-FR" sz="3200" i="0" u="none" strike="noStrike" kern="1200" cap="none" spc="0" normalizeH="0" baseline="0" noProof="0" dirty="0" smtClean="0">
              <a:ln>
                <a:noFill/>
              </a:ln>
              <a:solidFill>
                <a:schemeClr val="tx1"/>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buFont typeface="Verdana" pitchFamily="34" charset="0"/>
              <a:buChar char="◦"/>
              <a:tabLst/>
              <a:defRPr/>
            </a:pPr>
            <a:endParaRPr kumimoji="0" lang="fr-FR" sz="1500" b="0" i="1" u="sng" strike="noStrike" kern="1200" cap="none" spc="0" normalizeH="0" baseline="0" noProof="0" dirty="0" smtClean="0">
              <a:ln>
                <a:noFill/>
              </a:ln>
              <a:solidFill>
                <a:srgbClr val="FF0000"/>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buFont typeface="Verdana" pitchFamily="34" charset="0"/>
              <a:buChar char="◦"/>
              <a:tabLst/>
              <a:defRPr/>
            </a:pPr>
            <a:endPar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p:txBody>
      </p:sp>
    </p:spTree>
    <p:extLst>
      <p:ext uri="{BB962C8B-B14F-4D97-AF65-F5344CB8AC3E}">
        <p14:creationId xmlns:p14="http://schemas.microsoft.com/office/powerpoint/2010/main" xmlns="" val="12384545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Les Alternatives </a:t>
            </a:r>
            <a:endParaRPr lang="fr-FR" dirty="0"/>
          </a:p>
        </p:txBody>
      </p:sp>
      <p:sp>
        <p:nvSpPr>
          <p:cNvPr id="3" name="Espace réservé du contenu 2"/>
          <p:cNvSpPr>
            <a:spLocks noGrp="1"/>
          </p:cNvSpPr>
          <p:nvPr>
            <p:ph idx="1"/>
          </p:nvPr>
        </p:nvSpPr>
        <p:spPr>
          <a:xfrm>
            <a:off x="0" y="1935480"/>
            <a:ext cx="8858280" cy="4922520"/>
          </a:xfrm>
        </p:spPr>
        <p:txBody>
          <a:bodyPr>
            <a:normAutofit fontScale="92500" lnSpcReduction="10000"/>
          </a:bodyPr>
          <a:lstStyle/>
          <a:p>
            <a:r>
              <a:rPr lang="fr-FR" dirty="0" smtClean="0"/>
              <a:t>Instructions de choix</a:t>
            </a:r>
          </a:p>
          <a:p>
            <a:pPr>
              <a:buNone/>
            </a:pPr>
            <a:r>
              <a:rPr lang="fr-FR" dirty="0" smtClean="0"/>
              <a:t>Le</a:t>
            </a:r>
            <a:r>
              <a:rPr lang="fr-FR" dirty="0" smtClean="0">
                <a:solidFill>
                  <a:srgbClr val="FF0000"/>
                </a:solidFill>
              </a:rPr>
              <a:t> Switch .. Case</a:t>
            </a:r>
          </a:p>
          <a:p>
            <a:pPr>
              <a:buNone/>
            </a:pPr>
            <a:r>
              <a:rPr lang="fr-FR" dirty="0" err="1" smtClean="0"/>
              <a:t>switch</a:t>
            </a:r>
            <a:r>
              <a:rPr lang="fr-FR" dirty="0" smtClean="0"/>
              <a:t>(</a:t>
            </a:r>
            <a:r>
              <a:rPr lang="fr-FR" dirty="0" err="1" smtClean="0"/>
              <a:t>numéroJour</a:t>
            </a:r>
            <a:r>
              <a:rPr lang="fr-FR" dirty="0" smtClean="0"/>
              <a:t>) {</a:t>
            </a:r>
          </a:p>
          <a:p>
            <a:pPr>
              <a:buNone/>
            </a:pPr>
            <a:r>
              <a:rPr lang="en-US" dirty="0" smtClean="0"/>
              <a:t>	case 1 : </a:t>
            </a:r>
            <a:r>
              <a:rPr lang="en-US" dirty="0" err="1" smtClean="0"/>
              <a:t>intituléJour</a:t>
            </a:r>
            <a:r>
              <a:rPr lang="en-US" dirty="0" smtClean="0"/>
              <a:t> ="</a:t>
            </a:r>
            <a:r>
              <a:rPr lang="en-US" dirty="0" err="1" smtClean="0"/>
              <a:t>Lundi</a:t>
            </a:r>
            <a:r>
              <a:rPr lang="en-US" dirty="0" smtClean="0"/>
              <a:t>"; break;</a:t>
            </a:r>
          </a:p>
          <a:p>
            <a:pPr>
              <a:buNone/>
            </a:pPr>
            <a:r>
              <a:rPr lang="en-US" dirty="0" smtClean="0"/>
              <a:t>	case 2 : </a:t>
            </a:r>
            <a:r>
              <a:rPr lang="en-US" dirty="0" err="1" smtClean="0"/>
              <a:t>intituléJour</a:t>
            </a:r>
            <a:r>
              <a:rPr lang="en-US" dirty="0" smtClean="0"/>
              <a:t> ="Mardi"; break;</a:t>
            </a:r>
          </a:p>
          <a:p>
            <a:pPr>
              <a:buNone/>
            </a:pPr>
            <a:r>
              <a:rPr lang="en-US" dirty="0" smtClean="0"/>
              <a:t>	case 3 : </a:t>
            </a:r>
            <a:r>
              <a:rPr lang="en-US" dirty="0" err="1" smtClean="0"/>
              <a:t>intituléJour</a:t>
            </a:r>
            <a:r>
              <a:rPr lang="en-US" dirty="0" smtClean="0"/>
              <a:t> ="</a:t>
            </a:r>
            <a:r>
              <a:rPr lang="en-US" dirty="0" err="1" smtClean="0"/>
              <a:t>Mercredi</a:t>
            </a:r>
            <a:r>
              <a:rPr lang="en-US" dirty="0" smtClean="0"/>
              <a:t>"; break;</a:t>
            </a:r>
          </a:p>
          <a:p>
            <a:pPr>
              <a:buNone/>
            </a:pPr>
            <a:r>
              <a:rPr lang="fr-FR" dirty="0" smtClean="0"/>
              <a:t>	case 4 : </a:t>
            </a:r>
            <a:r>
              <a:rPr lang="fr-FR" dirty="0" err="1" smtClean="0"/>
              <a:t>intituléJour</a:t>
            </a:r>
            <a:r>
              <a:rPr lang="fr-FR" dirty="0" smtClean="0"/>
              <a:t> ="Jeudi"; break;</a:t>
            </a:r>
          </a:p>
          <a:p>
            <a:pPr>
              <a:buNone/>
            </a:pPr>
            <a:r>
              <a:rPr lang="fr-FR" dirty="0" smtClean="0"/>
              <a:t>	case 5 : </a:t>
            </a:r>
            <a:r>
              <a:rPr lang="fr-FR" dirty="0" err="1" smtClean="0"/>
              <a:t>intituléJour</a:t>
            </a:r>
            <a:r>
              <a:rPr lang="fr-FR" dirty="0" smtClean="0"/>
              <a:t> ="Vendredi"; break;</a:t>
            </a:r>
          </a:p>
          <a:p>
            <a:pPr>
              <a:buNone/>
            </a:pPr>
            <a:r>
              <a:rPr lang="en-US" dirty="0" smtClean="0"/>
              <a:t>	case 6 : </a:t>
            </a:r>
            <a:r>
              <a:rPr lang="en-US" dirty="0" err="1" smtClean="0"/>
              <a:t>intituléJour</a:t>
            </a:r>
            <a:r>
              <a:rPr lang="en-US" dirty="0" smtClean="0"/>
              <a:t> ="</a:t>
            </a:r>
            <a:r>
              <a:rPr lang="en-US" dirty="0" err="1" smtClean="0"/>
              <a:t>Samedi</a:t>
            </a:r>
            <a:r>
              <a:rPr lang="en-US" dirty="0" smtClean="0"/>
              <a:t>"; break;</a:t>
            </a:r>
          </a:p>
          <a:p>
            <a:pPr>
              <a:buNone/>
            </a:pPr>
            <a:r>
              <a:rPr lang="fr-FR" dirty="0" smtClean="0"/>
              <a:t>	case 7 : </a:t>
            </a:r>
            <a:r>
              <a:rPr lang="fr-FR" dirty="0" err="1" smtClean="0"/>
              <a:t>intituléJour</a:t>
            </a:r>
            <a:r>
              <a:rPr lang="fr-FR" dirty="0" smtClean="0"/>
              <a:t> ="Dimanche"; break;</a:t>
            </a:r>
          </a:p>
          <a:p>
            <a:pPr>
              <a:buNone/>
            </a:pPr>
            <a:r>
              <a:rPr lang="fr-FR" dirty="0" smtClean="0"/>
              <a:t>	default : </a:t>
            </a:r>
            <a:r>
              <a:rPr lang="fr-FR" dirty="0" err="1" smtClean="0"/>
              <a:t>intituléJour</a:t>
            </a:r>
            <a:r>
              <a:rPr lang="fr-FR" dirty="0" smtClean="0"/>
              <a:t> ="Inconnu"; break;</a:t>
            </a:r>
          </a:p>
          <a:p>
            <a:pPr>
              <a:buNone/>
            </a:pPr>
            <a:r>
              <a:rPr lang="fr-FR" dirty="0" smtClean="0"/>
              <a:t>}</a:t>
            </a:r>
            <a:endParaRPr lang="fr-FR" dirty="0" smtClean="0">
              <a:solidFill>
                <a:srgbClr val="FF0000"/>
              </a:solidFill>
            </a:endParaRPr>
          </a:p>
          <a:p>
            <a:pPr>
              <a:buNone/>
            </a:pPr>
            <a:endParaRPr lang="fr-FR" dirty="0" smtClean="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1143000"/>
          </a:xfrm>
        </p:spPr>
        <p:txBody>
          <a:bodyPr/>
          <a:lstStyle/>
          <a:p>
            <a:pPr algn="ctr"/>
            <a:r>
              <a:rPr lang="fr-FR" dirty="0" smtClean="0"/>
              <a:t>TP</a:t>
            </a:r>
            <a:endParaRPr lang="fr-FR" dirty="0"/>
          </a:p>
        </p:txBody>
      </p:sp>
      <p:sp>
        <p:nvSpPr>
          <p:cNvPr id="3" name="Espace réservé du contenu 2"/>
          <p:cNvSpPr>
            <a:spLocks noGrp="1"/>
          </p:cNvSpPr>
          <p:nvPr>
            <p:ph idx="1"/>
          </p:nvPr>
        </p:nvSpPr>
        <p:spPr>
          <a:xfrm>
            <a:off x="285720" y="1285860"/>
            <a:ext cx="8572560" cy="5214974"/>
          </a:xfrm>
        </p:spPr>
        <p:txBody>
          <a:bodyPr>
            <a:normAutofit/>
          </a:bodyPr>
          <a:lstStyle/>
          <a:p>
            <a:pPr marL="514350" indent="-514350">
              <a:buAutoNum type="arabicParenR"/>
            </a:pPr>
            <a:endParaRPr lang="fr-FR" dirty="0" smtClean="0"/>
          </a:p>
          <a:p>
            <a:pPr marL="514350" indent="-514350">
              <a:buAutoNum type="arabicParenR"/>
            </a:pPr>
            <a:r>
              <a:rPr lang="fr-FR" dirty="0" smtClean="0"/>
              <a:t>Ecrire un programme qui lit un entier et affiche un message indiquant s'il est strictement négatif, nul ou strictement positif.</a:t>
            </a:r>
          </a:p>
          <a:p>
            <a:pPr marL="514350" indent="-514350">
              <a:buAutoNum type="arabicParenR"/>
            </a:pPr>
            <a:r>
              <a:rPr lang="fr-FR" dirty="0" smtClean="0"/>
              <a:t>Ecrire un programme qui, étant donne trois nombres quelconques, recherche et affiche le plus grand des trois.</a:t>
            </a:r>
          </a:p>
          <a:p>
            <a:pPr marL="514350" indent="-514350">
              <a:buAutoNum type="arabicParenR"/>
            </a:pPr>
            <a:r>
              <a:rPr lang="fr-FR" dirty="0" smtClean="0"/>
              <a:t>Ecrire un algorithme qui, étant donne trois nombres, recherche et affiche si le premier des trois appartient a l’intervalle donne par le plus petit et le plus grand des deux autres (bornes exclues). Qu’est-ce qui change si on inclut les bornes ?</a:t>
            </a:r>
          </a:p>
          <a:p>
            <a:pPr marL="514350" indent="-514350">
              <a:buAutoNum type="arabicParenR"/>
            </a:pPr>
            <a:endParaRPr lang="fr-FR"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Boucles </a:t>
            </a:r>
            <a:endParaRPr lang="fr-FR" dirty="0"/>
          </a:p>
        </p:txBody>
      </p:sp>
      <p:sp>
        <p:nvSpPr>
          <p:cNvPr id="3" name="Espace réservé du contenu 2"/>
          <p:cNvSpPr>
            <a:spLocks noGrp="1"/>
          </p:cNvSpPr>
          <p:nvPr>
            <p:ph idx="1"/>
          </p:nvPr>
        </p:nvSpPr>
        <p:spPr>
          <a:xfrm>
            <a:off x="457200" y="1285860"/>
            <a:ext cx="8229600" cy="5038740"/>
          </a:xfrm>
        </p:spPr>
        <p:txBody>
          <a:bodyPr>
            <a:normAutofit fontScale="92500"/>
          </a:bodyPr>
          <a:lstStyle/>
          <a:p>
            <a:r>
              <a:rPr lang="fr-FR" dirty="0" smtClean="0"/>
              <a:t>On appelle </a:t>
            </a:r>
            <a:r>
              <a:rPr lang="fr-FR" b="1" dirty="0" smtClean="0"/>
              <a:t>boucle</a:t>
            </a:r>
            <a:r>
              <a:rPr lang="fr-FR" dirty="0" smtClean="0"/>
              <a:t> ou </a:t>
            </a:r>
            <a:r>
              <a:rPr lang="fr-FR" b="1" dirty="0" smtClean="0"/>
              <a:t>itération </a:t>
            </a:r>
            <a:r>
              <a:rPr lang="fr-FR" dirty="0" smtClean="0"/>
              <a:t>l’exécution multiple d’une ou de plusieurs instructions en fonction de la situation (exprimé sous la forme d’une condition) prévalant à l’instant considéré.</a:t>
            </a:r>
          </a:p>
          <a:p>
            <a:r>
              <a:rPr lang="fr-FR" dirty="0" smtClean="0"/>
              <a:t>On trouve trois forme de réalisation en java</a:t>
            </a:r>
          </a:p>
          <a:p>
            <a:pPr lvl="1"/>
            <a:r>
              <a:rPr lang="fr-FR" dirty="0" smtClean="0"/>
              <a:t>L’instruction </a:t>
            </a:r>
            <a:r>
              <a:rPr lang="fr-FR" b="1" dirty="0" err="1" smtClean="0"/>
              <a:t>while</a:t>
            </a:r>
            <a:r>
              <a:rPr lang="fr-FR" b="1" dirty="0" smtClean="0"/>
              <a:t> </a:t>
            </a:r>
            <a:r>
              <a:rPr lang="fr-FR" dirty="0" smtClean="0"/>
              <a:t>qui permet de répéter un nombre quelconque de fois (0 ou plus) l’exécution d’une instruction ou d’un bloc d’instruction. Le nombre d’itérations n’est pas forcément connu au moment d’entrer dans la boucle.</a:t>
            </a:r>
          </a:p>
          <a:p>
            <a:pPr lvl="1"/>
            <a:r>
              <a:rPr lang="fr-FR" dirty="0" smtClean="0"/>
              <a:t>L’instruction </a:t>
            </a:r>
            <a:r>
              <a:rPr lang="fr-FR" b="1" dirty="0" smtClean="0"/>
              <a:t>do … </a:t>
            </a:r>
            <a:r>
              <a:rPr lang="fr-FR" b="1" dirty="0" err="1" smtClean="0"/>
              <a:t>while</a:t>
            </a:r>
            <a:r>
              <a:rPr lang="fr-FR" b="1" dirty="0" smtClean="0"/>
              <a:t> </a:t>
            </a:r>
            <a:r>
              <a:rPr lang="fr-FR" dirty="0" smtClean="0"/>
              <a:t>qui permet de répéter un nombre quelconque de fois(1 ou plus) l’exécution d’une instruction ou d’un bloc d’instruction. Le nombre d’itération n’est pas forcément connu au moment d’entrer dans la boucle</a:t>
            </a:r>
          </a:p>
          <a:p>
            <a:pPr lvl="1"/>
            <a:endParaRPr lang="fr-F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Boucles </a:t>
            </a:r>
            <a:endParaRPr lang="fr-FR" dirty="0"/>
          </a:p>
        </p:txBody>
      </p:sp>
      <p:sp>
        <p:nvSpPr>
          <p:cNvPr id="3" name="Espace réservé du contenu 2"/>
          <p:cNvSpPr>
            <a:spLocks noGrp="1"/>
          </p:cNvSpPr>
          <p:nvPr>
            <p:ph idx="1"/>
          </p:nvPr>
        </p:nvSpPr>
        <p:spPr>
          <a:xfrm>
            <a:off x="457200" y="1285860"/>
            <a:ext cx="8229600" cy="5038740"/>
          </a:xfrm>
        </p:spPr>
        <p:txBody>
          <a:bodyPr>
            <a:normAutofit/>
          </a:bodyPr>
          <a:lstStyle/>
          <a:p>
            <a:r>
              <a:rPr lang="fr-FR" dirty="0" smtClean="0"/>
              <a:t>On trouve trois forme de réalisation en java</a:t>
            </a:r>
          </a:p>
          <a:p>
            <a:pPr lvl="1"/>
            <a:r>
              <a:rPr lang="fr-FR" dirty="0" smtClean="0"/>
              <a:t>L’instruction </a:t>
            </a:r>
            <a:r>
              <a:rPr lang="fr-FR" b="1" dirty="0" smtClean="0"/>
              <a:t>for </a:t>
            </a:r>
            <a:r>
              <a:rPr lang="fr-FR" dirty="0" smtClean="0"/>
              <a:t>qui permet de répéter un nombre quelconque de fois (0 ou plus) l’exécution d’une instruction ou d’un bloc d’instruction. Le nombre d’itérations est généralement connu au moment d’entrer dans la boucle.</a:t>
            </a:r>
            <a:endParaRPr lang="fr-F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Boucles : </a:t>
            </a:r>
            <a:r>
              <a:rPr lang="fr-FR" dirty="0" err="1" smtClean="0"/>
              <a:t>while</a:t>
            </a:r>
            <a:r>
              <a:rPr lang="fr-FR" dirty="0" smtClean="0"/>
              <a:t> </a:t>
            </a:r>
            <a:endParaRPr lang="fr-FR" dirty="0"/>
          </a:p>
        </p:txBody>
      </p:sp>
      <p:sp>
        <p:nvSpPr>
          <p:cNvPr id="3" name="Espace réservé du contenu 2"/>
          <p:cNvSpPr>
            <a:spLocks noGrp="1"/>
          </p:cNvSpPr>
          <p:nvPr>
            <p:ph idx="1"/>
          </p:nvPr>
        </p:nvSpPr>
        <p:spPr>
          <a:xfrm>
            <a:off x="457200" y="1285860"/>
            <a:ext cx="8229600" cy="5038740"/>
          </a:xfrm>
        </p:spPr>
        <p:txBody>
          <a:bodyPr>
            <a:normAutofit fontScale="92500" lnSpcReduction="20000"/>
          </a:bodyPr>
          <a:lstStyle/>
          <a:p>
            <a:r>
              <a:rPr lang="fr-FR" b="1" dirty="0" err="1" smtClean="0"/>
              <a:t>while</a:t>
            </a:r>
            <a:r>
              <a:rPr lang="fr-FR" b="1" dirty="0" smtClean="0"/>
              <a:t>(</a:t>
            </a:r>
            <a:r>
              <a:rPr lang="fr-FR" b="1" dirty="0" err="1" smtClean="0"/>
              <a:t>expression_booléenne</a:t>
            </a:r>
            <a:r>
              <a:rPr lang="fr-FR" b="1" dirty="0" smtClean="0"/>
              <a:t>) </a:t>
            </a:r>
            <a:r>
              <a:rPr lang="fr-FR" dirty="0" smtClean="0"/>
              <a:t>instruction</a:t>
            </a:r>
          </a:p>
          <a:p>
            <a:r>
              <a:rPr lang="fr-FR" dirty="0" smtClean="0"/>
              <a:t>Instruction itérative</a:t>
            </a:r>
          </a:p>
          <a:p>
            <a:pPr lvl="1"/>
            <a:r>
              <a:rPr lang="fr-FR" dirty="0" smtClean="0"/>
              <a:t>L’expression booléenne est évaluée</a:t>
            </a:r>
          </a:p>
          <a:p>
            <a:pPr lvl="1"/>
            <a:r>
              <a:rPr lang="fr-FR" dirty="0" smtClean="0"/>
              <a:t>Si elle est vraie, l’instruction est exécutée</a:t>
            </a:r>
          </a:p>
          <a:p>
            <a:pPr lvl="1"/>
            <a:r>
              <a:rPr lang="fr-FR" dirty="0" smtClean="0"/>
              <a:t>Puis l’expression booléenne est évaluée à nouveau</a:t>
            </a:r>
          </a:p>
          <a:p>
            <a:pPr lvl="1"/>
            <a:r>
              <a:rPr lang="fr-FR" dirty="0" smtClean="0"/>
              <a:t>Etc..</a:t>
            </a:r>
          </a:p>
          <a:p>
            <a:pPr lvl="1"/>
            <a:r>
              <a:rPr lang="fr-FR" dirty="0" smtClean="0"/>
              <a:t>L’instruction</a:t>
            </a:r>
            <a:r>
              <a:rPr lang="fr-FR" b="1" dirty="0" smtClean="0"/>
              <a:t> </a:t>
            </a:r>
            <a:r>
              <a:rPr lang="fr-FR" b="1" dirty="0" err="1" smtClean="0"/>
              <a:t>while</a:t>
            </a:r>
            <a:r>
              <a:rPr lang="fr-FR" b="1" dirty="0" smtClean="0"/>
              <a:t> </a:t>
            </a:r>
            <a:r>
              <a:rPr lang="fr-FR" dirty="0" smtClean="0"/>
              <a:t>se termine si l’expression booléenne est fausse</a:t>
            </a:r>
          </a:p>
          <a:p>
            <a:r>
              <a:rPr lang="fr-FR" dirty="0" smtClean="0"/>
              <a:t>Exemple</a:t>
            </a:r>
          </a:p>
          <a:p>
            <a:pPr>
              <a:buNone/>
            </a:pPr>
            <a:r>
              <a:rPr lang="fr-FR" dirty="0" smtClean="0"/>
              <a:t>	</a:t>
            </a:r>
            <a:r>
              <a:rPr lang="fr-FR" b="1" dirty="0" smtClean="0"/>
              <a:t>	</a:t>
            </a:r>
            <a:r>
              <a:rPr lang="fr-FR" b="1" dirty="0" err="1" smtClean="0"/>
              <a:t>int</a:t>
            </a:r>
            <a:r>
              <a:rPr lang="fr-FR" b="1" dirty="0" smtClean="0"/>
              <a:t> count = 0;</a:t>
            </a:r>
          </a:p>
          <a:p>
            <a:pPr>
              <a:buNone/>
            </a:pPr>
            <a:r>
              <a:rPr lang="fr-FR" b="1" dirty="0" smtClean="0"/>
              <a:t>		</a:t>
            </a:r>
            <a:r>
              <a:rPr lang="fr-FR" b="1" dirty="0" err="1" smtClean="0"/>
              <a:t>while</a:t>
            </a:r>
            <a:r>
              <a:rPr lang="fr-FR" b="1" dirty="0" smtClean="0"/>
              <a:t>(count&lt;=9){</a:t>
            </a:r>
          </a:p>
          <a:p>
            <a:pPr>
              <a:buNone/>
            </a:pPr>
            <a:r>
              <a:rPr lang="fr-FR" b="1" dirty="0" smtClean="0"/>
              <a:t>			System.out.println(count);</a:t>
            </a:r>
          </a:p>
          <a:p>
            <a:pPr>
              <a:buNone/>
            </a:pPr>
            <a:r>
              <a:rPr lang="fr-FR" b="1" dirty="0" smtClean="0"/>
              <a:t>			count++;</a:t>
            </a:r>
          </a:p>
          <a:p>
            <a:pPr>
              <a:buNone/>
            </a:pPr>
            <a:r>
              <a:rPr lang="fr-FR" b="1" dirty="0" smtClean="0"/>
              <a:t>		}</a:t>
            </a:r>
            <a:endParaRPr lang="fr-FR"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Boucles : do … </a:t>
            </a:r>
            <a:r>
              <a:rPr lang="fr-FR" dirty="0" err="1" smtClean="0"/>
              <a:t>while</a:t>
            </a:r>
            <a:r>
              <a:rPr lang="fr-FR" dirty="0" smtClean="0"/>
              <a:t> </a:t>
            </a:r>
            <a:endParaRPr lang="fr-FR" dirty="0"/>
          </a:p>
        </p:txBody>
      </p:sp>
      <p:sp>
        <p:nvSpPr>
          <p:cNvPr id="3" name="Espace réservé du contenu 2"/>
          <p:cNvSpPr>
            <a:spLocks noGrp="1"/>
          </p:cNvSpPr>
          <p:nvPr>
            <p:ph idx="1"/>
          </p:nvPr>
        </p:nvSpPr>
        <p:spPr>
          <a:xfrm>
            <a:off x="457200" y="1285860"/>
            <a:ext cx="8229600" cy="5038740"/>
          </a:xfrm>
        </p:spPr>
        <p:txBody>
          <a:bodyPr>
            <a:normAutofit fontScale="85000" lnSpcReduction="20000"/>
          </a:bodyPr>
          <a:lstStyle/>
          <a:p>
            <a:r>
              <a:rPr lang="fr-FR" b="1" dirty="0" smtClean="0"/>
              <a:t>do </a:t>
            </a:r>
            <a:r>
              <a:rPr lang="fr-FR" dirty="0" smtClean="0"/>
              <a:t> { instruction } </a:t>
            </a:r>
            <a:r>
              <a:rPr lang="fr-FR" b="1" dirty="0" err="1" smtClean="0"/>
              <a:t>while</a:t>
            </a:r>
            <a:r>
              <a:rPr lang="fr-FR" b="1" dirty="0" smtClean="0"/>
              <a:t>(</a:t>
            </a:r>
            <a:r>
              <a:rPr lang="fr-FR" b="1" dirty="0" err="1" smtClean="0"/>
              <a:t>expression_booléenne</a:t>
            </a:r>
            <a:r>
              <a:rPr lang="fr-FR" b="1" dirty="0" smtClean="0"/>
              <a:t>) </a:t>
            </a:r>
            <a:endParaRPr lang="fr-FR" dirty="0" smtClean="0"/>
          </a:p>
          <a:p>
            <a:r>
              <a:rPr lang="fr-FR" dirty="0" smtClean="0"/>
              <a:t>Instruction itérative</a:t>
            </a:r>
          </a:p>
          <a:p>
            <a:pPr lvl="1"/>
            <a:r>
              <a:rPr lang="fr-FR" dirty="0" smtClean="0"/>
              <a:t>Exécute l’instruction</a:t>
            </a:r>
          </a:p>
          <a:p>
            <a:pPr lvl="1"/>
            <a:r>
              <a:rPr lang="fr-FR" dirty="0" smtClean="0"/>
              <a:t>Evalue l’expression booléenne </a:t>
            </a:r>
          </a:p>
          <a:p>
            <a:pPr lvl="1"/>
            <a:r>
              <a:rPr lang="fr-FR" dirty="0" smtClean="0"/>
              <a:t>Si elle est vraie, l’instruction est exécutée à nouveau</a:t>
            </a:r>
          </a:p>
          <a:p>
            <a:pPr lvl="1"/>
            <a:r>
              <a:rPr lang="fr-FR" dirty="0" smtClean="0"/>
              <a:t>Puis l’expression booléenne est évaluée à nouveau</a:t>
            </a:r>
          </a:p>
          <a:p>
            <a:pPr lvl="1"/>
            <a:r>
              <a:rPr lang="fr-FR" dirty="0" smtClean="0"/>
              <a:t>Etc..</a:t>
            </a:r>
          </a:p>
          <a:p>
            <a:pPr lvl="1"/>
            <a:r>
              <a:rPr lang="fr-FR" dirty="0" smtClean="0"/>
              <a:t>L’instruction</a:t>
            </a:r>
            <a:r>
              <a:rPr lang="fr-FR" b="1" dirty="0" smtClean="0"/>
              <a:t> do…</a:t>
            </a:r>
            <a:r>
              <a:rPr lang="fr-FR" b="1" dirty="0" err="1" smtClean="0"/>
              <a:t>while</a:t>
            </a:r>
            <a:r>
              <a:rPr lang="fr-FR" b="1" dirty="0" smtClean="0"/>
              <a:t> </a:t>
            </a:r>
            <a:r>
              <a:rPr lang="fr-FR" dirty="0" smtClean="0"/>
              <a:t>se termine si l’expression booléenne est fausse</a:t>
            </a:r>
          </a:p>
          <a:p>
            <a:r>
              <a:rPr lang="fr-FR" dirty="0" smtClean="0"/>
              <a:t>Exemple</a:t>
            </a:r>
          </a:p>
          <a:p>
            <a:pPr>
              <a:buNone/>
            </a:pPr>
            <a:r>
              <a:rPr lang="fr-FR" dirty="0" smtClean="0"/>
              <a:t>	</a:t>
            </a:r>
            <a:r>
              <a:rPr lang="fr-FR" b="1" dirty="0" smtClean="0"/>
              <a:t>	</a:t>
            </a:r>
            <a:r>
              <a:rPr lang="fr-FR" b="1" dirty="0" err="1" smtClean="0"/>
              <a:t>int</a:t>
            </a:r>
            <a:r>
              <a:rPr lang="fr-FR" b="1" dirty="0" smtClean="0"/>
              <a:t> nombre = 0;</a:t>
            </a:r>
          </a:p>
          <a:p>
            <a:pPr>
              <a:buNone/>
            </a:pPr>
            <a:r>
              <a:rPr lang="fr-FR" b="1" dirty="0" smtClean="0"/>
              <a:t>		do {</a:t>
            </a:r>
          </a:p>
          <a:p>
            <a:pPr>
              <a:buNone/>
            </a:pPr>
            <a:r>
              <a:rPr lang="fr-FR" b="1" dirty="0" smtClean="0"/>
              <a:t>			System.out.println(‘’Nombre positif’’);</a:t>
            </a:r>
          </a:p>
          <a:p>
            <a:pPr>
              <a:buNone/>
            </a:pPr>
            <a:r>
              <a:rPr lang="fr-FR" b="1" dirty="0" smtClean="0"/>
              <a:t>			nombre = </a:t>
            </a:r>
            <a:r>
              <a:rPr lang="fr-FR" b="1" dirty="0" err="1" smtClean="0"/>
              <a:t>clavier.NextInt</a:t>
            </a:r>
            <a:r>
              <a:rPr lang="fr-FR" b="1" dirty="0" smtClean="0"/>
              <a:t>();</a:t>
            </a:r>
          </a:p>
          <a:p>
            <a:pPr>
              <a:buNone/>
            </a:pPr>
            <a:r>
              <a:rPr lang="fr-FR" b="1" dirty="0" smtClean="0"/>
              <a:t>		} </a:t>
            </a:r>
            <a:r>
              <a:rPr lang="fr-FR" b="1" dirty="0" err="1" smtClean="0"/>
              <a:t>while</a:t>
            </a:r>
            <a:r>
              <a:rPr lang="fr-FR" b="1" dirty="0" smtClean="0"/>
              <a:t>(count&lt;0) </a:t>
            </a:r>
            <a:endParaRPr lang="fr-FR"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Boucles : for </a:t>
            </a:r>
            <a:endParaRPr lang="fr-FR" dirty="0"/>
          </a:p>
        </p:txBody>
      </p:sp>
      <p:sp>
        <p:nvSpPr>
          <p:cNvPr id="3" name="Espace réservé du contenu 2"/>
          <p:cNvSpPr>
            <a:spLocks noGrp="1"/>
          </p:cNvSpPr>
          <p:nvPr>
            <p:ph idx="1"/>
          </p:nvPr>
        </p:nvSpPr>
        <p:spPr>
          <a:xfrm>
            <a:off x="457200" y="1285860"/>
            <a:ext cx="8229600" cy="5038740"/>
          </a:xfrm>
        </p:spPr>
        <p:txBody>
          <a:bodyPr>
            <a:normAutofit/>
          </a:bodyPr>
          <a:lstStyle/>
          <a:p>
            <a:endParaRPr lang="fr-FR" sz="2400" b="1" dirty="0" smtClean="0"/>
          </a:p>
          <a:p>
            <a:r>
              <a:rPr lang="fr-FR" sz="2400" b="1" dirty="0" smtClean="0"/>
              <a:t>for (initialisation;</a:t>
            </a:r>
            <a:r>
              <a:rPr lang="fr-FR" sz="2400" b="1" dirty="0" err="1" smtClean="0"/>
              <a:t>expression_booléenne;conclusion</a:t>
            </a:r>
            <a:r>
              <a:rPr lang="fr-FR" sz="2400" b="1" dirty="0" smtClean="0"/>
              <a:t>)</a:t>
            </a:r>
          </a:p>
          <a:p>
            <a:pPr>
              <a:buNone/>
            </a:pPr>
            <a:r>
              <a:rPr lang="fr-FR" sz="2400" b="1" dirty="0" smtClean="0"/>
              <a:t>	{ </a:t>
            </a:r>
          </a:p>
          <a:p>
            <a:pPr>
              <a:buNone/>
            </a:pPr>
            <a:r>
              <a:rPr lang="fr-FR" sz="2400" b="1" dirty="0" smtClean="0"/>
              <a:t>		instruction </a:t>
            </a:r>
          </a:p>
          <a:p>
            <a:pPr>
              <a:buNone/>
            </a:pPr>
            <a:r>
              <a:rPr lang="fr-FR" sz="2400" b="1" dirty="0" smtClean="0"/>
              <a:t>	}</a:t>
            </a:r>
            <a:endParaRPr lang="fr-FR" sz="2400" dirty="0" smtClean="0"/>
          </a:p>
          <a:p>
            <a:r>
              <a:rPr lang="fr-FR" dirty="0" smtClean="0"/>
              <a:t>Exemple</a:t>
            </a:r>
          </a:p>
          <a:p>
            <a:pPr>
              <a:buNone/>
            </a:pPr>
            <a:r>
              <a:rPr lang="fr-FR" dirty="0" smtClean="0"/>
              <a:t>	</a:t>
            </a:r>
            <a:r>
              <a:rPr lang="fr-FR" b="1" dirty="0" smtClean="0"/>
              <a:t>	for(</a:t>
            </a:r>
            <a:r>
              <a:rPr lang="fr-FR" b="1" dirty="0" err="1" smtClean="0"/>
              <a:t>int</a:t>
            </a:r>
            <a:r>
              <a:rPr lang="fr-FR" b="1" dirty="0" smtClean="0"/>
              <a:t> i = 0 ;  i&lt;10 ; i++){</a:t>
            </a:r>
          </a:p>
          <a:p>
            <a:pPr>
              <a:buNone/>
            </a:pPr>
            <a:r>
              <a:rPr lang="fr-FR" b="1" dirty="0" smtClean="0"/>
              <a:t>		   System.out.println(i);	</a:t>
            </a:r>
          </a:p>
          <a:p>
            <a:pPr>
              <a:buNone/>
            </a:pPr>
            <a:r>
              <a:rPr lang="fr-FR" b="1" dirty="0" smtClean="0"/>
              <a:t>		}</a:t>
            </a:r>
          </a:p>
          <a:p>
            <a:pPr>
              <a:buNone/>
            </a:pPr>
            <a:endParaRPr lang="fr-FR"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Boucles :imbrication de boucles </a:t>
            </a:r>
            <a:endParaRPr lang="fr-FR" dirty="0"/>
          </a:p>
        </p:txBody>
      </p:sp>
      <p:sp>
        <p:nvSpPr>
          <p:cNvPr id="3" name="Espace réservé du contenu 2"/>
          <p:cNvSpPr>
            <a:spLocks noGrp="1"/>
          </p:cNvSpPr>
          <p:nvPr>
            <p:ph idx="1"/>
          </p:nvPr>
        </p:nvSpPr>
        <p:spPr>
          <a:xfrm>
            <a:off x="457200" y="1285860"/>
            <a:ext cx="8229600" cy="5038740"/>
          </a:xfrm>
        </p:spPr>
        <p:txBody>
          <a:bodyPr>
            <a:normAutofit lnSpcReduction="10000"/>
          </a:bodyPr>
          <a:lstStyle/>
          <a:p>
            <a:endParaRPr lang="fr-FR" sz="2400" b="1" dirty="0" smtClean="0"/>
          </a:p>
          <a:p>
            <a:r>
              <a:rPr lang="fr-FR" sz="2400" dirty="0" smtClean="0"/>
              <a:t>On peut placer n’importe quelle(s) instructions à l’intérieur d’une instructions d’itération </a:t>
            </a:r>
            <a:r>
              <a:rPr lang="fr-FR" sz="2400" b="1" dirty="0" err="1" smtClean="0"/>
              <a:t>while</a:t>
            </a:r>
            <a:r>
              <a:rPr lang="fr-FR" sz="2400" b="1" dirty="0" smtClean="0"/>
              <a:t>, do ou for</a:t>
            </a:r>
            <a:r>
              <a:rPr lang="fr-FR" sz="2400" dirty="0" smtClean="0"/>
              <a:t>, y compris une nouvelle instruction d’itération.</a:t>
            </a:r>
          </a:p>
          <a:p>
            <a:r>
              <a:rPr lang="fr-FR" sz="2400" dirty="0" smtClean="0"/>
              <a:t>Les instructions itératives peuvent donc  être imbriquées</a:t>
            </a:r>
          </a:p>
          <a:p>
            <a:r>
              <a:rPr lang="fr-FR" sz="2400" dirty="0" smtClean="0"/>
              <a:t>Une telle construction est très fréquente</a:t>
            </a:r>
          </a:p>
          <a:p>
            <a:r>
              <a:rPr lang="fr-FR" dirty="0" smtClean="0"/>
              <a:t>Exemple</a:t>
            </a:r>
          </a:p>
          <a:p>
            <a:pPr>
              <a:buNone/>
            </a:pPr>
            <a:r>
              <a:rPr lang="fr-FR" dirty="0" smtClean="0"/>
              <a:t>	</a:t>
            </a:r>
            <a:r>
              <a:rPr lang="fr-FR" b="1" dirty="0" smtClean="0"/>
              <a:t>	for(</a:t>
            </a:r>
            <a:r>
              <a:rPr lang="fr-FR" b="1" dirty="0" err="1" smtClean="0"/>
              <a:t>int</a:t>
            </a:r>
            <a:r>
              <a:rPr lang="fr-FR" b="1" dirty="0" smtClean="0"/>
              <a:t> i = 0 ;  i&lt;10 ; i++){</a:t>
            </a:r>
          </a:p>
          <a:p>
            <a:pPr>
              <a:buNone/>
            </a:pPr>
            <a:r>
              <a:rPr lang="fr-FR" b="1" dirty="0" smtClean="0"/>
              <a:t>			 for(</a:t>
            </a:r>
            <a:r>
              <a:rPr lang="fr-FR" b="1" dirty="0" err="1" smtClean="0"/>
              <a:t>int</a:t>
            </a:r>
            <a:r>
              <a:rPr lang="fr-FR" b="1" dirty="0" smtClean="0"/>
              <a:t> j = 0 ;  j&lt;10 ; j++){</a:t>
            </a:r>
          </a:p>
          <a:p>
            <a:pPr>
              <a:buNone/>
            </a:pPr>
            <a:r>
              <a:rPr lang="fr-FR" b="1" dirty="0" smtClean="0"/>
              <a:t>		  		 System.out.println(i);	</a:t>
            </a:r>
          </a:p>
          <a:p>
            <a:pPr>
              <a:buNone/>
            </a:pPr>
            <a:r>
              <a:rPr lang="fr-FR" b="1" dirty="0" smtClean="0"/>
              <a:t>			}</a:t>
            </a:r>
          </a:p>
          <a:p>
            <a:pPr>
              <a:buNone/>
            </a:pPr>
            <a:r>
              <a:rPr lang="fr-FR" b="1" dirty="0" smtClean="0"/>
              <a:t>		}</a:t>
            </a:r>
          </a:p>
          <a:p>
            <a:pPr>
              <a:buNone/>
            </a:pPr>
            <a:endParaRPr lang="fr-FR"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Boucles  : TP </a:t>
            </a:r>
            <a:endParaRPr lang="fr-FR" dirty="0"/>
          </a:p>
        </p:txBody>
      </p:sp>
      <p:sp>
        <p:nvSpPr>
          <p:cNvPr id="3" name="Espace réservé du contenu 2"/>
          <p:cNvSpPr>
            <a:spLocks noGrp="1"/>
          </p:cNvSpPr>
          <p:nvPr>
            <p:ph idx="1"/>
          </p:nvPr>
        </p:nvSpPr>
        <p:spPr>
          <a:xfrm>
            <a:off x="285720" y="1285860"/>
            <a:ext cx="8858280" cy="5038740"/>
          </a:xfrm>
        </p:spPr>
        <p:txBody>
          <a:bodyPr>
            <a:normAutofit fontScale="92500" lnSpcReduction="10000"/>
          </a:bodyPr>
          <a:lstStyle/>
          <a:p>
            <a:pPr>
              <a:buNone/>
            </a:pPr>
            <a:endParaRPr lang="fr-FR" sz="2400" b="1" u="sng" dirty="0" smtClean="0"/>
          </a:p>
          <a:p>
            <a:pPr>
              <a:buNone/>
            </a:pPr>
            <a:r>
              <a:rPr lang="fr-FR" sz="2400" b="1" u="sng" dirty="0" smtClean="0"/>
              <a:t>Exercice 1:</a:t>
            </a:r>
            <a:endParaRPr lang="fr-FR" sz="2400" dirty="0" smtClean="0"/>
          </a:p>
          <a:p>
            <a:pPr>
              <a:buNone/>
            </a:pPr>
            <a:r>
              <a:rPr lang="fr-FR" sz="2400" dirty="0" smtClean="0"/>
              <a:t>	Écrire un programme java  qui lit un entier positif (variable) et affiche  sa table de multiplication .</a:t>
            </a:r>
          </a:p>
          <a:p>
            <a:pPr>
              <a:buNone/>
            </a:pPr>
            <a:r>
              <a:rPr lang="fr-FR" sz="2400" dirty="0" smtClean="0"/>
              <a:t>NB : Ecrire deux versions ( en utilisant la boucle </a:t>
            </a:r>
            <a:r>
              <a:rPr lang="fr-FR" sz="2400" b="1" dirty="0" smtClean="0"/>
              <a:t>for </a:t>
            </a:r>
            <a:r>
              <a:rPr lang="fr-FR" sz="2400" dirty="0" smtClean="0"/>
              <a:t>et la boucle </a:t>
            </a:r>
            <a:r>
              <a:rPr lang="fr-FR" sz="2400" b="1" dirty="0" err="1" smtClean="0"/>
              <a:t>while</a:t>
            </a:r>
            <a:r>
              <a:rPr lang="fr-FR" sz="2400" dirty="0" smtClean="0"/>
              <a:t>)</a:t>
            </a:r>
            <a:endParaRPr lang="fr-FR" sz="2400" b="1" u="sng" dirty="0" smtClean="0"/>
          </a:p>
          <a:p>
            <a:pPr>
              <a:buNone/>
            </a:pPr>
            <a:r>
              <a:rPr lang="fr-FR" sz="2400" b="1" u="sng" dirty="0" smtClean="0"/>
              <a:t>exercice 2</a:t>
            </a:r>
            <a:endParaRPr lang="fr-FR" sz="2400" dirty="0" smtClean="0"/>
          </a:p>
          <a:p>
            <a:pPr>
              <a:buNone/>
            </a:pPr>
            <a:r>
              <a:rPr lang="fr-FR" sz="2400" dirty="0" smtClean="0"/>
              <a:t>	Ecrire un programme java qui calcule la somme des chiffres qui forment un nombre naturel N. </a:t>
            </a:r>
          </a:p>
          <a:p>
            <a:pPr>
              <a:buNone/>
            </a:pPr>
            <a:r>
              <a:rPr lang="fr-FR" sz="2400" dirty="0" smtClean="0"/>
              <a:t>	Attention, on donne au départ le nombre et pas ses chiffres. </a:t>
            </a:r>
          </a:p>
          <a:p>
            <a:pPr>
              <a:buNone/>
            </a:pPr>
            <a:r>
              <a:rPr lang="fr-FR" sz="2400" dirty="0" smtClean="0"/>
              <a:t>Exemple: </a:t>
            </a:r>
          </a:p>
          <a:p>
            <a:pPr>
              <a:buNone/>
            </a:pPr>
            <a:r>
              <a:rPr lang="fr-FR" sz="2400" b="1" dirty="0" smtClean="0"/>
              <a:t>133045 </a:t>
            </a:r>
            <a:r>
              <a:rPr lang="fr-FR" sz="2400" dirty="0" smtClean="0"/>
              <a:t>doit donner comme résultat </a:t>
            </a:r>
            <a:r>
              <a:rPr lang="fr-FR" sz="2400" b="1" dirty="0" smtClean="0"/>
              <a:t> 16</a:t>
            </a:r>
            <a:r>
              <a:rPr lang="fr-FR" sz="2400" dirty="0" smtClean="0"/>
              <a:t>, puisque </a:t>
            </a:r>
            <a:r>
              <a:rPr lang="fr-FR" sz="2400" b="1" dirty="0" smtClean="0"/>
              <a:t>1 + 3 + 3 + 0 + 4 + 5 </a:t>
            </a:r>
            <a:r>
              <a:rPr lang="fr-FR" sz="2400" dirty="0" smtClean="0"/>
              <a:t>= 16</a:t>
            </a:r>
          </a:p>
          <a:p>
            <a:pPr>
              <a:buNone/>
            </a:pPr>
            <a:r>
              <a:rPr lang="fr-FR" sz="2400" b="1" u="sng" dirty="0" smtClean="0"/>
              <a:t>Exercice 1:</a:t>
            </a:r>
            <a:endParaRPr lang="fr-FR" sz="2400" dirty="0" smtClean="0"/>
          </a:p>
          <a:p>
            <a:pPr>
              <a:buNone/>
            </a:pPr>
            <a:r>
              <a:rPr lang="fr-FR" sz="2400" dirty="0" smtClean="0"/>
              <a:t>	Écrire un programme java  qui lit un entier positif (variable) et affiche  sa configuration binaire.</a:t>
            </a:r>
          </a:p>
          <a:p>
            <a:pPr>
              <a:buNone/>
            </a:pPr>
            <a:endParaRPr lang="fr-FR" sz="2400" dirty="0" smtClean="0"/>
          </a:p>
          <a:p>
            <a:pPr>
              <a:buNone/>
            </a:pPr>
            <a:endParaRPr lang="fr-FR"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tableaux</a:t>
            </a:r>
            <a:endParaRPr lang="fr-FR" dirty="0"/>
          </a:p>
        </p:txBody>
      </p:sp>
      <p:sp>
        <p:nvSpPr>
          <p:cNvPr id="3" name="Espace réservé du contenu 2"/>
          <p:cNvSpPr>
            <a:spLocks noGrp="1"/>
          </p:cNvSpPr>
          <p:nvPr>
            <p:ph idx="1"/>
          </p:nvPr>
        </p:nvSpPr>
        <p:spPr>
          <a:xfrm>
            <a:off x="457200" y="1285860"/>
            <a:ext cx="8229600" cy="5038740"/>
          </a:xfrm>
        </p:spPr>
        <p:txBody>
          <a:bodyPr>
            <a:normAutofit fontScale="92500" lnSpcReduction="10000"/>
          </a:bodyPr>
          <a:lstStyle/>
          <a:p>
            <a:endParaRPr lang="fr-FR" sz="2400" b="1" dirty="0" smtClean="0"/>
          </a:p>
          <a:p>
            <a:r>
              <a:rPr lang="fr-FR" dirty="0" smtClean="0"/>
              <a:t>Un tableau est une séquence indexée d’éléments (valeurs) de même type.</a:t>
            </a:r>
          </a:p>
          <a:p>
            <a:r>
              <a:rPr lang="fr-FR" dirty="0" smtClean="0"/>
              <a:t>Il est caractérisé par sa taille (nombre d’éléments qu’il peut contenir) et par le type de ses éléments</a:t>
            </a:r>
          </a:p>
          <a:p>
            <a:r>
              <a:rPr lang="fr-FR" dirty="0" smtClean="0"/>
              <a:t>Le type tableau est un type référence (comme les objets).</a:t>
            </a:r>
          </a:p>
          <a:p>
            <a:r>
              <a:rPr lang="fr-FR" dirty="0" smtClean="0"/>
              <a:t>Les éléments d’un tableau peuvent être des valeurs de types primitifs, des objets ou des tableaux</a:t>
            </a:r>
          </a:p>
          <a:p>
            <a:r>
              <a:rPr lang="fr-FR" dirty="0" smtClean="0"/>
              <a:t>Il faut bien faire la distinction entre</a:t>
            </a:r>
          </a:p>
          <a:p>
            <a:pPr lvl="1"/>
            <a:r>
              <a:rPr lang="fr-FR" dirty="0" smtClean="0"/>
              <a:t>La déclaration du tableau ([]) qui crée une variable (référence) représentant un objet de type tableau</a:t>
            </a:r>
          </a:p>
          <a:p>
            <a:pPr lvl="1"/>
            <a:r>
              <a:rPr lang="fr-FR" dirty="0" smtClean="0"/>
              <a:t>Et la création du tableau (new) qui alloue l’espace mémoire pour enregistrer les éléments du tableau</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sz="3200" dirty="0" smtClean="0"/>
              <a:t>Définitions</a:t>
            </a:r>
            <a:endParaRPr lang="fr-BE" sz="3200" dirty="0"/>
          </a:p>
        </p:txBody>
      </p:sp>
      <p:sp>
        <p:nvSpPr>
          <p:cNvPr id="5" name="Rectangle 3"/>
          <p:cNvSpPr txBox="1">
            <a:spLocks noChangeArrowheads="1"/>
          </p:cNvSpPr>
          <p:nvPr/>
        </p:nvSpPr>
        <p:spPr bwMode="auto">
          <a:xfrm>
            <a:off x="357158" y="1928802"/>
            <a:ext cx="8643966" cy="45005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ts val="3000"/>
              </a:lnSpc>
              <a:spcBef>
                <a:spcPts val="600"/>
              </a:spcBef>
              <a:spcAft>
                <a:spcPct val="0"/>
              </a:spcAft>
              <a:buClr>
                <a:schemeClr val="accent1"/>
              </a:buClr>
              <a:buSzPct val="80000"/>
              <a:tabLst/>
              <a:defRPr/>
            </a:pPr>
            <a:endParaRPr lang="fr-FR" sz="3200" b="1" dirty="0" smtClean="0">
              <a:latin typeface="+mn-lt"/>
              <a:ea typeface="ＭＳ Ｐゴシック" charset="0"/>
            </a:endParaRPr>
          </a:p>
          <a:p>
            <a:pPr marL="0" marR="0" lvl="0" indent="0" defTabSz="914400" rtl="0" eaLnBrk="1" fontAlgn="base" latinLnBrk="0" hangingPunct="1">
              <a:lnSpc>
                <a:spcPts val="3000"/>
              </a:lnSpc>
              <a:spcBef>
                <a:spcPts val="600"/>
              </a:spcBef>
              <a:spcAft>
                <a:spcPct val="0"/>
              </a:spcAft>
              <a:buClr>
                <a:schemeClr val="accent1"/>
              </a:buClr>
              <a:buSzPct val="80000"/>
              <a:tabLst/>
              <a:defRPr/>
            </a:pPr>
            <a:r>
              <a:rPr lang="fr-FR" sz="3200" b="1" dirty="0" smtClean="0">
                <a:latin typeface="+mn-lt"/>
                <a:ea typeface="ＭＳ Ｐゴシック" charset="0"/>
              </a:rPr>
              <a:t>Langage « </a:t>
            </a:r>
            <a:r>
              <a:rPr lang="fr-FR" sz="3200" dirty="0" smtClean="0">
                <a:latin typeface="+mn-lt"/>
                <a:ea typeface="ＭＳ Ｐゴシック" charset="0"/>
              </a:rPr>
              <a:t>Ensemble de caractères, de symboles et de règles permettant de les assembler, utilisé pour donner des instruction  à l’ordinateur » (Larousse)</a:t>
            </a:r>
          </a:p>
          <a:p>
            <a:pPr marL="0" marR="0" lvl="0" indent="0" defTabSz="914400" rtl="0" eaLnBrk="1" fontAlgn="base" latinLnBrk="0" hangingPunct="1">
              <a:lnSpc>
                <a:spcPts val="3000"/>
              </a:lnSpc>
              <a:spcBef>
                <a:spcPts val="600"/>
              </a:spcBef>
              <a:spcAft>
                <a:spcPct val="0"/>
              </a:spcAft>
              <a:buClr>
                <a:schemeClr val="accent1"/>
              </a:buClr>
              <a:buSzPct val="80000"/>
              <a:tabLst/>
              <a:defRPr/>
            </a:pPr>
            <a:endParaRPr lang="fr-FR" sz="3200" dirty="0" smtClean="0">
              <a:latin typeface="+mn-lt"/>
              <a:ea typeface="ＭＳ Ｐゴシック" charset="0"/>
            </a:endParaRPr>
          </a:p>
          <a:p>
            <a:pPr marL="0" marR="0" lvl="0" indent="0" defTabSz="914400" rtl="0" eaLnBrk="1" fontAlgn="base" latinLnBrk="0" hangingPunct="1">
              <a:lnSpc>
                <a:spcPts val="3000"/>
              </a:lnSpc>
              <a:spcBef>
                <a:spcPts val="600"/>
              </a:spcBef>
              <a:spcAft>
                <a:spcPct val="0"/>
              </a:spcAft>
              <a:buClr>
                <a:schemeClr val="accent1"/>
              </a:buClr>
              <a:buSzPct val="80000"/>
              <a:tabLst/>
              <a:defRPr/>
            </a:pPr>
            <a:r>
              <a:rPr lang="fr-FR" sz="3200" dirty="0" smtClean="0">
                <a:latin typeface="+mn-lt"/>
                <a:ea typeface="ＭＳ Ｐゴシック" charset="0"/>
              </a:rPr>
              <a:t> </a:t>
            </a:r>
            <a:r>
              <a:rPr lang="fr-FR" sz="3200" b="1" dirty="0" smtClean="0">
                <a:latin typeface="+mn-lt"/>
                <a:ea typeface="ＭＳ Ｐゴシック" charset="0"/>
              </a:rPr>
              <a:t>Programme « </a:t>
            </a:r>
            <a:r>
              <a:rPr lang="fr-FR" sz="3200" dirty="0" smtClean="0">
                <a:latin typeface="+mn-lt"/>
                <a:ea typeface="ＭＳ Ｐゴシック" charset="0"/>
              </a:rPr>
              <a:t>Séquence d’instructions et de données enregistrées sur un support et susceptible d’être traitée par un ordinateur » (Larousse)</a:t>
            </a:r>
            <a:endParaRPr kumimoji="0" lang="fr-FR" sz="1500" i="1" strike="noStrike" kern="1200" cap="none" spc="0" normalizeH="0" baseline="0" noProof="0" dirty="0" smtClean="0">
              <a:ln>
                <a:noFill/>
              </a:ln>
              <a:solidFill>
                <a:srgbClr val="FF0000"/>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buFont typeface="Verdana" pitchFamily="34" charset="0"/>
              <a:buChar char="◦"/>
              <a:tabLst/>
              <a:defRPr/>
            </a:pPr>
            <a:endPar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p:txBody>
      </p:sp>
    </p:spTree>
    <p:extLst>
      <p:ext uri="{BB962C8B-B14F-4D97-AF65-F5344CB8AC3E}">
        <p14:creationId xmlns:p14="http://schemas.microsoft.com/office/powerpoint/2010/main" xmlns="" val="12384545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tableaux - Déclaration</a:t>
            </a:r>
            <a:endParaRPr lang="fr-FR" dirty="0"/>
          </a:p>
        </p:txBody>
      </p:sp>
      <p:sp>
        <p:nvSpPr>
          <p:cNvPr id="3" name="Espace réservé du contenu 2"/>
          <p:cNvSpPr>
            <a:spLocks noGrp="1"/>
          </p:cNvSpPr>
          <p:nvPr>
            <p:ph idx="1"/>
          </p:nvPr>
        </p:nvSpPr>
        <p:spPr>
          <a:xfrm>
            <a:off x="214282" y="1285860"/>
            <a:ext cx="8715436" cy="5038740"/>
          </a:xfrm>
        </p:spPr>
        <p:txBody>
          <a:bodyPr>
            <a:normAutofit fontScale="92500" lnSpcReduction="10000"/>
          </a:bodyPr>
          <a:lstStyle/>
          <a:p>
            <a:endParaRPr lang="fr-FR" sz="2400" b="1" dirty="0" smtClean="0"/>
          </a:p>
          <a:p>
            <a:r>
              <a:rPr lang="fr-FR" b="1" dirty="0" err="1" smtClean="0"/>
              <a:t>Type_des_éléments</a:t>
            </a:r>
            <a:r>
              <a:rPr lang="fr-FR" b="1" dirty="0" smtClean="0"/>
              <a:t> [] </a:t>
            </a:r>
            <a:r>
              <a:rPr lang="fr-FR" b="1" dirty="0" err="1" smtClean="0"/>
              <a:t>nomTableau</a:t>
            </a:r>
            <a:r>
              <a:rPr lang="fr-FR" b="1" dirty="0" smtClean="0"/>
              <a:t>;</a:t>
            </a:r>
          </a:p>
          <a:p>
            <a:r>
              <a:rPr lang="fr-FR" dirty="0" smtClean="0"/>
              <a:t>Déclaration de la variable identifiant l’objet de type tableau</a:t>
            </a:r>
          </a:p>
          <a:p>
            <a:r>
              <a:rPr lang="fr-FR" dirty="0" smtClean="0"/>
              <a:t>La variable déclarée constitue une référence (sorte de pointeur  vers une adresse mémoire) qui permet d’accéder au tableau</a:t>
            </a:r>
          </a:p>
          <a:p>
            <a:r>
              <a:rPr lang="fr-FR" dirty="0" smtClean="0"/>
              <a:t>Le littéral </a:t>
            </a:r>
            <a:r>
              <a:rPr lang="fr-FR" dirty="0" err="1" smtClean="0"/>
              <a:t>null</a:t>
            </a:r>
            <a:r>
              <a:rPr lang="fr-FR" dirty="0" smtClean="0"/>
              <a:t> est une valeur particulier qui </a:t>
            </a:r>
            <a:r>
              <a:rPr lang="fr-FR" dirty="0" err="1" smtClean="0"/>
              <a:t>indiquel’absence</a:t>
            </a:r>
            <a:r>
              <a:rPr lang="fr-FR" dirty="0" smtClean="0"/>
              <a:t> de référence (ou la référence vers rien)</a:t>
            </a:r>
          </a:p>
          <a:p>
            <a:r>
              <a:rPr lang="fr-FR" dirty="0" smtClean="0"/>
              <a:t>La taille du tableau n’est pas définie lors de sa déclaration mais seulement lors de sa création.</a:t>
            </a:r>
          </a:p>
          <a:p>
            <a:r>
              <a:rPr lang="fr-FR" dirty="0" smtClean="0"/>
              <a:t>Exemple :</a:t>
            </a:r>
          </a:p>
          <a:p>
            <a:pPr>
              <a:buNone/>
            </a:pPr>
            <a:r>
              <a:rPr lang="fr-FR" b="1" dirty="0" smtClean="0"/>
              <a:t>	</a:t>
            </a:r>
            <a:r>
              <a:rPr lang="fr-FR" b="1" dirty="0" err="1" smtClean="0"/>
              <a:t>int</a:t>
            </a:r>
            <a:r>
              <a:rPr lang="fr-FR" b="1" dirty="0" smtClean="0"/>
              <a:t> [] </a:t>
            </a:r>
            <a:r>
              <a:rPr lang="fr-FR" b="1" dirty="0" err="1" smtClean="0"/>
              <a:t>tabEntier</a:t>
            </a:r>
            <a:r>
              <a:rPr lang="fr-FR" b="1" dirty="0" smtClean="0"/>
              <a:t> ;</a:t>
            </a:r>
          </a:p>
          <a:p>
            <a:pPr>
              <a:buNone/>
            </a:pPr>
            <a:r>
              <a:rPr lang="fr-FR" b="1" dirty="0" smtClean="0"/>
              <a:t>	Point[] constellation;</a:t>
            </a:r>
          </a:p>
          <a:p>
            <a:pPr>
              <a:buNone/>
            </a:pPr>
            <a:r>
              <a:rPr lang="fr-FR" b="1" dirty="0" smtClean="0"/>
              <a:t>    double[] matrice ;</a:t>
            </a:r>
            <a:endParaRPr lang="fr-FR"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tableaux - Déclaration</a:t>
            </a:r>
            <a:endParaRPr lang="fr-FR" dirty="0"/>
          </a:p>
        </p:txBody>
      </p:sp>
      <p:sp>
        <p:nvSpPr>
          <p:cNvPr id="3" name="Espace réservé du contenu 2"/>
          <p:cNvSpPr>
            <a:spLocks noGrp="1"/>
          </p:cNvSpPr>
          <p:nvPr>
            <p:ph idx="1"/>
          </p:nvPr>
        </p:nvSpPr>
        <p:spPr>
          <a:xfrm>
            <a:off x="214282" y="1285860"/>
            <a:ext cx="8715436" cy="5038740"/>
          </a:xfrm>
        </p:spPr>
        <p:txBody>
          <a:bodyPr>
            <a:normAutofit fontScale="85000" lnSpcReduction="20000"/>
          </a:bodyPr>
          <a:lstStyle/>
          <a:p>
            <a:endParaRPr lang="fr-FR" sz="2400" b="1" dirty="0" smtClean="0"/>
          </a:p>
          <a:p>
            <a:r>
              <a:rPr lang="fr-FR" b="1" dirty="0" err="1" smtClean="0"/>
              <a:t>Type_des_éléments</a:t>
            </a:r>
            <a:r>
              <a:rPr lang="fr-FR" b="1" dirty="0" smtClean="0"/>
              <a:t> [] </a:t>
            </a:r>
            <a:r>
              <a:rPr lang="fr-FR" b="1" dirty="0" err="1" smtClean="0"/>
              <a:t>nomTableau</a:t>
            </a:r>
            <a:r>
              <a:rPr lang="fr-FR" b="1" dirty="0" smtClean="0"/>
              <a:t> = Initialisation;</a:t>
            </a:r>
          </a:p>
          <a:p>
            <a:r>
              <a:rPr lang="fr-FR" dirty="0" smtClean="0"/>
              <a:t>Une expression d’initialisation peut être ajouter à la déclaration; dans ce cas, le tableau est créé et la taille est déterminée par le résultat de l’expression d’initialisation</a:t>
            </a:r>
          </a:p>
          <a:p>
            <a:r>
              <a:rPr lang="fr-FR" dirty="0" smtClean="0"/>
              <a:t>L’expression d’initialisation doit retourner un objet de type tableau compatible avec le type de la variable que l’on déclare</a:t>
            </a:r>
          </a:p>
          <a:p>
            <a:r>
              <a:rPr lang="fr-FR" dirty="0" smtClean="0"/>
              <a:t>L’initialisation peut consister en une expression de création de tableau ( avec l’opérateur new)</a:t>
            </a:r>
          </a:p>
          <a:p>
            <a:r>
              <a:rPr lang="fr-FR" dirty="0" smtClean="0"/>
              <a:t>Une syntaxe particulière permet de spécifier un littéral tableau comme expression d’initialisation : {expr1,expr2,…} . ( Cette syntaxe, sans  new , n’est autorisée que lors de la déclaration)</a:t>
            </a:r>
          </a:p>
          <a:p>
            <a:r>
              <a:rPr lang="fr-FR" dirty="0" smtClean="0"/>
              <a:t>Exemple :</a:t>
            </a:r>
          </a:p>
          <a:p>
            <a:pPr>
              <a:buNone/>
            </a:pPr>
            <a:r>
              <a:rPr lang="fr-FR" b="1" dirty="0" smtClean="0"/>
              <a:t>	</a:t>
            </a:r>
            <a:r>
              <a:rPr lang="fr-FR" b="1" dirty="0" err="1" smtClean="0"/>
              <a:t>int</a:t>
            </a:r>
            <a:r>
              <a:rPr lang="fr-FR" b="1" dirty="0" smtClean="0"/>
              <a:t> [] </a:t>
            </a:r>
            <a:r>
              <a:rPr lang="fr-FR" b="1" dirty="0" err="1" smtClean="0"/>
              <a:t>tabEntier</a:t>
            </a:r>
            <a:r>
              <a:rPr lang="fr-FR" b="1" dirty="0" smtClean="0"/>
              <a:t>  ={0,1,2,3,4,5,6,7,8,9};</a:t>
            </a:r>
          </a:p>
          <a:p>
            <a:pPr>
              <a:buNone/>
            </a:pPr>
            <a:r>
              <a:rPr lang="fr-FR" b="1" dirty="0" smtClean="0"/>
              <a:t>	String[] </a:t>
            </a:r>
            <a:r>
              <a:rPr lang="fr-FR" b="1" dirty="0" err="1" smtClean="0"/>
              <a:t>tabNom</a:t>
            </a:r>
            <a:r>
              <a:rPr lang="fr-FR" b="1" dirty="0" smtClean="0"/>
              <a:t> ={‘’Bart’’ , ’’Lisa’’, ‘’Omer’’} ;</a:t>
            </a:r>
          </a:p>
          <a:p>
            <a:pPr>
              <a:buNone/>
            </a:pPr>
            <a:r>
              <a:rPr lang="fr-FR" b="1" dirty="0" smtClean="0"/>
              <a:t>	char[] voyelle ={‘a’, ‘e’, ‘i’, ‘o’, ‘u’, ‘y’} ;</a:t>
            </a:r>
            <a:endParaRPr lang="fr-FR"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tableaux - Création</a:t>
            </a:r>
            <a:endParaRPr lang="fr-FR" dirty="0"/>
          </a:p>
        </p:txBody>
      </p:sp>
      <p:sp>
        <p:nvSpPr>
          <p:cNvPr id="3" name="Espace réservé du contenu 2"/>
          <p:cNvSpPr>
            <a:spLocks noGrp="1"/>
          </p:cNvSpPr>
          <p:nvPr>
            <p:ph idx="1"/>
          </p:nvPr>
        </p:nvSpPr>
        <p:spPr>
          <a:xfrm>
            <a:off x="214282" y="1285860"/>
            <a:ext cx="8715436" cy="5038740"/>
          </a:xfrm>
        </p:spPr>
        <p:txBody>
          <a:bodyPr>
            <a:normAutofit fontScale="92500" lnSpcReduction="20000"/>
          </a:bodyPr>
          <a:lstStyle/>
          <a:p>
            <a:r>
              <a:rPr lang="fr-FR" b="1" dirty="0" smtClean="0">
                <a:solidFill>
                  <a:srgbClr val="FF0000"/>
                </a:solidFill>
              </a:rPr>
              <a:t> new</a:t>
            </a:r>
            <a:r>
              <a:rPr lang="fr-FR" b="1" dirty="0" smtClean="0"/>
              <a:t>  </a:t>
            </a:r>
            <a:r>
              <a:rPr lang="fr-FR" b="1" dirty="0" err="1" smtClean="0"/>
              <a:t>Type_des_éléments</a:t>
            </a:r>
            <a:r>
              <a:rPr lang="fr-FR" b="1" dirty="0" smtClean="0"/>
              <a:t> [ taille ];</a:t>
            </a:r>
          </a:p>
          <a:p>
            <a:r>
              <a:rPr lang="fr-FR" dirty="0" smtClean="0"/>
              <a:t>La taille du tableau (nombre d’élément) est déterminée par l’expression entre crochets qui doit avoir une valeur entière positive (ou zéro); la taille ne doit pas obligatoirement être connu à la compilation.</a:t>
            </a:r>
          </a:p>
          <a:p>
            <a:r>
              <a:rPr lang="fr-FR" dirty="0" smtClean="0"/>
              <a:t>Une fois qu’un tableau est crée, sa taille ne peut plus varier</a:t>
            </a:r>
          </a:p>
          <a:p>
            <a:r>
              <a:rPr lang="fr-FR" dirty="0" smtClean="0"/>
              <a:t>Les éléments du tableau sont initialisés à la valeurs par défaut (false pour les booléens, 0 pour tous les autres types primitifs, </a:t>
            </a:r>
            <a:r>
              <a:rPr lang="fr-FR" dirty="0" err="1" smtClean="0"/>
              <a:t>null</a:t>
            </a:r>
            <a:r>
              <a:rPr lang="fr-FR" dirty="0" smtClean="0"/>
              <a:t> pour les objets et les tableaux)</a:t>
            </a:r>
          </a:p>
          <a:p>
            <a:r>
              <a:rPr lang="fr-FR" dirty="0" smtClean="0"/>
              <a:t>L’opérateur  new retourne une référence à l’objet tableau créé</a:t>
            </a:r>
            <a:endParaRPr lang="fr-FR" b="1" dirty="0" smtClean="0"/>
          </a:p>
          <a:p>
            <a:r>
              <a:rPr lang="fr-FR" b="1" dirty="0" err="1" smtClean="0"/>
              <a:t>xemple</a:t>
            </a:r>
            <a:r>
              <a:rPr lang="fr-FR" b="1" dirty="0" smtClean="0"/>
              <a:t>:</a:t>
            </a:r>
          </a:p>
          <a:p>
            <a:pPr>
              <a:buNone/>
            </a:pPr>
            <a:r>
              <a:rPr lang="fr-FR" b="1" dirty="0" smtClean="0"/>
              <a:t>    </a:t>
            </a:r>
            <a:r>
              <a:rPr lang="fr-FR" b="1" dirty="0" err="1" smtClean="0"/>
              <a:t>int</a:t>
            </a:r>
            <a:r>
              <a:rPr lang="fr-FR" b="1" dirty="0" smtClean="0"/>
              <a:t> [] </a:t>
            </a:r>
            <a:r>
              <a:rPr lang="fr-FR" b="1" dirty="0" err="1" smtClean="0"/>
              <a:t>tabEntier</a:t>
            </a:r>
            <a:r>
              <a:rPr lang="fr-FR" b="1" dirty="0" smtClean="0"/>
              <a:t>  =new </a:t>
            </a:r>
            <a:r>
              <a:rPr lang="fr-FR" b="1" dirty="0" err="1" smtClean="0"/>
              <a:t>int</a:t>
            </a:r>
            <a:r>
              <a:rPr lang="fr-FR" b="1" dirty="0" smtClean="0"/>
              <a:t>[100];</a:t>
            </a:r>
          </a:p>
          <a:p>
            <a:pPr>
              <a:buNone/>
            </a:pPr>
            <a:r>
              <a:rPr lang="fr-FR" b="1" dirty="0" smtClean="0"/>
              <a:t>	String[] </a:t>
            </a:r>
            <a:r>
              <a:rPr lang="fr-FR" b="1" dirty="0" err="1" smtClean="0"/>
              <a:t>tabNom</a:t>
            </a:r>
            <a:r>
              <a:rPr lang="fr-FR" b="1" dirty="0" smtClean="0"/>
              <a:t> = new String[15];</a:t>
            </a:r>
          </a:p>
          <a:p>
            <a:pPr>
              <a:buNone/>
            </a:pPr>
            <a:r>
              <a:rPr lang="fr-FR" b="1" dirty="0" smtClean="0"/>
              <a:t>	</a:t>
            </a:r>
            <a:endParaRPr lang="fr-FR"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tableaux - Création</a:t>
            </a:r>
            <a:endParaRPr lang="fr-FR" dirty="0"/>
          </a:p>
        </p:txBody>
      </p:sp>
      <p:sp>
        <p:nvSpPr>
          <p:cNvPr id="3" name="Espace réservé du contenu 2"/>
          <p:cNvSpPr>
            <a:spLocks noGrp="1"/>
          </p:cNvSpPr>
          <p:nvPr>
            <p:ph idx="1"/>
          </p:nvPr>
        </p:nvSpPr>
        <p:spPr>
          <a:xfrm>
            <a:off x="214282" y="1285860"/>
            <a:ext cx="8715436" cy="5038740"/>
          </a:xfrm>
        </p:spPr>
        <p:txBody>
          <a:bodyPr>
            <a:normAutofit fontScale="92500" lnSpcReduction="10000"/>
          </a:bodyPr>
          <a:lstStyle/>
          <a:p>
            <a:r>
              <a:rPr lang="fr-FR" b="1" dirty="0" smtClean="0">
                <a:solidFill>
                  <a:srgbClr val="FF0000"/>
                </a:solidFill>
              </a:rPr>
              <a:t> new</a:t>
            </a:r>
            <a:r>
              <a:rPr lang="fr-FR" b="1" dirty="0" smtClean="0"/>
              <a:t>  </a:t>
            </a:r>
            <a:r>
              <a:rPr lang="fr-FR" b="1" dirty="0" err="1" smtClean="0"/>
              <a:t>Type_des_éléments</a:t>
            </a:r>
            <a:r>
              <a:rPr lang="fr-FR" b="1" dirty="0" smtClean="0"/>
              <a:t> [ ]{élém1,élém2,…} ;</a:t>
            </a:r>
          </a:p>
          <a:p>
            <a:r>
              <a:rPr lang="fr-FR" dirty="0" smtClean="0"/>
              <a:t>Combinaison de la création d’un tableau avec l’initialisation des ses éléments</a:t>
            </a:r>
          </a:p>
          <a:p>
            <a:r>
              <a:rPr lang="fr-FR" dirty="0" smtClean="0"/>
              <a:t>La taille du tableau n’est pas spécifiée explicitement. Elle est déterminée par le nombre d’éléments énumérés entre les accolades</a:t>
            </a:r>
          </a:p>
          <a:p>
            <a:r>
              <a:rPr lang="fr-FR" dirty="0" smtClean="0"/>
              <a:t>Cette </a:t>
            </a:r>
            <a:r>
              <a:rPr lang="fr-FR" dirty="0" err="1" smtClean="0"/>
              <a:t>notatoion</a:t>
            </a:r>
            <a:r>
              <a:rPr lang="fr-FR" dirty="0" smtClean="0"/>
              <a:t> permet de créer des tableaux anonymes ( nom affectés à une variable) qui peuvent, par exemple, être passés  en paramètre lors de l’invocation d’une méthode </a:t>
            </a:r>
          </a:p>
          <a:p>
            <a:r>
              <a:rPr lang="fr-FR" b="1" dirty="0" smtClean="0"/>
              <a:t>Exemple:</a:t>
            </a:r>
          </a:p>
          <a:p>
            <a:pPr>
              <a:buNone/>
            </a:pPr>
            <a:r>
              <a:rPr lang="fr-FR" b="1" dirty="0" smtClean="0"/>
              <a:t>String </a:t>
            </a:r>
            <a:r>
              <a:rPr lang="fr-FR" b="1" dirty="0" err="1" smtClean="0"/>
              <a:t>reponse</a:t>
            </a:r>
            <a:r>
              <a:rPr lang="fr-FR" b="1" dirty="0" smtClean="0"/>
              <a:t> = </a:t>
            </a:r>
            <a:r>
              <a:rPr lang="fr-FR" b="1" dirty="0" err="1" smtClean="0"/>
              <a:t>poserQuestion</a:t>
            </a:r>
            <a:r>
              <a:rPr lang="fr-FR" b="1" dirty="0" smtClean="0"/>
              <a:t>(‘’Continuer? ’’, new String[]{‘’Oui’’, ’’Nom’’});</a:t>
            </a:r>
          </a:p>
          <a:p>
            <a:pPr>
              <a:buNone/>
            </a:pPr>
            <a:r>
              <a:rPr lang="fr-FR" b="1" dirty="0" smtClean="0"/>
              <a:t>	</a:t>
            </a:r>
            <a:endParaRPr lang="fr-FR"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tableaux - Utilisation</a:t>
            </a:r>
            <a:endParaRPr lang="fr-FR" dirty="0"/>
          </a:p>
        </p:txBody>
      </p:sp>
      <p:sp>
        <p:nvSpPr>
          <p:cNvPr id="3" name="Espace réservé du contenu 2"/>
          <p:cNvSpPr>
            <a:spLocks noGrp="1"/>
          </p:cNvSpPr>
          <p:nvPr>
            <p:ph idx="1"/>
          </p:nvPr>
        </p:nvSpPr>
        <p:spPr>
          <a:xfrm>
            <a:off x="214282" y="1285860"/>
            <a:ext cx="8715436" cy="5038740"/>
          </a:xfrm>
        </p:spPr>
        <p:txBody>
          <a:bodyPr>
            <a:normAutofit fontScale="92500" lnSpcReduction="10000"/>
          </a:bodyPr>
          <a:lstStyle/>
          <a:p>
            <a:r>
              <a:rPr lang="fr-FR" dirty="0" smtClean="0">
                <a:solidFill>
                  <a:srgbClr val="FF0000"/>
                </a:solidFill>
              </a:rPr>
              <a:t> </a:t>
            </a:r>
            <a:r>
              <a:rPr lang="fr-FR" dirty="0" smtClean="0"/>
              <a:t>Chaque élément d’un tableau est assimilé à une variable à laquelle on peut accéder individuellement. </a:t>
            </a:r>
          </a:p>
          <a:p>
            <a:r>
              <a:rPr lang="fr-FR" dirty="0" smtClean="0"/>
              <a:t>Exemple </a:t>
            </a:r>
            <a:r>
              <a:rPr lang="fr-FR" dirty="0" err="1" smtClean="0"/>
              <a:t>tabEnt</a:t>
            </a:r>
            <a:r>
              <a:rPr lang="fr-FR" dirty="0" smtClean="0"/>
              <a:t>[0]++;</a:t>
            </a:r>
          </a:p>
          <a:p>
            <a:r>
              <a:rPr lang="fr-FR" dirty="0" smtClean="0"/>
              <a:t>Chaque élément est identifié par un indice entier compris entre </a:t>
            </a:r>
            <a:r>
              <a:rPr lang="fr-FR" b="1" dirty="0" smtClean="0"/>
              <a:t>0 et (n-1), </a:t>
            </a:r>
            <a:r>
              <a:rPr lang="fr-FR" dirty="0" smtClean="0"/>
              <a:t>n étant la taille du tableau</a:t>
            </a:r>
          </a:p>
          <a:p>
            <a:r>
              <a:rPr lang="fr-FR" b="1" dirty="0" smtClean="0"/>
              <a:t>L’accès aux éléments </a:t>
            </a:r>
            <a:r>
              <a:rPr lang="fr-FR" dirty="0" smtClean="0"/>
              <a:t>d’un tableau s’effectue de la manière </a:t>
            </a:r>
            <a:r>
              <a:rPr lang="fr-FR" dirty="0" err="1" smtClean="0"/>
              <a:t>siuvante</a:t>
            </a:r>
            <a:endParaRPr lang="fr-FR" dirty="0" smtClean="0"/>
          </a:p>
          <a:p>
            <a:pPr lvl="1"/>
            <a:r>
              <a:rPr lang="fr-FR" dirty="0" err="1" smtClean="0"/>
              <a:t>Nom_tableau</a:t>
            </a:r>
            <a:r>
              <a:rPr lang="fr-FR" dirty="0" smtClean="0"/>
              <a:t>[indice];</a:t>
            </a:r>
          </a:p>
          <a:p>
            <a:pPr lvl="1"/>
            <a:r>
              <a:rPr lang="fr-FR" b="1" dirty="0" smtClean="0"/>
              <a:t>Exemple : </a:t>
            </a:r>
          </a:p>
          <a:p>
            <a:pPr lvl="2"/>
            <a:r>
              <a:rPr lang="fr-FR" b="1" dirty="0" smtClean="0"/>
              <a:t>Int [] tab;       		//Déclaration d’un tableau d’</a:t>
            </a:r>
            <a:r>
              <a:rPr lang="fr-FR" b="1" dirty="0" err="1" smtClean="0"/>
              <a:t>ntiers</a:t>
            </a:r>
            <a:r>
              <a:rPr lang="fr-FR" b="1" dirty="0" smtClean="0"/>
              <a:t> (</a:t>
            </a:r>
            <a:r>
              <a:rPr lang="fr-FR" b="1" dirty="0" err="1" smtClean="0"/>
              <a:t>int</a:t>
            </a:r>
            <a:r>
              <a:rPr lang="fr-FR" b="1" dirty="0" smtClean="0"/>
              <a:t>)</a:t>
            </a:r>
          </a:p>
          <a:p>
            <a:pPr lvl="2"/>
            <a:r>
              <a:rPr lang="fr-FR" b="1" dirty="0" smtClean="0"/>
              <a:t>tab = new </a:t>
            </a:r>
            <a:r>
              <a:rPr lang="fr-FR" b="1" dirty="0" err="1" smtClean="0"/>
              <a:t>int</a:t>
            </a:r>
            <a:r>
              <a:rPr lang="fr-FR" b="1" dirty="0" smtClean="0"/>
              <a:t>[3];		//Création du tableau avec 3 éléments</a:t>
            </a:r>
          </a:p>
          <a:p>
            <a:pPr lvl="2"/>
            <a:r>
              <a:rPr lang="fr-FR" b="1" dirty="0" smtClean="0"/>
              <a:t>tab[0] = 7;		//Assignation du premier élément</a:t>
            </a:r>
          </a:p>
          <a:p>
            <a:pPr lvl="2"/>
            <a:r>
              <a:rPr lang="fr-FR" b="1" dirty="0" smtClean="0"/>
              <a:t>Tab[1] = 4;		</a:t>
            </a:r>
          </a:p>
          <a:p>
            <a:pPr lvl="2"/>
            <a:r>
              <a:rPr lang="fr-FR" b="1" dirty="0" smtClean="0"/>
              <a:t>Tab[2] = tab[0] + tab [1];	//Assignation et accès aux éléments</a:t>
            </a:r>
            <a:endParaRPr lang="fr-FR"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tableaux - Utilisation</a:t>
            </a:r>
            <a:endParaRPr lang="fr-FR" dirty="0"/>
          </a:p>
        </p:txBody>
      </p:sp>
      <p:sp>
        <p:nvSpPr>
          <p:cNvPr id="3" name="Espace réservé du contenu 2"/>
          <p:cNvSpPr>
            <a:spLocks noGrp="1"/>
          </p:cNvSpPr>
          <p:nvPr>
            <p:ph idx="1"/>
          </p:nvPr>
        </p:nvSpPr>
        <p:spPr>
          <a:xfrm>
            <a:off x="214282" y="1285860"/>
            <a:ext cx="8715436" cy="5357850"/>
          </a:xfrm>
        </p:spPr>
        <p:txBody>
          <a:bodyPr>
            <a:normAutofit fontScale="85000" lnSpcReduction="10000"/>
          </a:bodyPr>
          <a:lstStyle/>
          <a:p>
            <a:r>
              <a:rPr lang="fr-FR" dirty="0" smtClean="0"/>
              <a:t>Le nombre d’éléments d’un tableau peut être obtenu à l’aide de l’attribut </a:t>
            </a:r>
            <a:r>
              <a:rPr lang="fr-FR" dirty="0" err="1" smtClean="0"/>
              <a:t>length</a:t>
            </a:r>
            <a:r>
              <a:rPr lang="fr-FR" dirty="0" smtClean="0"/>
              <a:t> qui est prédéfinit pour tous les objets de type tableau </a:t>
            </a:r>
          </a:p>
          <a:p>
            <a:pPr lvl="1"/>
            <a:r>
              <a:rPr lang="fr-FR" dirty="0" smtClean="0"/>
              <a:t>Exemple : </a:t>
            </a:r>
            <a:r>
              <a:rPr lang="fr-FR" dirty="0" err="1" smtClean="0"/>
              <a:t>nbElement</a:t>
            </a:r>
            <a:r>
              <a:rPr lang="fr-FR" dirty="0" smtClean="0"/>
              <a:t> = </a:t>
            </a:r>
            <a:r>
              <a:rPr lang="fr-FR" dirty="0" err="1" smtClean="0"/>
              <a:t>tabEnt.length</a:t>
            </a:r>
            <a:r>
              <a:rPr lang="fr-FR" dirty="0" smtClean="0"/>
              <a:t>;</a:t>
            </a:r>
          </a:p>
          <a:p>
            <a:r>
              <a:rPr lang="fr-FR" dirty="0" smtClean="0"/>
              <a:t>Si, lors de l’accès à un élément d’un tableau, l’indice spécifié est négatif ou supérieur à l’indice du dernier élément (</a:t>
            </a:r>
            <a:r>
              <a:rPr lang="fr-FR" dirty="0" err="1" smtClean="0"/>
              <a:t>length</a:t>
            </a:r>
            <a:r>
              <a:rPr lang="fr-FR" dirty="0" smtClean="0"/>
              <a:t> -1), l’exception </a:t>
            </a:r>
            <a:r>
              <a:rPr lang="fr-FR" b="1" dirty="0" err="1" smtClean="0"/>
              <a:t>ArrayIndexOutOfBoundsException</a:t>
            </a:r>
            <a:r>
              <a:rPr lang="fr-FR" dirty="0" smtClean="0"/>
              <a:t> sera générée.</a:t>
            </a:r>
          </a:p>
          <a:p>
            <a:r>
              <a:rPr lang="fr-FR" b="1" dirty="0" smtClean="0"/>
              <a:t>Parcours d’un tableau</a:t>
            </a:r>
          </a:p>
          <a:p>
            <a:pPr>
              <a:buNone/>
            </a:pPr>
            <a:r>
              <a:rPr lang="fr-FR" dirty="0" smtClean="0"/>
              <a:t>	for(</a:t>
            </a:r>
            <a:r>
              <a:rPr lang="fr-FR" dirty="0" err="1" smtClean="0"/>
              <a:t>int</a:t>
            </a:r>
            <a:r>
              <a:rPr lang="fr-FR" dirty="0" smtClean="0"/>
              <a:t> i = 0; i&lt; </a:t>
            </a:r>
            <a:r>
              <a:rPr lang="fr-FR" dirty="0" err="1" smtClean="0"/>
              <a:t>tabEnt.length</a:t>
            </a:r>
            <a:r>
              <a:rPr lang="fr-FR" dirty="0" smtClean="0"/>
              <a:t>; i++){</a:t>
            </a:r>
          </a:p>
          <a:p>
            <a:pPr>
              <a:buNone/>
            </a:pPr>
            <a:r>
              <a:rPr lang="fr-FR" dirty="0" smtClean="0"/>
              <a:t>	</a:t>
            </a:r>
            <a:r>
              <a:rPr lang="fr-FR" sz="2400" dirty="0" smtClean="0"/>
              <a:t>System.out.println(‘’indice du </a:t>
            </a:r>
            <a:r>
              <a:rPr lang="fr-FR" sz="2400" dirty="0" err="1" smtClean="0"/>
              <a:t>tablea</a:t>
            </a:r>
            <a:r>
              <a:rPr lang="fr-FR" sz="2400" dirty="0" smtClean="0"/>
              <a:t> ’’+i+’’val :’’+</a:t>
            </a:r>
            <a:r>
              <a:rPr lang="fr-FR" sz="2400" dirty="0" err="1" smtClean="0"/>
              <a:t>tabEnt</a:t>
            </a:r>
            <a:r>
              <a:rPr lang="fr-FR" sz="2400" dirty="0" smtClean="0"/>
              <a:t>[i]);</a:t>
            </a:r>
          </a:p>
          <a:p>
            <a:pPr>
              <a:buNone/>
            </a:pPr>
            <a:r>
              <a:rPr lang="fr-FR" dirty="0" smtClean="0"/>
              <a:t>	}</a:t>
            </a:r>
          </a:p>
          <a:p>
            <a:pPr>
              <a:buNone/>
            </a:pPr>
            <a:r>
              <a:rPr lang="fr-FR" dirty="0" smtClean="0"/>
              <a:t>	ou </a:t>
            </a:r>
          </a:p>
          <a:p>
            <a:pPr>
              <a:buNone/>
            </a:pPr>
            <a:r>
              <a:rPr lang="fr-FR" dirty="0" smtClean="0"/>
              <a:t>	for(</a:t>
            </a:r>
            <a:r>
              <a:rPr lang="fr-FR" dirty="0" err="1" smtClean="0"/>
              <a:t>int</a:t>
            </a:r>
            <a:r>
              <a:rPr lang="fr-FR" dirty="0" smtClean="0"/>
              <a:t> val : </a:t>
            </a:r>
            <a:r>
              <a:rPr lang="fr-FR" dirty="0" err="1" smtClean="0"/>
              <a:t>tabEnt</a:t>
            </a:r>
            <a:r>
              <a:rPr lang="fr-FR" dirty="0" smtClean="0"/>
              <a:t>){</a:t>
            </a:r>
          </a:p>
          <a:p>
            <a:pPr>
              <a:buNone/>
            </a:pPr>
            <a:r>
              <a:rPr lang="fr-FR" dirty="0" smtClean="0"/>
              <a:t>	</a:t>
            </a:r>
            <a:r>
              <a:rPr lang="fr-FR" sz="2800" dirty="0" smtClean="0"/>
              <a:t>System.out.println(val :’’+</a:t>
            </a:r>
            <a:r>
              <a:rPr lang="fr-FR" sz="2800" dirty="0" err="1" smtClean="0"/>
              <a:t>tabEnt</a:t>
            </a:r>
            <a:r>
              <a:rPr lang="fr-FR" sz="2800" dirty="0" smtClean="0"/>
              <a:t>[i]);</a:t>
            </a:r>
          </a:p>
          <a:p>
            <a:pPr>
              <a:buNone/>
            </a:pPr>
            <a:r>
              <a:rPr lang="fr-FR" dirty="0" smtClean="0"/>
              <a:t>	}</a:t>
            </a:r>
          </a:p>
          <a:p>
            <a:pPr>
              <a:buNone/>
            </a:pPr>
            <a:endParaRPr lang="fr-FR" dirty="0" smtClean="0"/>
          </a:p>
          <a:p>
            <a:pPr>
              <a:buNone/>
            </a:pPr>
            <a:endParaRPr lang="fr-FR"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tableaux - TP</a:t>
            </a:r>
            <a:endParaRPr lang="fr-FR" dirty="0"/>
          </a:p>
        </p:txBody>
      </p:sp>
      <p:sp>
        <p:nvSpPr>
          <p:cNvPr id="3" name="Espace réservé du contenu 2"/>
          <p:cNvSpPr>
            <a:spLocks noGrp="1"/>
          </p:cNvSpPr>
          <p:nvPr>
            <p:ph idx="1"/>
          </p:nvPr>
        </p:nvSpPr>
        <p:spPr>
          <a:xfrm>
            <a:off x="214282" y="1285860"/>
            <a:ext cx="8715436" cy="5143536"/>
          </a:xfrm>
        </p:spPr>
        <p:txBody>
          <a:bodyPr>
            <a:normAutofit fontScale="77500" lnSpcReduction="20000"/>
          </a:bodyPr>
          <a:lstStyle/>
          <a:p>
            <a:pPr>
              <a:buNone/>
            </a:pPr>
            <a:r>
              <a:rPr lang="fr-FR" b="1" dirty="0" smtClean="0"/>
              <a:t>Ex. 1 Somme</a:t>
            </a:r>
            <a:endParaRPr lang="fr-FR" dirty="0" smtClean="0"/>
          </a:p>
          <a:p>
            <a:pPr>
              <a:buNone/>
            </a:pPr>
            <a:r>
              <a:rPr lang="fr-FR" dirty="0" smtClean="0"/>
              <a:t>	Ecrire une Méthode qui reçoit en paramètre le tableau </a:t>
            </a:r>
            <a:r>
              <a:rPr lang="fr-FR" dirty="0" err="1" smtClean="0"/>
              <a:t>tabEnt</a:t>
            </a:r>
            <a:r>
              <a:rPr lang="fr-FR" dirty="0" smtClean="0"/>
              <a:t> de n entiers et qui retourne la somme de ses éléments.</a:t>
            </a:r>
          </a:p>
          <a:p>
            <a:pPr>
              <a:buNone/>
            </a:pPr>
            <a:endParaRPr lang="fr-FR" dirty="0" smtClean="0"/>
          </a:p>
          <a:p>
            <a:pPr>
              <a:buNone/>
            </a:pPr>
            <a:r>
              <a:rPr lang="fr-FR" b="1" dirty="0" smtClean="0"/>
              <a:t>Ex. 2 Maximum/minimum</a:t>
            </a:r>
            <a:endParaRPr lang="fr-FR" dirty="0" smtClean="0"/>
          </a:p>
          <a:p>
            <a:pPr>
              <a:buNone/>
            </a:pPr>
            <a:r>
              <a:rPr lang="fr-FR" dirty="0" smtClean="0"/>
              <a:t>	Ecrire un Méthode qui reçoit en paramètre le tableau </a:t>
            </a:r>
            <a:r>
              <a:rPr lang="fr-FR" dirty="0" err="1" smtClean="0"/>
              <a:t>tabEnt</a:t>
            </a:r>
            <a:r>
              <a:rPr lang="fr-FR" dirty="0" smtClean="0"/>
              <a:t> de n entiers et qui retourne la plus grande valeur de ce tableau. Idem pour le minimum.</a:t>
            </a:r>
          </a:p>
          <a:p>
            <a:pPr>
              <a:buNone/>
            </a:pPr>
            <a:r>
              <a:rPr lang="fr-FR" b="1" dirty="0" smtClean="0"/>
              <a:t>Ex. 3 Tableau ordonné </a:t>
            </a:r>
            <a:endParaRPr lang="fr-FR" dirty="0" smtClean="0"/>
          </a:p>
          <a:p>
            <a:pPr>
              <a:buNone/>
            </a:pPr>
            <a:r>
              <a:rPr lang="fr-FR" dirty="0" smtClean="0"/>
              <a:t>	Ecrire un Méthode qui reçoit en paramètre le tableau </a:t>
            </a:r>
            <a:r>
              <a:rPr lang="fr-FR" dirty="0" err="1" smtClean="0"/>
              <a:t>tabEnt</a:t>
            </a:r>
            <a:r>
              <a:rPr lang="fr-FR" dirty="0" smtClean="0"/>
              <a:t> de n entiers et qui vérifie si ce tableau est ordonne (strictement) croissant sur les valeurs. Le module retournera </a:t>
            </a:r>
            <a:r>
              <a:rPr lang="fr-FR" b="1" dirty="0" smtClean="0"/>
              <a:t>vrai </a:t>
            </a:r>
            <a:r>
              <a:rPr lang="fr-FR" dirty="0" smtClean="0"/>
              <a:t>si le tableau est ordonne, </a:t>
            </a:r>
            <a:r>
              <a:rPr lang="fr-FR" b="1" dirty="0" smtClean="0"/>
              <a:t>faux </a:t>
            </a:r>
            <a:r>
              <a:rPr lang="fr-FR" dirty="0" smtClean="0"/>
              <a:t>sinon.</a:t>
            </a:r>
          </a:p>
          <a:p>
            <a:pPr>
              <a:buNone/>
            </a:pPr>
            <a:r>
              <a:rPr lang="fr-FR" b="1" dirty="0" smtClean="0"/>
              <a:t>Ex. 4 Renverser un tableau</a:t>
            </a:r>
            <a:endParaRPr lang="fr-FR" dirty="0" smtClean="0"/>
          </a:p>
          <a:p>
            <a:pPr>
              <a:buNone/>
            </a:pPr>
            <a:r>
              <a:rPr lang="fr-FR" dirty="0" smtClean="0"/>
              <a:t>	Ecrire un Méthode qui reçoit en paramètre le tableau </a:t>
            </a:r>
            <a:r>
              <a:rPr lang="fr-FR" dirty="0" err="1" smtClean="0"/>
              <a:t>tabEnt</a:t>
            </a:r>
            <a:r>
              <a:rPr lang="fr-FR" dirty="0" smtClean="0"/>
              <a:t> de n entiers, et qui≪ renverse ≫ ce tableau, c’est-a-dire qui permute le premier élément avec le dernier, le deuxième élément avec l’avant-dernier et ainsi de  suite.</a:t>
            </a:r>
          </a:p>
          <a:p>
            <a:pPr>
              <a:buNone/>
            </a:pPr>
            <a:r>
              <a:rPr lang="fr-FR" b="1" dirty="0" smtClean="0"/>
              <a:t>Ex. 4 Renverser un tableau</a:t>
            </a:r>
            <a:endParaRPr lang="fr-FR" dirty="0" smtClean="0"/>
          </a:p>
          <a:p>
            <a:pPr>
              <a:buNone/>
            </a:pPr>
            <a:r>
              <a:rPr lang="fr-FR" dirty="0" smtClean="0"/>
              <a:t>	Ecrire une Méthode qui reçoit en paramètre un tableau d'entiers et le tri</a:t>
            </a:r>
          </a:p>
          <a:p>
            <a:pPr>
              <a:buNone/>
            </a:pPr>
            <a:endParaRPr lang="fr-FR"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61212"/>
            <a:ext cx="8229600" cy="581772"/>
          </a:xfrm>
        </p:spPr>
        <p:txBody>
          <a:bodyPr>
            <a:normAutofit fontScale="90000"/>
          </a:bodyPr>
          <a:lstStyle/>
          <a:p>
            <a:pPr algn="ctr"/>
            <a:r>
              <a:rPr lang="fr-FR" dirty="0" smtClean="0"/>
              <a:t>Les tableaux multidimensionnels</a:t>
            </a:r>
            <a:endParaRPr lang="fr-FR" dirty="0"/>
          </a:p>
        </p:txBody>
      </p:sp>
      <p:sp>
        <p:nvSpPr>
          <p:cNvPr id="3" name="Espace réservé du contenu 2"/>
          <p:cNvSpPr>
            <a:spLocks noGrp="1"/>
          </p:cNvSpPr>
          <p:nvPr>
            <p:ph idx="1"/>
          </p:nvPr>
        </p:nvSpPr>
        <p:spPr>
          <a:xfrm>
            <a:off x="214282" y="1285860"/>
            <a:ext cx="8715436" cy="5357850"/>
          </a:xfrm>
        </p:spPr>
        <p:txBody>
          <a:bodyPr>
            <a:normAutofit fontScale="92500" lnSpcReduction="10000"/>
          </a:bodyPr>
          <a:lstStyle/>
          <a:p>
            <a:r>
              <a:rPr lang="fr-FR" dirty="0" smtClean="0"/>
              <a:t>Un tableau multidimensionnels est un tableau de tableau</a:t>
            </a:r>
          </a:p>
          <a:p>
            <a:r>
              <a:rPr lang="fr-FR" dirty="0" smtClean="0"/>
              <a:t>Chaque paire de crochets([]) représente une dimension</a:t>
            </a:r>
          </a:p>
          <a:p>
            <a:r>
              <a:rPr lang="fr-FR" dirty="0" smtClean="0"/>
              <a:t>Déclaration :  </a:t>
            </a:r>
            <a:r>
              <a:rPr lang="fr-FR" dirty="0" err="1" smtClean="0"/>
              <a:t>Type_tableau</a:t>
            </a:r>
            <a:r>
              <a:rPr lang="fr-FR" dirty="0" smtClean="0"/>
              <a:t> [][]  </a:t>
            </a:r>
            <a:r>
              <a:rPr lang="fr-FR" dirty="0" err="1" smtClean="0"/>
              <a:t>nomtableau</a:t>
            </a:r>
            <a:r>
              <a:rPr lang="fr-FR" dirty="0" smtClean="0"/>
              <a:t>;</a:t>
            </a:r>
          </a:p>
          <a:p>
            <a:r>
              <a:rPr lang="fr-FR" dirty="0" smtClean="0"/>
              <a:t>Création :  new = </a:t>
            </a:r>
            <a:r>
              <a:rPr lang="fr-FR" dirty="0" err="1" smtClean="0"/>
              <a:t>type_tableau</a:t>
            </a:r>
            <a:r>
              <a:rPr lang="fr-FR" dirty="0" smtClean="0"/>
              <a:t>[</a:t>
            </a:r>
            <a:r>
              <a:rPr lang="fr-FR" dirty="0" err="1" smtClean="0"/>
              <a:t>tailleLigne</a:t>
            </a:r>
            <a:r>
              <a:rPr lang="fr-FR" dirty="0" smtClean="0"/>
              <a:t>][</a:t>
            </a:r>
            <a:r>
              <a:rPr lang="fr-FR" dirty="0" err="1" smtClean="0"/>
              <a:t>tailleColonne</a:t>
            </a:r>
            <a:r>
              <a:rPr lang="fr-FR" dirty="0" smtClean="0"/>
              <a:t>]</a:t>
            </a:r>
          </a:p>
          <a:p>
            <a:r>
              <a:rPr lang="fr-FR" dirty="0" smtClean="0"/>
              <a:t>Déclaration  initialisation:</a:t>
            </a:r>
          </a:p>
          <a:p>
            <a:pPr>
              <a:buNone/>
            </a:pPr>
            <a:r>
              <a:rPr lang="fr-FR" dirty="0" smtClean="0"/>
              <a:t>	</a:t>
            </a:r>
            <a:r>
              <a:rPr lang="fr-FR" dirty="0" err="1" smtClean="0"/>
              <a:t>int</a:t>
            </a:r>
            <a:r>
              <a:rPr lang="fr-FR" dirty="0" smtClean="0"/>
              <a:t>[][] </a:t>
            </a:r>
            <a:r>
              <a:rPr lang="fr-FR" dirty="0" err="1" smtClean="0"/>
              <a:t>tabEnt</a:t>
            </a:r>
            <a:r>
              <a:rPr lang="fr-FR" dirty="0" smtClean="0"/>
              <a:t> ={ {1,2,3},</a:t>
            </a:r>
          </a:p>
          <a:p>
            <a:pPr>
              <a:buNone/>
            </a:pPr>
            <a:r>
              <a:rPr lang="fr-FR" dirty="0" smtClean="0"/>
              <a:t>			         {4,5,6}</a:t>
            </a:r>
          </a:p>
          <a:p>
            <a:pPr>
              <a:buNone/>
            </a:pPr>
            <a:r>
              <a:rPr lang="fr-FR" dirty="0" smtClean="0"/>
              <a:t>			      };</a:t>
            </a:r>
          </a:p>
          <a:p>
            <a:r>
              <a:rPr lang="fr-FR" dirty="0" smtClean="0"/>
              <a:t>Parcours :</a:t>
            </a:r>
          </a:p>
          <a:p>
            <a:pPr>
              <a:buNone/>
            </a:pPr>
            <a:r>
              <a:rPr lang="fr-FR" dirty="0" smtClean="0"/>
              <a:t>	for(</a:t>
            </a:r>
            <a:r>
              <a:rPr lang="fr-FR" dirty="0" err="1" smtClean="0"/>
              <a:t>int</a:t>
            </a:r>
            <a:r>
              <a:rPr lang="fr-FR" dirty="0" smtClean="0"/>
              <a:t> i=0;i&lt;</a:t>
            </a:r>
            <a:r>
              <a:rPr lang="fr-FR" dirty="0" err="1" smtClean="0"/>
              <a:t>nomTableau.length;i</a:t>
            </a:r>
            <a:r>
              <a:rPr lang="fr-FR" dirty="0" smtClean="0"/>
              <a:t>++){</a:t>
            </a:r>
          </a:p>
          <a:p>
            <a:pPr>
              <a:buNone/>
            </a:pPr>
            <a:r>
              <a:rPr lang="fr-FR" dirty="0" smtClean="0"/>
              <a:t>		for(</a:t>
            </a:r>
            <a:r>
              <a:rPr lang="fr-FR" dirty="0" err="1" smtClean="0"/>
              <a:t>int</a:t>
            </a:r>
            <a:r>
              <a:rPr lang="fr-FR" dirty="0" smtClean="0"/>
              <a:t> j = 0; j&lt;</a:t>
            </a:r>
            <a:r>
              <a:rPr lang="fr-FR" dirty="0" err="1" smtClean="0"/>
              <a:t>nomTableau</a:t>
            </a:r>
            <a:r>
              <a:rPr lang="fr-FR" dirty="0" smtClean="0"/>
              <a:t>[i].</a:t>
            </a:r>
            <a:r>
              <a:rPr lang="fr-FR" dirty="0" err="1" smtClean="0"/>
              <a:t>length;j++</a:t>
            </a:r>
            <a:r>
              <a:rPr lang="fr-FR" dirty="0" smtClean="0"/>
              <a:t>){</a:t>
            </a:r>
          </a:p>
          <a:p>
            <a:pPr>
              <a:buNone/>
            </a:pPr>
            <a:r>
              <a:rPr lang="fr-FR" dirty="0" smtClean="0"/>
              <a:t>		}</a:t>
            </a:r>
          </a:p>
          <a:p>
            <a:pPr>
              <a:buNone/>
            </a:pPr>
            <a:r>
              <a:rPr lang="fr-FR" dirty="0" smtClean="0"/>
              <a:t>	}</a:t>
            </a:r>
          </a:p>
          <a:p>
            <a:endParaRPr lang="fr-FR" dirty="0" smtClean="0"/>
          </a:p>
          <a:p>
            <a:pPr>
              <a:buNone/>
            </a:pPr>
            <a:endParaRPr lang="fr-FR" dirty="0" smtClean="0"/>
          </a:p>
          <a:p>
            <a:pPr>
              <a:buNone/>
            </a:pPr>
            <a:endParaRPr lang="fr-FR" dirty="0" smtClean="0"/>
          </a:p>
          <a:p>
            <a:pPr>
              <a:buNone/>
            </a:pPr>
            <a:endParaRPr lang="fr-FR"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61212"/>
            <a:ext cx="8229600" cy="581772"/>
          </a:xfrm>
        </p:spPr>
        <p:txBody>
          <a:bodyPr>
            <a:noAutofit/>
          </a:bodyPr>
          <a:lstStyle/>
          <a:p>
            <a:pPr algn="ctr"/>
            <a:r>
              <a:rPr lang="fr-FR" sz="4000" dirty="0" smtClean="0"/>
              <a:t>Les tableaux multidimensionnels - TP</a:t>
            </a:r>
            <a:endParaRPr lang="fr-FR" sz="4000" dirty="0"/>
          </a:p>
        </p:txBody>
      </p:sp>
      <p:sp>
        <p:nvSpPr>
          <p:cNvPr id="3" name="Espace réservé du contenu 2"/>
          <p:cNvSpPr>
            <a:spLocks noGrp="1"/>
          </p:cNvSpPr>
          <p:nvPr>
            <p:ph idx="1"/>
          </p:nvPr>
        </p:nvSpPr>
        <p:spPr>
          <a:xfrm>
            <a:off x="214282" y="1285860"/>
            <a:ext cx="8715436" cy="5357850"/>
          </a:xfrm>
        </p:spPr>
        <p:txBody>
          <a:bodyPr>
            <a:normAutofit fontScale="85000" lnSpcReduction="20000"/>
          </a:bodyPr>
          <a:lstStyle/>
          <a:p>
            <a:pPr>
              <a:buNone/>
            </a:pPr>
            <a:r>
              <a:rPr lang="fr-FR" b="1" dirty="0" smtClean="0"/>
              <a:t>Exercice 1 :  Tous positifs</a:t>
            </a:r>
            <a:endParaRPr lang="fr-FR" dirty="0" smtClean="0"/>
          </a:p>
          <a:p>
            <a:pPr>
              <a:buNone/>
            </a:pPr>
            <a:r>
              <a:rPr lang="fr-FR" dirty="0" smtClean="0"/>
              <a:t>	Ecrire une méthode qui reçoit un tableau (n x m) d’entiers et qui vérifie si tous les nombres qu’il contient sont strictement positifs. Bien sur, on veillera a éviter tout travail inutile; la rencontre d’un nombre négatif doit arrêter le module.</a:t>
            </a:r>
          </a:p>
          <a:p>
            <a:pPr>
              <a:buNone/>
            </a:pPr>
            <a:r>
              <a:rPr lang="fr-FR" b="1" dirty="0" smtClean="0"/>
              <a:t>Exercice 2 :  proportion d’éléments nuls</a:t>
            </a:r>
            <a:endParaRPr lang="fr-FR" dirty="0" smtClean="0"/>
          </a:p>
          <a:p>
            <a:pPr>
              <a:buNone/>
            </a:pPr>
            <a:r>
              <a:rPr lang="fr-FR" dirty="0" smtClean="0"/>
              <a:t>	Écrire une méthode qui reçoit un tableau (n x m) d'entiers et qui affiche la proportion d'éléments nuls dans ce tableau</a:t>
            </a:r>
          </a:p>
          <a:p>
            <a:pPr>
              <a:buNone/>
            </a:pPr>
            <a:r>
              <a:rPr lang="fr-FR" b="1" dirty="0" smtClean="0"/>
              <a:t>Exercice 3 :  Somme éléments impairs sur le bord</a:t>
            </a:r>
            <a:endParaRPr lang="fr-FR" dirty="0" smtClean="0"/>
          </a:p>
          <a:p>
            <a:pPr>
              <a:buNone/>
            </a:pPr>
            <a:r>
              <a:rPr lang="fr-FR" dirty="0" smtClean="0"/>
              <a:t>	On donne un tableau d’entiers </a:t>
            </a:r>
            <a:r>
              <a:rPr lang="fr-FR" dirty="0" err="1" smtClean="0"/>
              <a:t>tabEnt</a:t>
            </a:r>
            <a:r>
              <a:rPr lang="fr-FR" dirty="0" smtClean="0"/>
              <a:t> à n lignes et m colonnes. Écrire un module retournant la somme de tous les éléments impairs situés sur le bord du tableau.</a:t>
            </a:r>
          </a:p>
          <a:p>
            <a:pPr>
              <a:buNone/>
            </a:pPr>
            <a:r>
              <a:rPr lang="fr-FR" dirty="0" smtClean="0"/>
              <a:t>	Exemple : pour le tableau suivant, le module doit renvoyer  32</a:t>
            </a:r>
          </a:p>
          <a:p>
            <a:pPr>
              <a:buNone/>
            </a:pPr>
            <a:r>
              <a:rPr lang="fr-FR" dirty="0" smtClean="0">
                <a:solidFill>
                  <a:schemeClr val="bg1"/>
                </a:solidFill>
              </a:rPr>
              <a:t>.</a:t>
            </a:r>
          </a:p>
          <a:p>
            <a:pPr>
              <a:buNone/>
            </a:pPr>
            <a:r>
              <a:rPr lang="fr-FR" dirty="0" smtClean="0">
                <a:solidFill>
                  <a:schemeClr val="bg1"/>
                </a:solidFill>
              </a:rPr>
              <a:t>Zzz</a:t>
            </a:r>
          </a:p>
          <a:p>
            <a:pPr>
              <a:buNone/>
            </a:pPr>
            <a:r>
              <a:rPr lang="fr-FR" dirty="0" smtClean="0">
                <a:solidFill>
                  <a:schemeClr val="bg1"/>
                </a:solidFill>
              </a:rPr>
              <a:t>.</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p:txBody>
      </p:sp>
      <p:graphicFrame>
        <p:nvGraphicFramePr>
          <p:cNvPr id="4" name="Tableau 3"/>
          <p:cNvGraphicFramePr>
            <a:graphicFrameLocks noGrp="1"/>
          </p:cNvGraphicFramePr>
          <p:nvPr/>
        </p:nvGraphicFramePr>
        <p:xfrm>
          <a:off x="3143240" y="5357826"/>
          <a:ext cx="3119436" cy="1112520"/>
        </p:xfrm>
        <a:graphic>
          <a:graphicData uri="http://schemas.openxmlformats.org/drawingml/2006/table">
            <a:tbl>
              <a:tblPr firstRow="1" bandRow="1">
                <a:tableStyleId>{5C22544A-7EE6-4342-B048-85BDC9FD1C3A}</a:tableStyleId>
              </a:tblPr>
              <a:tblGrid>
                <a:gridCol w="779859"/>
                <a:gridCol w="779859"/>
                <a:gridCol w="779859"/>
                <a:gridCol w="779859"/>
              </a:tblGrid>
              <a:tr h="370840">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6</a:t>
                      </a:r>
                      <a:endParaRPr lang="fr-FR" dirty="0"/>
                    </a:p>
                  </a:txBody>
                  <a:tcPr/>
                </a:tc>
                <a:tc>
                  <a:txBody>
                    <a:bodyPr/>
                    <a:lstStyle/>
                    <a:p>
                      <a:r>
                        <a:rPr lang="fr-FR" dirty="0" smtClean="0"/>
                        <a:t>11</a:t>
                      </a:r>
                      <a:endParaRPr lang="fr-FR" dirty="0"/>
                    </a:p>
                  </a:txBody>
                  <a:tcPr/>
                </a:tc>
              </a:tr>
              <a:tr h="370840">
                <a:tc>
                  <a:txBody>
                    <a:bodyPr/>
                    <a:lstStyle/>
                    <a:p>
                      <a:r>
                        <a:rPr lang="fr-FR" dirty="0" smtClean="0"/>
                        <a:t>2</a:t>
                      </a:r>
                      <a:endParaRPr lang="fr-FR" dirty="0"/>
                    </a:p>
                  </a:txBody>
                  <a:tcPr/>
                </a:tc>
                <a:tc>
                  <a:txBody>
                    <a:bodyPr/>
                    <a:lstStyle/>
                    <a:p>
                      <a:r>
                        <a:rPr lang="fr-FR" dirty="0" smtClean="0"/>
                        <a:t>21</a:t>
                      </a:r>
                      <a:endParaRPr lang="fr-FR" dirty="0"/>
                    </a:p>
                  </a:txBody>
                  <a:tcPr/>
                </a:tc>
                <a:tc>
                  <a:txBody>
                    <a:bodyPr/>
                    <a:lstStyle/>
                    <a:p>
                      <a:r>
                        <a:rPr lang="fr-FR" dirty="0" smtClean="0"/>
                        <a:t>7</a:t>
                      </a:r>
                      <a:endParaRPr lang="fr-FR" dirty="0"/>
                    </a:p>
                  </a:txBody>
                  <a:tcPr/>
                </a:tc>
                <a:tc>
                  <a:txBody>
                    <a:bodyPr/>
                    <a:lstStyle/>
                    <a:p>
                      <a:r>
                        <a:rPr lang="fr-FR" dirty="0" smtClean="0"/>
                        <a:t>9</a:t>
                      </a:r>
                      <a:endParaRPr lang="fr-FR" dirty="0"/>
                    </a:p>
                  </a:txBody>
                  <a:tcPr/>
                </a:tc>
              </a:tr>
              <a:tr h="370840">
                <a:tc>
                  <a:txBody>
                    <a:bodyPr/>
                    <a:lstStyle/>
                    <a:p>
                      <a:r>
                        <a:rPr lang="fr-FR" dirty="0" smtClean="0"/>
                        <a:t>1</a:t>
                      </a:r>
                      <a:endParaRPr lang="fr-FR" dirty="0"/>
                    </a:p>
                  </a:txBody>
                  <a:tcPr/>
                </a:tc>
                <a:tc>
                  <a:txBody>
                    <a:bodyPr/>
                    <a:lstStyle/>
                    <a:p>
                      <a:r>
                        <a:rPr lang="fr-FR" dirty="0" smtClean="0"/>
                        <a:t>5</a:t>
                      </a:r>
                      <a:endParaRPr lang="fr-FR" dirty="0"/>
                    </a:p>
                  </a:txBody>
                  <a:tcPr/>
                </a:tc>
                <a:tc>
                  <a:txBody>
                    <a:bodyPr/>
                    <a:lstStyle/>
                    <a:p>
                      <a:r>
                        <a:rPr lang="fr-FR" dirty="0" smtClean="0"/>
                        <a:t>12</a:t>
                      </a:r>
                      <a:endParaRPr lang="fr-FR" dirty="0"/>
                    </a:p>
                  </a:txBody>
                  <a:tcPr/>
                </a:tc>
                <a:tc>
                  <a:txBody>
                    <a:bodyPr/>
                    <a:lstStyle/>
                    <a:p>
                      <a:r>
                        <a:rPr lang="fr-FR" dirty="0" smtClean="0"/>
                        <a:t>3</a:t>
                      </a:r>
                      <a:endParaRPr lang="fr-FR" dirty="0"/>
                    </a:p>
                  </a:txBody>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listes</a:t>
            </a:r>
            <a:endParaRPr lang="fr-FR" dirty="0"/>
          </a:p>
        </p:txBody>
      </p:sp>
      <p:sp>
        <p:nvSpPr>
          <p:cNvPr id="3" name="Espace réservé du contenu 2"/>
          <p:cNvSpPr>
            <a:spLocks noGrp="1"/>
          </p:cNvSpPr>
          <p:nvPr>
            <p:ph idx="1"/>
          </p:nvPr>
        </p:nvSpPr>
        <p:spPr>
          <a:xfrm>
            <a:off x="457200" y="1285860"/>
            <a:ext cx="8229600" cy="5038740"/>
          </a:xfrm>
        </p:spPr>
        <p:txBody>
          <a:bodyPr>
            <a:normAutofit/>
          </a:bodyPr>
          <a:lstStyle/>
          <a:p>
            <a:r>
              <a:rPr lang="fr-FR" dirty="0" smtClean="0"/>
              <a:t>En Logique, vous avez vu le concept de Liste </a:t>
            </a:r>
            <a:r>
              <a:rPr lang="fr-FR" dirty="0" err="1" smtClean="0"/>
              <a:t>Liste</a:t>
            </a:r>
            <a:r>
              <a:rPr lang="fr-FR" dirty="0" smtClean="0"/>
              <a:t> : Séquence d'éléments (ordonnés mais pas nécessairement triés) auxquels on accède via leur position </a:t>
            </a:r>
          </a:p>
          <a:p>
            <a:r>
              <a:rPr lang="fr-FR" dirty="0" smtClean="0"/>
              <a:t>Ce concept est présent en Java </a:t>
            </a:r>
          </a:p>
          <a:p>
            <a:r>
              <a:rPr lang="fr-FR" dirty="0" smtClean="0"/>
              <a:t> Pas dans le langage </a:t>
            </a:r>
          </a:p>
          <a:p>
            <a:r>
              <a:rPr lang="fr-FR" dirty="0" smtClean="0"/>
              <a:t> Mais via l'API standard </a:t>
            </a:r>
          </a:p>
          <a:p>
            <a:pPr lvl="1"/>
            <a:r>
              <a:rPr lang="fr-FR" dirty="0" smtClean="0"/>
              <a:t>(classe  java . </a:t>
            </a:r>
            <a:r>
              <a:rPr lang="fr-FR" dirty="0" err="1" smtClean="0"/>
              <a:t>util</a:t>
            </a:r>
            <a:r>
              <a:rPr lang="fr-FR" dirty="0" smtClean="0"/>
              <a:t> . </a:t>
            </a:r>
            <a:r>
              <a:rPr lang="fr-FR" dirty="0" err="1" smtClean="0"/>
              <a:t>ArrayList</a:t>
            </a:r>
            <a:r>
              <a:rPr lang="fr-FR" dirty="0" smtClean="0"/>
              <a:t>)</a:t>
            </a:r>
          </a:p>
          <a:p>
            <a:r>
              <a:rPr lang="fr-FR" dirty="0" smtClean="0"/>
              <a:t>Déclaration :</a:t>
            </a:r>
          </a:p>
          <a:p>
            <a:pPr lvl="1"/>
            <a:r>
              <a:rPr lang="fr-FR" dirty="0" err="1" smtClean="0"/>
              <a:t>ArrayList</a:t>
            </a:r>
            <a:r>
              <a:rPr lang="fr-FR" dirty="0" smtClean="0"/>
              <a:t> &lt;type&gt; </a:t>
            </a:r>
            <a:r>
              <a:rPr lang="fr-FR" dirty="0" err="1" smtClean="0"/>
              <a:t>nomListe</a:t>
            </a:r>
            <a:r>
              <a:rPr lang="fr-FR" dirty="0" smtClean="0"/>
              <a:t> = new </a:t>
            </a:r>
            <a:r>
              <a:rPr lang="fr-FR" dirty="0" err="1" smtClean="0"/>
              <a:t>ArrayList</a:t>
            </a:r>
            <a:r>
              <a:rPr lang="fr-FR" dirty="0" smtClean="0"/>
              <a:t>&lt;&gt;(); </a:t>
            </a:r>
            <a:endParaRPr lang="fr-FR"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programme</a:t>
            </a:r>
            <a:endParaRPr lang="fr-FR" dirty="0"/>
          </a:p>
        </p:txBody>
      </p:sp>
      <p:sp>
        <p:nvSpPr>
          <p:cNvPr id="3" name="Espace réservé du contenu 2"/>
          <p:cNvSpPr>
            <a:spLocks noGrp="1"/>
          </p:cNvSpPr>
          <p:nvPr>
            <p:ph idx="1"/>
          </p:nvPr>
        </p:nvSpPr>
        <p:spPr>
          <a:xfrm>
            <a:off x="0" y="1935480"/>
            <a:ext cx="9144000" cy="4389120"/>
          </a:xfrm>
        </p:spPr>
        <p:txBody>
          <a:bodyPr>
            <a:normAutofit/>
          </a:bodyPr>
          <a:lstStyle/>
          <a:p>
            <a:pPr>
              <a:buNone/>
            </a:pPr>
            <a:r>
              <a:rPr lang="fr-FR" sz="3200" dirty="0" smtClean="0">
                <a:ea typeface="ＭＳ Ｐゴシック" charset="0"/>
              </a:rPr>
              <a:t>La seule chose dont est capable un ordinateur est de réaliser extrêmement rapidement des instructions élémentaires</a:t>
            </a:r>
          </a:p>
          <a:p>
            <a:pPr>
              <a:buNone/>
            </a:pPr>
            <a:endParaRPr lang="fr-FR" sz="3200" dirty="0" smtClean="0">
              <a:ea typeface="ＭＳ Ｐゴシック" charset="0"/>
            </a:endParaRPr>
          </a:p>
          <a:p>
            <a:pPr>
              <a:buNone/>
            </a:pPr>
            <a:r>
              <a:rPr lang="fr-FR" sz="3200" dirty="0" smtClean="0">
                <a:ea typeface="ＭＳ Ｐゴシック" charset="0"/>
              </a:rPr>
              <a:t>Toute tâche qu'on veut lui confier doit donc être préalablement décrite comme une suite séquentielle d'instructions (un programme)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listes</a:t>
            </a:r>
            <a:endParaRPr lang="fr-FR" dirty="0"/>
          </a:p>
        </p:txBody>
      </p:sp>
      <p:sp>
        <p:nvSpPr>
          <p:cNvPr id="3" name="Espace réservé du contenu 2"/>
          <p:cNvSpPr>
            <a:spLocks noGrp="1"/>
          </p:cNvSpPr>
          <p:nvPr>
            <p:ph idx="1"/>
          </p:nvPr>
        </p:nvSpPr>
        <p:spPr>
          <a:xfrm>
            <a:off x="457200" y="1285860"/>
            <a:ext cx="8229600" cy="5038740"/>
          </a:xfrm>
        </p:spPr>
        <p:txBody>
          <a:bodyPr>
            <a:normAutofit fontScale="92500" lnSpcReduction="20000"/>
          </a:bodyPr>
          <a:lstStyle/>
          <a:p>
            <a:endParaRPr lang="fr-FR" dirty="0" smtClean="0"/>
          </a:p>
          <a:p>
            <a:pPr>
              <a:buNone/>
            </a:pPr>
            <a:r>
              <a:rPr lang="fr-FR" b="1" dirty="0" smtClean="0"/>
              <a:t>Ajout d’un élément</a:t>
            </a:r>
          </a:p>
          <a:p>
            <a:r>
              <a:rPr lang="fr-FR" dirty="0" err="1" smtClean="0"/>
              <a:t>add</a:t>
            </a:r>
            <a:r>
              <a:rPr lang="fr-FR" dirty="0" smtClean="0"/>
              <a:t>(E)  ajoute  en fin de liste </a:t>
            </a:r>
          </a:p>
          <a:p>
            <a:r>
              <a:rPr lang="fr-FR" dirty="0" err="1" smtClean="0"/>
              <a:t>add</a:t>
            </a:r>
            <a:r>
              <a:rPr lang="fr-FR" dirty="0" smtClean="0"/>
              <a:t>(</a:t>
            </a:r>
            <a:r>
              <a:rPr lang="fr-FR" dirty="0" err="1" smtClean="0"/>
              <a:t>int</a:t>
            </a:r>
            <a:r>
              <a:rPr lang="fr-FR" dirty="0" smtClean="0"/>
              <a:t>, E) ajoute (insère) en position donnée </a:t>
            </a:r>
          </a:p>
          <a:p>
            <a:pPr lvl="1"/>
            <a:r>
              <a:rPr lang="fr-FR" dirty="0" smtClean="0"/>
              <a:t>Le premier élément est en position 0 </a:t>
            </a:r>
          </a:p>
          <a:p>
            <a:pPr lvl="1"/>
            <a:r>
              <a:rPr lang="fr-FR" dirty="0" smtClean="0"/>
              <a:t>Une insertion provoque un décalage des éléments suivants </a:t>
            </a:r>
          </a:p>
          <a:p>
            <a:r>
              <a:rPr lang="fr-FR" dirty="0" smtClean="0"/>
              <a:t>Exemple : </a:t>
            </a:r>
          </a:p>
          <a:p>
            <a:pPr>
              <a:buNone/>
            </a:pPr>
            <a:r>
              <a:rPr lang="fr-FR" dirty="0" smtClean="0"/>
              <a:t> </a:t>
            </a:r>
            <a:r>
              <a:rPr lang="fr-FR" dirty="0" err="1" smtClean="0"/>
              <a:t>ArrayList</a:t>
            </a:r>
            <a:r>
              <a:rPr lang="fr-FR" dirty="0" smtClean="0"/>
              <a:t>&lt;String&gt;  dictionnaire = new </a:t>
            </a:r>
            <a:r>
              <a:rPr lang="fr-FR" dirty="0" err="1" smtClean="0"/>
              <a:t>ArrayList</a:t>
            </a:r>
            <a:r>
              <a:rPr lang="fr-FR" dirty="0" smtClean="0"/>
              <a:t>&lt;&gt;(); </a:t>
            </a:r>
          </a:p>
          <a:p>
            <a:pPr>
              <a:buNone/>
            </a:pPr>
            <a:endParaRPr lang="fr-FR" dirty="0" smtClean="0"/>
          </a:p>
          <a:p>
            <a:pPr>
              <a:buNone/>
            </a:pPr>
            <a:r>
              <a:rPr lang="fr-FR" dirty="0" smtClean="0"/>
              <a:t>	dictionnaire .</a:t>
            </a:r>
            <a:r>
              <a:rPr lang="fr-FR" dirty="0" err="1" smtClean="0"/>
              <a:t>add</a:t>
            </a:r>
            <a:r>
              <a:rPr lang="fr-FR" dirty="0" smtClean="0"/>
              <a:t>("zèbre"); </a:t>
            </a:r>
          </a:p>
          <a:p>
            <a:pPr>
              <a:buNone/>
            </a:pPr>
            <a:r>
              <a:rPr lang="fr-FR" dirty="0" smtClean="0"/>
              <a:t>	dictionnaire .</a:t>
            </a:r>
            <a:r>
              <a:rPr lang="fr-FR" dirty="0" err="1" smtClean="0"/>
              <a:t>add</a:t>
            </a:r>
            <a:r>
              <a:rPr lang="fr-FR" dirty="0" smtClean="0"/>
              <a:t>("éléphant"); </a:t>
            </a:r>
          </a:p>
          <a:p>
            <a:pPr>
              <a:buNone/>
            </a:pPr>
            <a:r>
              <a:rPr lang="fr-FR" dirty="0" smtClean="0"/>
              <a:t>	dictionnaire .</a:t>
            </a:r>
            <a:r>
              <a:rPr lang="fr-FR" dirty="0" err="1" smtClean="0"/>
              <a:t>add</a:t>
            </a:r>
            <a:r>
              <a:rPr lang="fr-FR" dirty="0" smtClean="0"/>
              <a:t>(1, " girafe "); </a:t>
            </a:r>
          </a:p>
          <a:p>
            <a:pPr>
              <a:buNone/>
            </a:pPr>
            <a:r>
              <a:rPr lang="fr-FR" dirty="0" smtClean="0"/>
              <a:t>			// contient : [ "zèbre", " girafe ", "éléphant" ]</a:t>
            </a:r>
            <a:endParaRPr lang="fr-FR"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listes</a:t>
            </a:r>
            <a:endParaRPr lang="fr-FR" dirty="0"/>
          </a:p>
        </p:txBody>
      </p:sp>
      <p:sp>
        <p:nvSpPr>
          <p:cNvPr id="3" name="Espace réservé du contenu 2"/>
          <p:cNvSpPr>
            <a:spLocks noGrp="1"/>
          </p:cNvSpPr>
          <p:nvPr>
            <p:ph idx="1"/>
          </p:nvPr>
        </p:nvSpPr>
        <p:spPr>
          <a:xfrm>
            <a:off x="457200" y="1285860"/>
            <a:ext cx="8229600" cy="5038740"/>
          </a:xfrm>
        </p:spPr>
        <p:txBody>
          <a:bodyPr>
            <a:normAutofit lnSpcReduction="10000"/>
          </a:bodyPr>
          <a:lstStyle/>
          <a:p>
            <a:endParaRPr lang="fr-FR" dirty="0" smtClean="0"/>
          </a:p>
          <a:p>
            <a:pPr>
              <a:buNone/>
            </a:pPr>
            <a:r>
              <a:rPr lang="fr-FR" b="1" dirty="0" smtClean="0"/>
              <a:t>Affichage</a:t>
            </a:r>
          </a:p>
          <a:p>
            <a:r>
              <a:rPr lang="fr-FR" dirty="0" smtClean="0"/>
              <a:t>La méthode </a:t>
            </a:r>
            <a:r>
              <a:rPr lang="fr-FR" dirty="0" err="1" smtClean="0"/>
              <a:t>toString</a:t>
            </a:r>
            <a:r>
              <a:rPr lang="fr-FR" dirty="0" smtClean="0"/>
              <a:t>  a été récrite pour afficherles éléments</a:t>
            </a:r>
          </a:p>
          <a:p>
            <a:r>
              <a:rPr lang="fr-FR" dirty="0" smtClean="0"/>
              <a:t>Exemple : </a:t>
            </a:r>
          </a:p>
          <a:p>
            <a:pPr>
              <a:buNone/>
            </a:pPr>
            <a:r>
              <a:rPr lang="fr-FR" dirty="0" smtClean="0"/>
              <a:t> </a:t>
            </a:r>
            <a:r>
              <a:rPr lang="fr-FR" dirty="0" err="1" smtClean="0"/>
              <a:t>ArrayList</a:t>
            </a:r>
            <a:r>
              <a:rPr lang="fr-FR" dirty="0" smtClean="0"/>
              <a:t>&lt;String&gt;  dictionnaire = new </a:t>
            </a:r>
            <a:r>
              <a:rPr lang="fr-FR" dirty="0" err="1" smtClean="0"/>
              <a:t>ArrayList</a:t>
            </a:r>
            <a:r>
              <a:rPr lang="fr-FR" dirty="0" smtClean="0"/>
              <a:t>&lt;&gt;(); </a:t>
            </a:r>
          </a:p>
          <a:p>
            <a:pPr>
              <a:buNone/>
            </a:pPr>
            <a:r>
              <a:rPr lang="fr-FR" dirty="0" smtClean="0"/>
              <a:t>	dictionnaire .</a:t>
            </a:r>
            <a:r>
              <a:rPr lang="fr-FR" dirty="0" err="1" smtClean="0"/>
              <a:t>add</a:t>
            </a:r>
            <a:r>
              <a:rPr lang="fr-FR" dirty="0" smtClean="0"/>
              <a:t>("zèbre"); </a:t>
            </a:r>
          </a:p>
          <a:p>
            <a:pPr>
              <a:buNone/>
            </a:pPr>
            <a:r>
              <a:rPr lang="fr-FR" dirty="0" smtClean="0"/>
              <a:t>	dictionnaire .</a:t>
            </a:r>
            <a:r>
              <a:rPr lang="fr-FR" dirty="0" err="1" smtClean="0"/>
              <a:t>add</a:t>
            </a:r>
            <a:r>
              <a:rPr lang="fr-FR" dirty="0" smtClean="0"/>
              <a:t>("éléphant"); </a:t>
            </a:r>
          </a:p>
          <a:p>
            <a:pPr>
              <a:buNone/>
            </a:pPr>
            <a:r>
              <a:rPr lang="fr-FR" dirty="0" smtClean="0"/>
              <a:t>	dictionnaire .</a:t>
            </a:r>
            <a:r>
              <a:rPr lang="fr-FR" dirty="0" err="1" smtClean="0"/>
              <a:t>add</a:t>
            </a:r>
            <a:r>
              <a:rPr lang="fr-FR" dirty="0" smtClean="0"/>
              <a:t>(1, " girafe "); </a:t>
            </a:r>
          </a:p>
          <a:p>
            <a:pPr>
              <a:buNone/>
            </a:pPr>
            <a:r>
              <a:rPr lang="fr-FR" dirty="0" smtClean="0"/>
              <a:t>System.out.println(dictionnaire);</a:t>
            </a:r>
          </a:p>
          <a:p>
            <a:pPr>
              <a:buNone/>
            </a:pPr>
            <a:r>
              <a:rPr lang="fr-FR" dirty="0" smtClean="0"/>
              <a:t>			// affiche [ "zèbre", " girafe ", "éléphant" ]</a:t>
            </a:r>
            <a:endParaRPr lang="fr-FR" b="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listes</a:t>
            </a:r>
            <a:endParaRPr lang="fr-FR" dirty="0"/>
          </a:p>
        </p:txBody>
      </p:sp>
      <p:sp>
        <p:nvSpPr>
          <p:cNvPr id="3" name="Espace réservé du contenu 2"/>
          <p:cNvSpPr>
            <a:spLocks noGrp="1"/>
          </p:cNvSpPr>
          <p:nvPr>
            <p:ph idx="1"/>
          </p:nvPr>
        </p:nvSpPr>
        <p:spPr>
          <a:xfrm>
            <a:off x="457200" y="1285860"/>
            <a:ext cx="8229600" cy="5038740"/>
          </a:xfrm>
        </p:spPr>
        <p:txBody>
          <a:bodyPr>
            <a:normAutofit/>
          </a:bodyPr>
          <a:lstStyle/>
          <a:p>
            <a:pPr>
              <a:buNone/>
            </a:pPr>
            <a:r>
              <a:rPr lang="fr-FR" b="1" dirty="0" smtClean="0"/>
              <a:t>Taille de la liste</a:t>
            </a:r>
          </a:p>
          <a:p>
            <a:r>
              <a:rPr lang="fr-FR" b="1" dirty="0" smtClean="0"/>
              <a:t>size () </a:t>
            </a:r>
            <a:r>
              <a:rPr lang="fr-FR" dirty="0" smtClean="0"/>
              <a:t>donne la taille </a:t>
            </a:r>
          </a:p>
          <a:p>
            <a:r>
              <a:rPr lang="fr-FR" b="1" dirty="0" err="1" smtClean="0"/>
              <a:t>isEmpty</a:t>
            </a:r>
            <a:r>
              <a:rPr lang="fr-FR" b="1" dirty="0" smtClean="0"/>
              <a:t>() </a:t>
            </a:r>
            <a:r>
              <a:rPr lang="fr-FR" dirty="0" smtClean="0"/>
              <a:t>indique si c'est vide </a:t>
            </a:r>
          </a:p>
          <a:p>
            <a:r>
              <a:rPr lang="fr-FR" dirty="0" smtClean="0"/>
              <a:t>Exemple : </a:t>
            </a:r>
          </a:p>
          <a:p>
            <a:pPr>
              <a:buNone/>
            </a:pPr>
            <a:r>
              <a:rPr lang="fr-FR" dirty="0" smtClean="0"/>
              <a:t> </a:t>
            </a:r>
            <a:r>
              <a:rPr lang="fr-FR" dirty="0" err="1" smtClean="0"/>
              <a:t>ArrayList</a:t>
            </a:r>
            <a:r>
              <a:rPr lang="fr-FR" dirty="0" smtClean="0"/>
              <a:t>&lt;String&gt;  dictionnaire = new </a:t>
            </a:r>
            <a:r>
              <a:rPr lang="fr-FR" dirty="0" err="1" smtClean="0"/>
              <a:t>ArrayList</a:t>
            </a:r>
            <a:r>
              <a:rPr lang="fr-FR" dirty="0" smtClean="0"/>
              <a:t>&lt;&gt;(); </a:t>
            </a:r>
          </a:p>
          <a:p>
            <a:pPr>
              <a:buNone/>
            </a:pPr>
            <a:r>
              <a:rPr lang="fr-FR" dirty="0" smtClean="0"/>
              <a:t>	dictionnaire .</a:t>
            </a:r>
            <a:r>
              <a:rPr lang="fr-FR" dirty="0" err="1" smtClean="0"/>
              <a:t>add</a:t>
            </a:r>
            <a:r>
              <a:rPr lang="fr-FR" dirty="0" smtClean="0"/>
              <a:t>("zèbre"); </a:t>
            </a:r>
          </a:p>
          <a:p>
            <a:pPr>
              <a:buNone/>
            </a:pPr>
            <a:r>
              <a:rPr lang="fr-FR" dirty="0" smtClean="0"/>
              <a:t>	dictionnaire .</a:t>
            </a:r>
            <a:r>
              <a:rPr lang="fr-FR" dirty="0" err="1" smtClean="0"/>
              <a:t>add</a:t>
            </a:r>
            <a:r>
              <a:rPr lang="fr-FR" dirty="0" smtClean="0"/>
              <a:t>("éléphant"); </a:t>
            </a:r>
          </a:p>
          <a:p>
            <a:pPr>
              <a:buNone/>
            </a:pPr>
            <a:r>
              <a:rPr lang="fr-FR" dirty="0" smtClean="0"/>
              <a:t>	dictionnaire .</a:t>
            </a:r>
            <a:r>
              <a:rPr lang="fr-FR" dirty="0" err="1" smtClean="0"/>
              <a:t>add</a:t>
            </a:r>
            <a:r>
              <a:rPr lang="fr-FR" dirty="0" smtClean="0"/>
              <a:t>(1, " girafe "); </a:t>
            </a:r>
          </a:p>
          <a:p>
            <a:pPr>
              <a:buNone/>
            </a:pPr>
            <a:r>
              <a:rPr lang="fr-FR" dirty="0" smtClean="0"/>
              <a:t>System.out.println(</a:t>
            </a:r>
            <a:r>
              <a:rPr lang="fr-FR" dirty="0" err="1" smtClean="0"/>
              <a:t>dictionnaire.size</a:t>
            </a:r>
            <a:r>
              <a:rPr lang="fr-FR" dirty="0" smtClean="0"/>
              <a:t>());</a:t>
            </a:r>
          </a:p>
          <a:p>
            <a:pPr>
              <a:buNone/>
            </a:pPr>
            <a:r>
              <a:rPr lang="fr-FR" dirty="0" smtClean="0"/>
              <a:t>			// affiche 3</a:t>
            </a:r>
            <a:endParaRPr lang="fr-FR"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listes</a:t>
            </a:r>
            <a:endParaRPr lang="fr-FR" dirty="0"/>
          </a:p>
        </p:txBody>
      </p:sp>
      <p:sp>
        <p:nvSpPr>
          <p:cNvPr id="3" name="Espace réservé du contenu 2"/>
          <p:cNvSpPr>
            <a:spLocks noGrp="1"/>
          </p:cNvSpPr>
          <p:nvPr>
            <p:ph idx="1"/>
          </p:nvPr>
        </p:nvSpPr>
        <p:spPr>
          <a:xfrm>
            <a:off x="457200" y="1285860"/>
            <a:ext cx="8229600" cy="5038740"/>
          </a:xfrm>
        </p:spPr>
        <p:txBody>
          <a:bodyPr>
            <a:normAutofit fontScale="85000" lnSpcReduction="20000"/>
          </a:bodyPr>
          <a:lstStyle/>
          <a:p>
            <a:pPr>
              <a:buNone/>
            </a:pPr>
            <a:r>
              <a:rPr lang="fr-FR" b="1" dirty="0" smtClean="0"/>
              <a:t>Accès aux éléments d’une liste</a:t>
            </a:r>
          </a:p>
          <a:p>
            <a:pPr>
              <a:buFont typeface="Wingdings" pitchFamily="2" charset="2"/>
              <a:buChar char="v"/>
            </a:pPr>
            <a:r>
              <a:rPr lang="fr-FR" b="1" dirty="0" err="1" smtClean="0"/>
              <a:t>get</a:t>
            </a:r>
            <a:r>
              <a:rPr lang="fr-FR" b="1" dirty="0" smtClean="0"/>
              <a:t>(</a:t>
            </a:r>
            <a:r>
              <a:rPr lang="fr-FR" b="1" dirty="0" err="1" smtClean="0"/>
              <a:t>int</a:t>
            </a:r>
            <a:r>
              <a:rPr lang="fr-FR" b="1" dirty="0" smtClean="0"/>
              <a:t>) </a:t>
            </a:r>
            <a:r>
              <a:rPr lang="fr-FR" dirty="0" smtClean="0"/>
              <a:t>demande un élément </a:t>
            </a:r>
          </a:p>
          <a:p>
            <a:pPr>
              <a:buFont typeface="Wingdings" pitchFamily="2" charset="2"/>
              <a:buChar char="v"/>
            </a:pPr>
            <a:r>
              <a:rPr lang="fr-FR" dirty="0" smtClean="0"/>
              <a:t>Exemple : </a:t>
            </a:r>
          </a:p>
          <a:p>
            <a:pPr lvl="1">
              <a:buNone/>
            </a:pPr>
            <a:r>
              <a:rPr lang="fr-FR" dirty="0" smtClean="0"/>
              <a:t>for(</a:t>
            </a:r>
            <a:r>
              <a:rPr lang="fr-FR" dirty="0" err="1" smtClean="0"/>
              <a:t>int</a:t>
            </a:r>
            <a:r>
              <a:rPr lang="fr-FR" dirty="0" smtClean="0"/>
              <a:t> i =0 ; i&lt;</a:t>
            </a:r>
            <a:r>
              <a:rPr lang="fr-FR" dirty="0" err="1" smtClean="0"/>
              <a:t>dictionnaire.size</a:t>
            </a:r>
            <a:r>
              <a:rPr lang="fr-FR" dirty="0" smtClean="0"/>
              <a:t>();i++){</a:t>
            </a:r>
          </a:p>
          <a:p>
            <a:pPr lvl="1">
              <a:buNone/>
            </a:pPr>
            <a:r>
              <a:rPr lang="fr-FR" dirty="0" smtClean="0"/>
              <a:t>		System.out.println(dictionnaire.get(i)); </a:t>
            </a:r>
          </a:p>
          <a:p>
            <a:pPr lvl="1">
              <a:buNone/>
            </a:pPr>
            <a:r>
              <a:rPr lang="fr-FR" dirty="0" smtClean="0"/>
              <a:t>}</a:t>
            </a:r>
          </a:p>
          <a:p>
            <a:pPr>
              <a:buNone/>
            </a:pPr>
            <a:r>
              <a:rPr lang="fr-FR" b="1" dirty="0" smtClean="0"/>
              <a:t>Remplacer un élément à une position de la liste</a:t>
            </a:r>
          </a:p>
          <a:p>
            <a:pPr>
              <a:buNone/>
            </a:pPr>
            <a:endParaRPr lang="fr-FR" b="1" dirty="0" smtClean="0"/>
          </a:p>
          <a:p>
            <a:pPr>
              <a:buFont typeface="Wingdings" pitchFamily="2" charset="2"/>
              <a:buChar char="v"/>
            </a:pPr>
            <a:r>
              <a:rPr lang="fr-FR" b="1" dirty="0" smtClean="0"/>
              <a:t>set (</a:t>
            </a:r>
            <a:r>
              <a:rPr lang="fr-FR" b="1" dirty="0" err="1" smtClean="0"/>
              <a:t>int</a:t>
            </a:r>
            <a:r>
              <a:rPr lang="fr-FR" b="1" dirty="0" smtClean="0"/>
              <a:t>, E) </a:t>
            </a:r>
            <a:r>
              <a:rPr lang="fr-FR" dirty="0" smtClean="0"/>
              <a:t>remplace l'élément en position donnée </a:t>
            </a:r>
          </a:p>
          <a:p>
            <a:pPr>
              <a:buFont typeface="Wingdings" pitchFamily="2" charset="2"/>
              <a:buChar char="v"/>
            </a:pPr>
            <a:endParaRPr lang="fr-FR" dirty="0" smtClean="0"/>
          </a:p>
          <a:p>
            <a:pPr>
              <a:buNone/>
            </a:pPr>
            <a:r>
              <a:rPr lang="fr-FR" b="1" dirty="0" smtClean="0"/>
              <a:t>Supprimer un élément de la liste</a:t>
            </a:r>
          </a:p>
          <a:p>
            <a:pPr>
              <a:buNone/>
            </a:pPr>
            <a:endParaRPr lang="fr-FR" b="1" dirty="0" smtClean="0"/>
          </a:p>
          <a:p>
            <a:pPr>
              <a:buFont typeface="Wingdings" pitchFamily="2" charset="2"/>
              <a:buChar char="v"/>
            </a:pPr>
            <a:r>
              <a:rPr lang="fr-FR" b="1" dirty="0" err="1" smtClean="0"/>
              <a:t>remove</a:t>
            </a:r>
            <a:r>
              <a:rPr lang="fr-FR" b="1" dirty="0" smtClean="0"/>
              <a:t>(</a:t>
            </a:r>
            <a:r>
              <a:rPr lang="fr-FR" b="1" dirty="0" err="1" smtClean="0"/>
              <a:t>int</a:t>
            </a:r>
            <a:r>
              <a:rPr lang="fr-FR" b="1" dirty="0" smtClean="0"/>
              <a:t>) </a:t>
            </a:r>
            <a:r>
              <a:rPr lang="fr-FR" dirty="0" smtClean="0"/>
              <a:t>enlève l'élément en position donnée </a:t>
            </a:r>
          </a:p>
          <a:p>
            <a:pPr>
              <a:buFont typeface="Wingdings" pitchFamily="2" charset="2"/>
              <a:buChar char="v"/>
            </a:pPr>
            <a:r>
              <a:rPr lang="fr-FR" b="1" dirty="0" err="1" smtClean="0"/>
              <a:t>remove</a:t>
            </a:r>
            <a:r>
              <a:rPr lang="fr-FR" b="1" dirty="0" smtClean="0"/>
              <a:t>(E) </a:t>
            </a:r>
            <a:r>
              <a:rPr lang="fr-FR" dirty="0" smtClean="0"/>
              <a:t>enlève un élément donné 	</a:t>
            </a:r>
            <a:endParaRPr lang="fr-FR" b="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listes - TP</a:t>
            </a:r>
            <a:endParaRPr lang="fr-FR" dirty="0"/>
          </a:p>
        </p:txBody>
      </p:sp>
      <p:sp>
        <p:nvSpPr>
          <p:cNvPr id="3" name="Espace réservé du contenu 2"/>
          <p:cNvSpPr>
            <a:spLocks noGrp="1"/>
          </p:cNvSpPr>
          <p:nvPr>
            <p:ph idx="1"/>
          </p:nvPr>
        </p:nvSpPr>
        <p:spPr>
          <a:xfrm>
            <a:off x="457200" y="1285860"/>
            <a:ext cx="8229600" cy="5038740"/>
          </a:xfrm>
        </p:spPr>
        <p:txBody>
          <a:bodyPr>
            <a:normAutofit fontScale="85000" lnSpcReduction="10000"/>
          </a:bodyPr>
          <a:lstStyle/>
          <a:p>
            <a:pPr>
              <a:buNone/>
            </a:pPr>
            <a:r>
              <a:rPr lang="fr-FR" b="1" dirty="0" smtClean="0"/>
              <a:t>Exercice 1 :  Somme d'une liste</a:t>
            </a:r>
          </a:p>
          <a:p>
            <a:pPr>
              <a:buNone/>
            </a:pPr>
            <a:r>
              <a:rPr lang="fr-FR" dirty="0" smtClean="0"/>
              <a:t>	 Écrire une méthode qui calcule la somme des éléments  paire d’une liste d’entiers.</a:t>
            </a:r>
          </a:p>
          <a:p>
            <a:pPr>
              <a:buNone/>
            </a:pPr>
            <a:r>
              <a:rPr lang="fr-FR" b="1" dirty="0" smtClean="0"/>
              <a:t> Exercice 2 : Les extrêmes </a:t>
            </a:r>
          </a:p>
          <a:p>
            <a:pPr>
              <a:buNone/>
            </a:pPr>
            <a:r>
              <a:rPr lang="fr-FR" dirty="0" smtClean="0"/>
              <a:t>	Écrire une méthode qui supprime le minimum et le maximum des éléments d’une liste d’entiers. On peut supposer que le maximum et le minimum sont uniques. </a:t>
            </a:r>
          </a:p>
          <a:p>
            <a:pPr>
              <a:buNone/>
            </a:pPr>
            <a:r>
              <a:rPr lang="fr-FR" b="1" dirty="0" smtClean="0"/>
              <a:t>Exercice 3 :  Éliminer les doublons d'une liste </a:t>
            </a:r>
          </a:p>
          <a:p>
            <a:pPr>
              <a:buNone/>
            </a:pPr>
            <a:r>
              <a:rPr lang="fr-FR" dirty="0" smtClean="0"/>
              <a:t>	Soit une liste ordonnée d'entiers avec de possibles redondances. Écrire une méthode qui enlève les redondances de la liste.</a:t>
            </a:r>
          </a:p>
          <a:p>
            <a:pPr>
              <a:buNone/>
            </a:pPr>
            <a:r>
              <a:rPr lang="fr-FR" dirty="0" smtClean="0"/>
              <a:t> Exemple : Si la liste est (1, 3, 3, 7, 8, 8, 8) le résultat est (1, 3, 7, 8).</a:t>
            </a:r>
          </a:p>
          <a:p>
            <a:pPr>
              <a:buNone/>
            </a:pPr>
            <a:r>
              <a:rPr lang="fr-FR" b="1" dirty="0" smtClean="0"/>
              <a:t>Exercice  4  : Concaténation de deux listes </a:t>
            </a:r>
          </a:p>
          <a:p>
            <a:pPr>
              <a:buNone/>
            </a:pPr>
            <a:r>
              <a:rPr lang="fr-FR" dirty="0" smtClean="0"/>
              <a:t>	Écrire un module qui reçoit 2 listes et ajoute à la suite de la première les éléments de la seconde; </a:t>
            </a:r>
            <a:endParaRPr lang="fr-FR" b="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a:t>
            </a:r>
            <a:r>
              <a:rPr lang="fr-FR" dirty="0" err="1" smtClean="0"/>
              <a:t>Maps</a:t>
            </a:r>
            <a:endParaRPr lang="fr-FR" dirty="0"/>
          </a:p>
        </p:txBody>
      </p:sp>
      <p:sp>
        <p:nvSpPr>
          <p:cNvPr id="3" name="Espace réservé du contenu 2"/>
          <p:cNvSpPr>
            <a:spLocks noGrp="1"/>
          </p:cNvSpPr>
          <p:nvPr>
            <p:ph idx="1"/>
          </p:nvPr>
        </p:nvSpPr>
        <p:spPr>
          <a:xfrm>
            <a:off x="457200" y="1285860"/>
            <a:ext cx="8229600" cy="5038740"/>
          </a:xfrm>
        </p:spPr>
        <p:txBody>
          <a:bodyPr>
            <a:normAutofit/>
          </a:bodyPr>
          <a:lstStyle/>
          <a:p>
            <a:endParaRPr lang="fr-FR" sz="2400" b="1" dirty="0" smtClean="0"/>
          </a:p>
          <a:p>
            <a:endParaRPr lang="fr-FR" b="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Les Exceptions</a:t>
            </a:r>
            <a:endParaRPr lang="fr-FR" dirty="0"/>
          </a:p>
        </p:txBody>
      </p:sp>
      <p:sp>
        <p:nvSpPr>
          <p:cNvPr id="3" name="Espace réservé du contenu 2"/>
          <p:cNvSpPr>
            <a:spLocks noGrp="1"/>
          </p:cNvSpPr>
          <p:nvPr>
            <p:ph idx="1"/>
          </p:nvPr>
        </p:nvSpPr>
        <p:spPr>
          <a:xfrm>
            <a:off x="457200" y="1285860"/>
            <a:ext cx="8229600" cy="5038740"/>
          </a:xfrm>
        </p:spPr>
        <p:txBody>
          <a:bodyPr>
            <a:normAutofit/>
          </a:bodyPr>
          <a:lstStyle/>
          <a:p>
            <a:endParaRPr lang="fr-FR" sz="2400" b="1" dirty="0" smtClean="0"/>
          </a:p>
          <a:p>
            <a:endParaRPr lang="fr-FR"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POO-TP</a:t>
            </a:r>
            <a:endParaRPr lang="fr-FR" dirty="0"/>
          </a:p>
        </p:txBody>
      </p:sp>
      <p:sp>
        <p:nvSpPr>
          <p:cNvPr id="3" name="Espace réservé du contenu 2"/>
          <p:cNvSpPr>
            <a:spLocks noGrp="1"/>
          </p:cNvSpPr>
          <p:nvPr>
            <p:ph idx="1"/>
          </p:nvPr>
        </p:nvSpPr>
        <p:spPr>
          <a:xfrm>
            <a:off x="457200" y="1285860"/>
            <a:ext cx="8543956" cy="5286412"/>
          </a:xfrm>
        </p:spPr>
        <p:txBody>
          <a:bodyPr>
            <a:normAutofit fontScale="85000" lnSpcReduction="20000"/>
          </a:bodyPr>
          <a:lstStyle/>
          <a:p>
            <a:pPr>
              <a:buNone/>
            </a:pPr>
            <a:r>
              <a:rPr lang="fr-FR" sz="2400" b="1" dirty="0" smtClean="0"/>
              <a:t>Ex. 1 Une personne</a:t>
            </a:r>
          </a:p>
          <a:p>
            <a:pPr>
              <a:buNone/>
            </a:pPr>
            <a:r>
              <a:rPr lang="fr-FR" sz="2400" dirty="0" smtClean="0"/>
              <a:t>	Créez une classe Personne, une personne étant constituée d'un nom, d'un prénom et d'une date de naissance. Ecrivez une classe Date</a:t>
            </a:r>
          </a:p>
          <a:p>
            <a:pPr>
              <a:buNone/>
            </a:pPr>
            <a:r>
              <a:rPr lang="fr-FR" sz="2400" dirty="0" smtClean="0"/>
              <a:t>	On doit pouvoir construire une personne :</a:t>
            </a:r>
          </a:p>
          <a:p>
            <a:pPr>
              <a:buFont typeface="Wingdings" pitchFamily="2" charset="2"/>
              <a:buChar char="Ø"/>
            </a:pPr>
            <a:r>
              <a:rPr lang="fr-FR" sz="2400" dirty="0" smtClean="0"/>
              <a:t>Avec 3 arguments : le nom (chaine), le prénom (chaine) et la date de naissance de la personne (Date)</a:t>
            </a:r>
          </a:p>
          <a:p>
            <a:pPr>
              <a:buFont typeface="Wingdings" pitchFamily="2" charset="2"/>
              <a:buChar char="Ø"/>
            </a:pPr>
            <a:r>
              <a:rPr lang="fr-FR" sz="2400" dirty="0" smtClean="0"/>
              <a:t>Avec 2 arguments de type chaine : le nom et le prénom de la personne; la date de naissance est alors initialisée a ≪ rien ≫</a:t>
            </a:r>
          </a:p>
          <a:p>
            <a:pPr>
              <a:buNone/>
            </a:pPr>
            <a:r>
              <a:rPr lang="fr-FR" sz="2400" dirty="0" smtClean="0"/>
              <a:t>	Ecrivez aussi tous les accesseurs et mutateurs que vous jugez pertinents. Dans un module principal, créez une personne :</a:t>
            </a:r>
          </a:p>
          <a:p>
            <a:pPr>
              <a:buFont typeface="Wingdings" pitchFamily="2" charset="2"/>
              <a:buChar char="Ø"/>
            </a:pPr>
            <a:r>
              <a:rPr lang="fr-FR" sz="2400" dirty="0" smtClean="0"/>
              <a:t>sans argument, Avec comme arguments "Durant" et "</a:t>
            </a:r>
            <a:r>
              <a:rPr lang="fr-FR" sz="2400" dirty="0" err="1" smtClean="0"/>
              <a:t>Zebulon</a:t>
            </a:r>
            <a:r>
              <a:rPr lang="fr-FR" sz="2400" dirty="0" smtClean="0"/>
              <a:t> ’’</a:t>
            </a:r>
          </a:p>
          <a:p>
            <a:pPr>
              <a:buFont typeface="Wingdings" pitchFamily="2" charset="2"/>
              <a:buChar char="Ø"/>
            </a:pPr>
            <a:r>
              <a:rPr lang="fr-FR" sz="2400" dirty="0" smtClean="0"/>
              <a:t> Avec comme arguments "Durant", "</a:t>
            </a:r>
            <a:r>
              <a:rPr lang="fr-FR" sz="2400" dirty="0" err="1" smtClean="0"/>
              <a:t>Zebulon</a:t>
            </a:r>
            <a:r>
              <a:rPr lang="fr-FR" sz="2400" dirty="0" smtClean="0"/>
              <a:t>" et la date de naissance du 01/02/1980</a:t>
            </a:r>
          </a:p>
          <a:p>
            <a:pPr>
              <a:buNone/>
            </a:pPr>
            <a:r>
              <a:rPr lang="fr-FR" sz="2400" dirty="0" smtClean="0"/>
              <a:t>	Pour réaliser les constructeurs recevant la date de naissance en paramètre, il faudra tester si cette date n’est pas antérieure a la date du jour. La date du jour est fournie</a:t>
            </a:r>
          </a:p>
          <a:p>
            <a:pPr>
              <a:buNone/>
            </a:pPr>
            <a:r>
              <a:rPr lang="fr-FR" sz="2400" dirty="0" smtClean="0"/>
              <a:t>	par le constructeur de Date sans paramètre.</a:t>
            </a:r>
          </a:p>
          <a:p>
            <a:endParaRPr lang="fr-FR" b="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581772"/>
          </a:xfrm>
        </p:spPr>
        <p:txBody>
          <a:bodyPr>
            <a:normAutofit fontScale="90000"/>
          </a:bodyPr>
          <a:lstStyle/>
          <a:p>
            <a:pPr algn="ctr"/>
            <a:r>
              <a:rPr lang="fr-FR" dirty="0" smtClean="0"/>
              <a:t>POO-TP</a:t>
            </a:r>
            <a:endParaRPr lang="fr-FR" dirty="0"/>
          </a:p>
        </p:txBody>
      </p:sp>
      <p:sp>
        <p:nvSpPr>
          <p:cNvPr id="3" name="Espace réservé du contenu 2"/>
          <p:cNvSpPr>
            <a:spLocks noGrp="1"/>
          </p:cNvSpPr>
          <p:nvPr>
            <p:ph idx="1"/>
          </p:nvPr>
        </p:nvSpPr>
        <p:spPr>
          <a:xfrm>
            <a:off x="457200" y="1285860"/>
            <a:ext cx="8543956" cy="5286412"/>
          </a:xfrm>
        </p:spPr>
        <p:txBody>
          <a:bodyPr>
            <a:normAutofit/>
          </a:bodyPr>
          <a:lstStyle/>
          <a:p>
            <a:pPr>
              <a:buNone/>
            </a:pPr>
            <a:endParaRPr lang="fr-FR" sz="2400" b="1" dirty="0" smtClean="0"/>
          </a:p>
          <a:p>
            <a:pPr>
              <a:buNone/>
            </a:pPr>
            <a:r>
              <a:rPr lang="fr-FR" sz="2400" b="1" dirty="0" smtClean="0"/>
              <a:t>Ex. 2  Anniversaire des personnes</a:t>
            </a:r>
          </a:p>
          <a:p>
            <a:pPr>
              <a:buNone/>
            </a:pPr>
            <a:r>
              <a:rPr lang="fr-FR" sz="2400" dirty="0" smtClean="0"/>
              <a:t>	Utilisons la classe Personne écrite plus haut. Ecrire un module qui lit des Personne (au clavier) et affiche les noms et le nombre de celles nées ce mois-ci. On suppose que la lecture de ≪ rien ≫ indique la fin des données.</a:t>
            </a:r>
          </a:p>
          <a:p>
            <a:pPr>
              <a:buNone/>
            </a:pPr>
            <a:endParaRPr lang="fr-FR" sz="2400" dirty="0" smtClean="0"/>
          </a:p>
          <a:p>
            <a:pPr>
              <a:buNone/>
            </a:pPr>
            <a:r>
              <a:rPr lang="fr-FR" sz="2400" b="1" dirty="0" smtClean="0"/>
              <a:t>Ex. 3 Anniversaires</a:t>
            </a:r>
          </a:p>
          <a:p>
            <a:pPr>
              <a:buNone/>
            </a:pPr>
            <a:r>
              <a:rPr lang="fr-FR" sz="2400" dirty="0" smtClean="0"/>
              <a:t>	Ecrire un module qui reçoit une liste de Personne (nom + prénom + date de naissance ; cf. exercice dans le chapitre OO) et retourne la liste</a:t>
            </a:r>
            <a:endParaRPr lang="fr-FR" sz="2400" b="1" dirty="0" smtClean="0"/>
          </a:p>
          <a:p>
            <a:endParaRPr lang="fr-FR" b="1"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JAVADOC</a:t>
            </a:r>
            <a:endParaRPr lang="fr-FR" dirty="0"/>
          </a:p>
        </p:txBody>
      </p:sp>
      <p:sp>
        <p:nvSpPr>
          <p:cNvPr id="3" name="Espace réservé du contenu 2"/>
          <p:cNvSpPr>
            <a:spLocks noGrp="1"/>
          </p:cNvSpPr>
          <p:nvPr>
            <p:ph idx="1"/>
          </p:nvPr>
        </p:nvSpPr>
        <p:spPr/>
        <p:txBody>
          <a:bodyPr>
            <a:normAutofit/>
          </a:bodyPr>
          <a:lstStyle/>
          <a:p>
            <a:r>
              <a:rPr lang="fr-FR" dirty="0" err="1" smtClean="0"/>
              <a:t>Javadoc</a:t>
            </a:r>
            <a:r>
              <a:rPr lang="fr-FR" dirty="0" smtClean="0"/>
              <a:t> est une documentation complète de votre code.</a:t>
            </a:r>
          </a:p>
          <a:p>
            <a:r>
              <a:rPr lang="fr-FR" dirty="0" smtClean="0"/>
              <a:t> Générée par l’outil </a:t>
            </a:r>
            <a:r>
              <a:rPr lang="fr-FR" dirty="0" err="1" smtClean="0"/>
              <a:t>J</a:t>
            </a:r>
            <a:r>
              <a:rPr lang="fr-FR" dirty="0" err="1" smtClean="0"/>
              <a:t>avadoc</a:t>
            </a:r>
            <a:r>
              <a:rPr lang="fr-FR" dirty="0" smtClean="0"/>
              <a:t> de Sun Microsystems</a:t>
            </a:r>
          </a:p>
          <a:p>
            <a:r>
              <a:rPr lang="fr-FR" dirty="0" smtClean="0"/>
              <a:t>Il est inclus dans tous les JDK (SDK) de java.</a:t>
            </a:r>
          </a:p>
          <a:p>
            <a:r>
              <a:rPr lang="fr-FR" dirty="0" smtClean="0"/>
              <a:t>Il génère des pages HTML contenant au minimum :</a:t>
            </a:r>
          </a:p>
          <a:p>
            <a:pPr lvl="1"/>
            <a:r>
              <a:rPr lang="fr-FR" dirty="0" smtClean="0"/>
              <a:t> La liste des classes,</a:t>
            </a:r>
          </a:p>
          <a:p>
            <a:pPr lvl="1"/>
            <a:r>
              <a:rPr lang="fr-FR" dirty="0" smtClean="0"/>
              <a:t> La liste des méthodes </a:t>
            </a:r>
          </a:p>
          <a:p>
            <a:pPr lvl="1"/>
            <a:r>
              <a:rPr lang="fr-FR" dirty="0" smtClean="0"/>
              <a:t>E</a:t>
            </a:r>
            <a:r>
              <a:rPr lang="fr-FR" dirty="0" smtClean="0"/>
              <a:t>t la liste des variables</a:t>
            </a:r>
          </a:p>
          <a:p>
            <a:r>
              <a:rPr lang="fr-FR" dirty="0" smtClean="0"/>
              <a:t>Pourquoi documenter  son code?</a:t>
            </a:r>
          </a:p>
          <a:p>
            <a:endParaRPr lang="fr-FR" dirty="0" smtClean="0"/>
          </a:p>
          <a:p>
            <a:endParaRPr lang="fr-FR" dirty="0" smtClean="0"/>
          </a:p>
          <a:p>
            <a:endParaRPr lang="fr-FR" dirty="0" smtClean="0"/>
          </a:p>
          <a:p>
            <a:pPr>
              <a:buNone/>
            </a:pPr>
            <a:endParaRPr lang="fr-FR" dirty="0" smtClean="0"/>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programme</a:t>
            </a:r>
            <a:endParaRPr lang="fr-FR" dirty="0"/>
          </a:p>
        </p:txBody>
      </p:sp>
      <p:sp>
        <p:nvSpPr>
          <p:cNvPr id="3" name="Espace réservé du contenu 2"/>
          <p:cNvSpPr>
            <a:spLocks noGrp="1"/>
          </p:cNvSpPr>
          <p:nvPr>
            <p:ph idx="1"/>
          </p:nvPr>
        </p:nvSpPr>
        <p:spPr>
          <a:xfrm>
            <a:off x="0" y="1935480"/>
            <a:ext cx="9144000" cy="4389120"/>
          </a:xfrm>
        </p:spPr>
        <p:txBody>
          <a:bodyPr>
            <a:normAutofit lnSpcReduction="10000"/>
          </a:bodyPr>
          <a:lstStyle/>
          <a:p>
            <a:pPr>
              <a:buNone/>
            </a:pPr>
            <a:r>
              <a:rPr lang="fr-FR" sz="3200" dirty="0" smtClean="0">
                <a:ea typeface="ＭＳ Ｐゴシック" charset="0"/>
              </a:rPr>
              <a:t> </a:t>
            </a:r>
          </a:p>
          <a:p>
            <a:pPr>
              <a:buNone/>
            </a:pPr>
            <a:r>
              <a:rPr lang="fr-FR" sz="3200" dirty="0" smtClean="0"/>
              <a:t>Ex : Taille de quelques programmes</a:t>
            </a:r>
          </a:p>
          <a:p>
            <a:r>
              <a:rPr lang="fr-FR" sz="3200" dirty="0" smtClean="0"/>
              <a:t> </a:t>
            </a:r>
            <a:r>
              <a:rPr lang="fr-FR" sz="3200" dirty="0" err="1" smtClean="0"/>
              <a:t>Firefox</a:t>
            </a:r>
            <a:r>
              <a:rPr lang="fr-FR" sz="3200" dirty="0" smtClean="0"/>
              <a:t> : 2 millions de lignes de code</a:t>
            </a:r>
          </a:p>
          <a:p>
            <a:r>
              <a:rPr lang="fr-FR" sz="3200" dirty="0" smtClean="0"/>
              <a:t> Windows XP : 40 millions de lignes de code</a:t>
            </a:r>
          </a:p>
          <a:p>
            <a:r>
              <a:rPr lang="fr-FR" sz="3200" dirty="0" smtClean="0"/>
              <a:t> Mac OS X : 86 millions de lignes de code</a:t>
            </a:r>
          </a:p>
          <a:p>
            <a:r>
              <a:rPr lang="fr-FR" sz="3200" dirty="0" smtClean="0"/>
              <a:t> Distribution </a:t>
            </a:r>
            <a:r>
              <a:rPr lang="fr-FR" sz="3200" dirty="0" err="1" smtClean="0"/>
              <a:t>Debian</a:t>
            </a:r>
            <a:r>
              <a:rPr lang="fr-FR" sz="3200" dirty="0" smtClean="0"/>
              <a:t> 4 : 283 millions de lignes de code</a:t>
            </a:r>
          </a:p>
          <a:p>
            <a:pPr>
              <a:buNone/>
            </a:pPr>
            <a:r>
              <a:rPr lang="en-US" sz="3200" dirty="0" smtClean="0"/>
              <a:t>(</a:t>
            </a:r>
            <a:r>
              <a:rPr lang="en-US" sz="2400" dirty="0" smtClean="0"/>
              <a:t>source : http://en. Wikipedia org/wiki/</a:t>
            </a:r>
            <a:r>
              <a:rPr lang="en-US" sz="2400" dirty="0" err="1" smtClean="0"/>
              <a:t>Source_lines_of_code</a:t>
            </a:r>
            <a:r>
              <a:rPr lang="en-US" sz="2400" dirty="0" smtClean="0"/>
              <a:t>)</a:t>
            </a:r>
            <a:endParaRPr lang="fr-FR" sz="2400" dirty="0" smtClean="0">
              <a:ea typeface="ＭＳ Ｐゴシック"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JAVADOC - tags</a:t>
            </a:r>
            <a:endParaRPr lang="fr-FR" dirty="0"/>
          </a:p>
        </p:txBody>
      </p:sp>
      <p:sp>
        <p:nvSpPr>
          <p:cNvPr id="3" name="Espace réservé du contenu 2"/>
          <p:cNvSpPr>
            <a:spLocks noGrp="1"/>
          </p:cNvSpPr>
          <p:nvPr>
            <p:ph idx="1"/>
          </p:nvPr>
        </p:nvSpPr>
        <p:spPr>
          <a:xfrm>
            <a:off x="142844" y="1935480"/>
            <a:ext cx="8858312" cy="4636792"/>
          </a:xfrm>
        </p:spPr>
        <p:txBody>
          <a:bodyPr>
            <a:normAutofit fontScale="85000" lnSpcReduction="10000"/>
          </a:bodyPr>
          <a:lstStyle/>
          <a:p>
            <a:r>
              <a:rPr lang="fr-FR" dirty="0" smtClean="0"/>
              <a:t>Permettent de détailler des informations sur chaque classe, chaque méthode et autres.</a:t>
            </a:r>
          </a:p>
          <a:p>
            <a:r>
              <a:rPr lang="fr-FR" dirty="0" smtClean="0"/>
              <a:t>Les différents tags :</a:t>
            </a:r>
          </a:p>
          <a:p>
            <a:pPr lvl="1"/>
            <a:r>
              <a:rPr lang="fr-FR" b="1" dirty="0" smtClean="0"/>
              <a:t>@</a:t>
            </a:r>
            <a:r>
              <a:rPr lang="fr-FR" b="1" dirty="0" err="1" smtClean="0"/>
              <a:t>param</a:t>
            </a:r>
            <a:r>
              <a:rPr lang="fr-FR" b="1" dirty="0" smtClean="0"/>
              <a:t> </a:t>
            </a:r>
            <a:r>
              <a:rPr lang="fr-FR" dirty="0" smtClean="0"/>
              <a:t>: Permet de renseigner les paramètre de la méthode, on renseigne juste le nom du paramètre, son type est inclus automatiquement dans la </a:t>
            </a:r>
            <a:r>
              <a:rPr lang="fr-FR" dirty="0" err="1" smtClean="0"/>
              <a:t>javadoc</a:t>
            </a:r>
            <a:endParaRPr lang="fr-FR" dirty="0" smtClean="0"/>
          </a:p>
          <a:p>
            <a:pPr lvl="1"/>
            <a:r>
              <a:rPr lang="fr-FR" b="1" dirty="0" smtClean="0"/>
              <a:t>@return </a:t>
            </a:r>
            <a:r>
              <a:rPr lang="fr-FR" dirty="0" smtClean="0"/>
              <a:t>: Sert à renseigner l’objet retourné par la méthode</a:t>
            </a:r>
          </a:p>
          <a:p>
            <a:pPr lvl="1"/>
            <a:r>
              <a:rPr lang="fr-FR" b="1" dirty="0" smtClean="0"/>
              <a:t>@</a:t>
            </a:r>
            <a:r>
              <a:rPr lang="fr-FR" b="1" dirty="0" err="1" smtClean="0"/>
              <a:t>author</a:t>
            </a:r>
            <a:r>
              <a:rPr lang="fr-FR" b="1" dirty="0" smtClean="0"/>
              <a:t> </a:t>
            </a:r>
            <a:r>
              <a:rPr lang="fr-FR" dirty="0" smtClean="0"/>
              <a:t>: L’auteur de la classe. Jamais utilisé pour la méthode</a:t>
            </a:r>
          </a:p>
          <a:p>
            <a:pPr lvl="1"/>
            <a:r>
              <a:rPr lang="fr-FR" b="1" dirty="0" smtClean="0"/>
              <a:t>@version </a:t>
            </a:r>
            <a:r>
              <a:rPr lang="fr-FR" dirty="0" smtClean="0"/>
              <a:t>: La version de la classe. </a:t>
            </a:r>
            <a:r>
              <a:rPr lang="fr-FR" dirty="0" smtClean="0"/>
              <a:t>Jamais utilisé pour la méthode</a:t>
            </a:r>
            <a:endParaRPr lang="fr-FR" dirty="0" smtClean="0"/>
          </a:p>
          <a:p>
            <a:pPr lvl="1"/>
            <a:r>
              <a:rPr lang="fr-FR" b="1" dirty="0" smtClean="0"/>
              <a:t>@</a:t>
            </a:r>
            <a:r>
              <a:rPr lang="fr-FR" b="1" dirty="0" err="1" smtClean="0"/>
              <a:t>see</a:t>
            </a:r>
            <a:r>
              <a:rPr lang="fr-FR" b="1" dirty="0" smtClean="0"/>
              <a:t> </a:t>
            </a:r>
            <a:r>
              <a:rPr lang="fr-FR" dirty="0" smtClean="0"/>
              <a:t>: Permet de faire référence à une autre méthode, classe etc.</a:t>
            </a:r>
          </a:p>
          <a:p>
            <a:pPr lvl="1"/>
            <a:r>
              <a:rPr lang="fr-FR" b="1" dirty="0" smtClean="0"/>
              <a:t>@</a:t>
            </a:r>
            <a:r>
              <a:rPr lang="fr-FR" b="1" dirty="0" err="1" smtClean="0"/>
              <a:t>throws</a:t>
            </a:r>
            <a:r>
              <a:rPr lang="fr-FR" b="1" dirty="0" smtClean="0"/>
              <a:t> : </a:t>
            </a:r>
            <a:r>
              <a:rPr lang="fr-FR" b="1" dirty="0" smtClean="0"/>
              <a:t>I</a:t>
            </a:r>
            <a:r>
              <a:rPr lang="fr-FR" dirty="0" smtClean="0"/>
              <a:t>ndique la présence d’une exception</a:t>
            </a:r>
          </a:p>
          <a:p>
            <a:pPr lvl="1"/>
            <a:r>
              <a:rPr lang="fr-FR" b="1" dirty="0" smtClean="0"/>
              <a:t>@</a:t>
            </a:r>
            <a:r>
              <a:rPr lang="fr-FR" b="1" dirty="0" err="1" smtClean="0"/>
              <a:t>since</a:t>
            </a:r>
            <a:r>
              <a:rPr lang="fr-FR" b="1" dirty="0" smtClean="0"/>
              <a:t> :  </a:t>
            </a:r>
            <a:r>
              <a:rPr lang="fr-FR" b="1" dirty="0" smtClean="0"/>
              <a:t>P</a:t>
            </a:r>
            <a:r>
              <a:rPr lang="fr-FR" dirty="0" smtClean="0"/>
              <a:t>ermet de dater la présence d’une méthode (3.0 par exemple)</a:t>
            </a:r>
          </a:p>
          <a:p>
            <a:pPr lvl="1"/>
            <a:r>
              <a:rPr lang="fr-FR" b="1" dirty="0" smtClean="0"/>
              <a:t>@</a:t>
            </a:r>
            <a:r>
              <a:rPr lang="fr-FR" b="1" dirty="0" err="1" smtClean="0"/>
              <a:t>deprecated</a:t>
            </a:r>
            <a:r>
              <a:rPr lang="fr-FR" b="1" dirty="0" smtClean="0"/>
              <a:t> : </a:t>
            </a:r>
            <a:r>
              <a:rPr lang="fr-FR" dirty="0" smtClean="0"/>
              <a:t>Doit décrire la version depuis laquelle cette méthode / classe est dépréciée. Mais aussi ce qu’il faut utiliser à la place</a:t>
            </a:r>
            <a:endParaRPr lang="fr-F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JAVADOC</a:t>
            </a:r>
            <a:endParaRPr lang="fr-FR" dirty="0"/>
          </a:p>
        </p:txBody>
      </p:sp>
      <p:sp>
        <p:nvSpPr>
          <p:cNvPr id="3" name="Espace réservé du contenu 2"/>
          <p:cNvSpPr>
            <a:spLocks noGrp="1"/>
          </p:cNvSpPr>
          <p:nvPr>
            <p:ph idx="1"/>
          </p:nvPr>
        </p:nvSpPr>
        <p:spPr/>
        <p:txBody>
          <a:bodyPr/>
          <a:lstStyle/>
          <a:p>
            <a:endParaRPr lang="fr-FR" dirty="0" smtClean="0"/>
          </a:p>
          <a:p>
            <a:endParaRPr lang="fr-FR" dirty="0" smtClean="0"/>
          </a:p>
          <a:p>
            <a:endParaRPr lang="fr-FR" smtClean="0"/>
          </a:p>
          <a:p>
            <a:r>
              <a:rPr lang="fr-FR" smtClean="0"/>
              <a:t>Comment </a:t>
            </a:r>
            <a:r>
              <a:rPr lang="fr-FR" dirty="0" smtClean="0"/>
              <a:t>générer la </a:t>
            </a:r>
            <a:r>
              <a:rPr lang="fr-FR" dirty="0" err="1" smtClean="0"/>
              <a:t>J</a:t>
            </a:r>
            <a:r>
              <a:rPr lang="fr-FR" dirty="0" err="1" smtClean="0"/>
              <a:t>avadoc</a:t>
            </a:r>
            <a:r>
              <a:rPr lang="fr-FR" dirty="0" smtClean="0"/>
              <a:t>  avec </a:t>
            </a:r>
            <a:r>
              <a:rPr lang="fr-FR" dirty="0" err="1" smtClean="0"/>
              <a:t>NetBeans</a:t>
            </a:r>
            <a:r>
              <a:rPr lang="fr-FR" dirty="0" smtClean="0"/>
              <a:t>?</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sz="3200" dirty="0" smtClean="0"/>
              <a:t>Langage Java</a:t>
            </a:r>
            <a:endParaRPr lang="fr-BE" sz="3200" dirty="0"/>
          </a:p>
        </p:txBody>
      </p:sp>
      <p:sp>
        <p:nvSpPr>
          <p:cNvPr id="5" name="Rectangle 3"/>
          <p:cNvSpPr txBox="1">
            <a:spLocks noChangeArrowheads="1"/>
          </p:cNvSpPr>
          <p:nvPr/>
        </p:nvSpPr>
        <p:spPr bwMode="auto">
          <a:xfrm>
            <a:off x="1042987" y="2928934"/>
            <a:ext cx="8101013" cy="1714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Historique</a:t>
            </a: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lang="fr-FR" sz="3200" b="1" dirty="0" smtClean="0">
                <a:latin typeface="+mn-lt"/>
                <a:ea typeface="ＭＳ Ｐゴシック" charset="0"/>
              </a:rPr>
              <a:t>Les éditions de Java</a:t>
            </a:r>
            <a:endParaRPr kumimoji="0" lang="fr-FR" sz="3200" b="1" i="0" u="none" strike="noStrike" kern="1200" cap="none" spc="0" normalizeH="0" baseline="0" noProof="0" dirty="0" smtClean="0">
              <a:ln>
                <a:noFill/>
              </a:ln>
              <a:solidFill>
                <a:schemeClr val="tx1"/>
              </a:solidFill>
              <a:effectLst/>
              <a:uLnTx/>
              <a:uFillTx/>
              <a:latin typeface="+mn-lt"/>
              <a:ea typeface="ＭＳ Ｐゴシック" charset="0"/>
              <a:cs typeface="+mn-cs"/>
            </a:endParaRPr>
          </a:p>
          <a:p>
            <a:pPr marL="0" marR="0" lvl="0" indent="0" defTabSz="914400" rtl="0" eaLnBrk="1" fontAlgn="base" latinLnBrk="0" hangingPunct="1">
              <a:lnSpc>
                <a:spcPts val="3000"/>
              </a:lnSpc>
              <a:spcBef>
                <a:spcPts val="600"/>
              </a:spcBef>
              <a:spcAft>
                <a:spcPct val="0"/>
              </a:spcAft>
              <a:buClr>
                <a:schemeClr val="accent1"/>
              </a:buClr>
              <a:buSzPct val="80000"/>
              <a:buFont typeface="Arial" pitchFamily="34" charset="0"/>
              <a:buChar char="•"/>
              <a:tabLst/>
              <a:defRPr/>
            </a:pPr>
            <a:r>
              <a:rPr kumimoji="0" lang="fr-FR" sz="3200" b="1" i="0" u="none" strike="noStrike" kern="1200" cap="none" spc="0" normalizeH="0" baseline="0" noProof="0" dirty="0" smtClean="0">
                <a:ln>
                  <a:noFill/>
                </a:ln>
                <a:solidFill>
                  <a:schemeClr val="tx1"/>
                </a:solidFill>
                <a:effectLst/>
                <a:uLnTx/>
                <a:uFillTx/>
                <a:latin typeface="+mn-lt"/>
                <a:ea typeface="ＭＳ Ｐゴシック" charset="0"/>
                <a:cs typeface="+mn-cs"/>
              </a:rPr>
              <a:t>Pourquoi</a:t>
            </a:r>
            <a:r>
              <a:rPr kumimoji="0" lang="fr-FR" sz="3200" b="1" i="0" u="none" strike="noStrike" kern="1200" cap="none" spc="0" normalizeH="0" noProof="0" dirty="0" smtClean="0">
                <a:ln>
                  <a:noFill/>
                </a:ln>
                <a:solidFill>
                  <a:schemeClr val="tx1"/>
                </a:solidFill>
                <a:effectLst/>
                <a:uLnTx/>
                <a:uFillTx/>
                <a:latin typeface="+mn-lt"/>
                <a:ea typeface="ＭＳ Ｐゴシック" charset="0"/>
                <a:cs typeface="+mn-cs"/>
              </a:rPr>
              <a:t> Java?</a:t>
            </a:r>
            <a:endParaRPr kumimoji="0" lang="fr-FR" sz="3200" i="0" u="none" strike="noStrike" kern="1200" cap="none" spc="0" normalizeH="0" baseline="0" noProof="0" dirty="0" smtClean="0">
              <a:ln>
                <a:noFill/>
              </a:ln>
              <a:solidFill>
                <a:schemeClr val="tx1"/>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buFont typeface="Verdana" pitchFamily="34" charset="0"/>
              <a:buChar char="◦"/>
              <a:tabLst/>
              <a:defRPr/>
            </a:pPr>
            <a:endParaRPr kumimoji="0" lang="fr-FR" sz="1500" b="0" i="1" u="sng" strike="noStrike" kern="1200" cap="none" spc="0" normalizeH="0" baseline="0" noProof="0" dirty="0" smtClean="0">
              <a:ln>
                <a:noFill/>
              </a:ln>
              <a:solidFill>
                <a:srgbClr val="FF0000"/>
              </a:solidFill>
              <a:effectLst/>
              <a:uLnTx/>
              <a:uFillTx/>
              <a:latin typeface="+mn-lt"/>
              <a:ea typeface="ＭＳ Ｐゴシック" charset="0"/>
              <a:cs typeface="+mn-cs"/>
            </a:endParaRPr>
          </a:p>
          <a:p>
            <a:pPr marL="349250" marR="0" lvl="1" indent="0" algn="l" defTabSz="914400" rtl="0" eaLnBrk="1" fontAlgn="base" latinLnBrk="0" hangingPunct="1">
              <a:lnSpc>
                <a:spcPts val="3000"/>
              </a:lnSpc>
              <a:spcBef>
                <a:spcPts val="550"/>
              </a:spcBef>
              <a:spcAft>
                <a:spcPct val="0"/>
              </a:spcAft>
              <a:buClr>
                <a:schemeClr val="accent1"/>
              </a:buClr>
              <a:buSzTx/>
              <a:buFont typeface="Verdana" pitchFamily="34" charset="0"/>
              <a:buChar char="◦"/>
              <a:tabLst/>
              <a:defRPr/>
            </a:pPr>
            <a:endParaRPr kumimoji="0" lang="fr-FR"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p:txBody>
      </p:sp>
    </p:spTree>
    <p:extLst>
      <p:ext uri="{BB962C8B-B14F-4D97-AF65-F5344CB8AC3E}">
        <p14:creationId xmlns:p14="http://schemas.microsoft.com/office/powerpoint/2010/main" xmlns="" val="12384545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B507DF-A9CC-4319-ADB2-D8D3852E98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2995</Words>
  <Application>Microsoft Office PowerPoint</Application>
  <PresentationFormat>Affichage à l'écran (4:3)</PresentationFormat>
  <Paragraphs>744</Paragraphs>
  <Slides>81</Slides>
  <Notes>1</Notes>
  <HiddenSlides>0</HiddenSlides>
  <MMClips>0</MMClips>
  <ScaleCrop>false</ScaleCrop>
  <HeadingPairs>
    <vt:vector size="4" baseType="variant">
      <vt:variant>
        <vt:lpstr>Thème</vt:lpstr>
      </vt:variant>
      <vt:variant>
        <vt:i4>1</vt:i4>
      </vt:variant>
      <vt:variant>
        <vt:lpstr>Titres des diapositives</vt:lpstr>
      </vt:variant>
      <vt:variant>
        <vt:i4>81</vt:i4>
      </vt:variant>
    </vt:vector>
  </HeadingPairs>
  <TitlesOfParts>
    <vt:vector size="82" baseType="lpstr">
      <vt:lpstr>Débit</vt:lpstr>
      <vt:lpstr>Introduction à Java</vt:lpstr>
      <vt:lpstr>Vue d'ensemble de la formation</vt:lpstr>
      <vt:lpstr>Introduction – Objectif du cours</vt:lpstr>
      <vt:lpstr>Programme et Langage</vt:lpstr>
      <vt:lpstr>Définitions</vt:lpstr>
      <vt:lpstr>Définitions</vt:lpstr>
      <vt:lpstr>Un programme</vt:lpstr>
      <vt:lpstr>Un programme</vt:lpstr>
      <vt:lpstr>Langage Java</vt:lpstr>
      <vt:lpstr>Langage Java - Historique</vt:lpstr>
      <vt:lpstr>Langage Java – Editions de Java</vt:lpstr>
      <vt:lpstr>Langage Java – Editions de Java</vt:lpstr>
      <vt:lpstr>Langage Java – Pourquoi Java?</vt:lpstr>
      <vt:lpstr> Leçon 4 :  Développer en Java</vt:lpstr>
      <vt:lpstr>Développer en Java – Machine virtuelle</vt:lpstr>
      <vt:lpstr>Développer en Java – Machine virtuelle</vt:lpstr>
      <vt:lpstr>Développer en Java – Les outils de développemnt</vt:lpstr>
      <vt:lpstr> Leçon 4 :  Développer en Java – Algorithme séquentiels</vt:lpstr>
      <vt:lpstr>Structure générale du programme</vt:lpstr>
      <vt:lpstr>La méthode principale</vt:lpstr>
      <vt:lpstr>Les variables  [1]</vt:lpstr>
      <vt:lpstr>Les variables  [2]</vt:lpstr>
      <vt:lpstr>          Les variables  [3]</vt:lpstr>
      <vt:lpstr>Représentation en mémoire [3]</vt:lpstr>
      <vt:lpstr>Types primitifs [1]</vt:lpstr>
      <vt:lpstr>Types primitifs [2]</vt:lpstr>
      <vt:lpstr>Affichage sur la console</vt:lpstr>
      <vt:lpstr>Conversions de types [1]</vt:lpstr>
      <vt:lpstr>Conversions de types [2]</vt:lpstr>
      <vt:lpstr>Transtypage (Casting)</vt:lpstr>
      <vt:lpstr>Types « Référence »</vt:lpstr>
      <vt:lpstr>Chaînes de caractères</vt:lpstr>
      <vt:lpstr>Conversions types  primitifs  String</vt:lpstr>
      <vt:lpstr>Exemples de conversions</vt:lpstr>
      <vt:lpstr>Les Calculs</vt:lpstr>
      <vt:lpstr>Exemple 1 </vt:lpstr>
      <vt:lpstr>Exemple 2</vt:lpstr>
      <vt:lpstr>Lire au clavier</vt:lpstr>
      <vt:lpstr>Lire au clavier - Exemple</vt:lpstr>
      <vt:lpstr>Lire au clavier</vt:lpstr>
      <vt:lpstr> Constante locale</vt:lpstr>
      <vt:lpstr>Conventions de noms</vt:lpstr>
      <vt:lpstr>Conventions de noms</vt:lpstr>
      <vt:lpstr>Les commentaires </vt:lpstr>
      <vt:lpstr>Exemples de commentaires</vt:lpstr>
      <vt:lpstr>TP</vt:lpstr>
      <vt:lpstr>     Les Alternatives </vt:lpstr>
      <vt:lpstr>     Les Alternatives </vt:lpstr>
      <vt:lpstr>Expressions booléennes</vt:lpstr>
      <vt:lpstr>     Les Alternatives </vt:lpstr>
      <vt:lpstr>TP</vt:lpstr>
      <vt:lpstr>Les Boucles </vt:lpstr>
      <vt:lpstr>Les Boucles </vt:lpstr>
      <vt:lpstr>Les Boucles : while </vt:lpstr>
      <vt:lpstr>Les Boucles : do … while </vt:lpstr>
      <vt:lpstr>Les Boucles : for </vt:lpstr>
      <vt:lpstr>Boucles :imbrication de boucles </vt:lpstr>
      <vt:lpstr>Boucles  : TP </vt:lpstr>
      <vt:lpstr>Les tableaux</vt:lpstr>
      <vt:lpstr>Les tableaux - Déclaration</vt:lpstr>
      <vt:lpstr>Les tableaux - Déclaration</vt:lpstr>
      <vt:lpstr>Les tableaux - Création</vt:lpstr>
      <vt:lpstr>Les tableaux - Création</vt:lpstr>
      <vt:lpstr>Les tableaux - Utilisation</vt:lpstr>
      <vt:lpstr>Les tableaux - Utilisation</vt:lpstr>
      <vt:lpstr>Les tableaux - TP</vt:lpstr>
      <vt:lpstr>Les tableaux multidimensionnels</vt:lpstr>
      <vt:lpstr>Les tableaux multidimensionnels - TP</vt:lpstr>
      <vt:lpstr>Les listes</vt:lpstr>
      <vt:lpstr>Les listes</vt:lpstr>
      <vt:lpstr>Les listes</vt:lpstr>
      <vt:lpstr>Les listes</vt:lpstr>
      <vt:lpstr>Les listes</vt:lpstr>
      <vt:lpstr>Les listes - TP</vt:lpstr>
      <vt:lpstr>Les Maps</vt:lpstr>
      <vt:lpstr>Les Exceptions</vt:lpstr>
      <vt:lpstr>POO-TP</vt:lpstr>
      <vt:lpstr>POO-TP</vt:lpstr>
      <vt:lpstr>JAVADOC</vt:lpstr>
      <vt:lpstr>JAVADOC - tags</vt:lpstr>
      <vt:lpstr>JAVADOC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2013-02-23T11:05:53Z</dcterms:created>
  <dcterms:modified xsi:type="dcterms:W3CDTF">2019-07-07T20:46:28Z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