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328" r:id="rId2"/>
    <p:sldId id="311" r:id="rId3"/>
    <p:sldId id="265" r:id="rId4"/>
    <p:sldId id="318" r:id="rId5"/>
    <p:sldId id="314" r:id="rId6"/>
    <p:sldId id="315" r:id="rId7"/>
    <p:sldId id="316" r:id="rId8"/>
    <p:sldId id="309" r:id="rId9"/>
    <p:sldId id="303" r:id="rId10"/>
    <p:sldId id="331" r:id="rId11"/>
    <p:sldId id="310" r:id="rId12"/>
    <p:sldId id="304" r:id="rId13"/>
    <p:sldId id="321" r:id="rId14"/>
    <p:sldId id="319" r:id="rId15"/>
    <p:sldId id="322" r:id="rId16"/>
    <p:sldId id="305" r:id="rId17"/>
    <p:sldId id="307" r:id="rId18"/>
    <p:sldId id="317" r:id="rId19"/>
    <p:sldId id="332" r:id="rId20"/>
    <p:sldId id="320" r:id="rId21"/>
    <p:sldId id="333" r:id="rId22"/>
    <p:sldId id="324" r:id="rId23"/>
    <p:sldId id="334" r:id="rId24"/>
    <p:sldId id="326" r:id="rId25"/>
    <p:sldId id="335" r:id="rId26"/>
    <p:sldId id="308" r:id="rId27"/>
    <p:sldId id="323" r:id="rId28"/>
    <p:sldId id="325" r:id="rId29"/>
    <p:sldId id="327" r:id="rId30"/>
    <p:sldId id="330" r:id="rId31"/>
    <p:sldId id="2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0823" autoAdjust="0"/>
  </p:normalViewPr>
  <p:slideViewPr>
    <p:cSldViewPr snapToGrid="0">
      <p:cViewPr varScale="1">
        <p:scale>
          <a:sx n="74" d="100"/>
          <a:sy n="74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C8C-8B41-409E-93A8-04BAB3A68B50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0BCE-A796-497A-AF1E-4BFCA431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82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“Hmmm, that shouldn’t be happening can you try…”</a:t>
            </a:r>
          </a:p>
          <a:p>
            <a:r>
              <a:rPr lang="en-US" dirty="0"/>
              <a:t>vs</a:t>
            </a:r>
          </a:p>
          <a:p>
            <a:r>
              <a:rPr lang="en-US" dirty="0"/>
              <a:t>“We’re currently</a:t>
            </a:r>
            <a:r>
              <a:rPr lang="en-US" baseline="0" dirty="0"/>
              <a:t> working on a fix, but for now the workaround is…”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services</a:t>
            </a:r>
          </a:p>
          <a:p>
            <a:r>
              <a:rPr lang="en-US" baseline="0" dirty="0"/>
              <a:t>Availability</a:t>
            </a:r>
          </a:p>
          <a:p>
            <a:r>
              <a:rPr lang="en-US" baseline="0" dirty="0"/>
              <a:t>Exceptions and diagnostics</a:t>
            </a:r>
          </a:p>
          <a:p>
            <a:r>
              <a:rPr lang="en-US" baseline="0" dirty="0"/>
              <a:t>usage events and conversion metrics?</a:t>
            </a:r>
          </a:p>
          <a:p>
            <a:r>
              <a:rPr lang="en-US" baseline="0" dirty="0"/>
              <a:t>How can you see if exceptions are affecting conversions?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Cobbling something together might work if your architecture looks like this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6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harder to cobble it together when it looks like this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answer</a:t>
            </a:r>
            <a:r>
              <a:rPr lang="en-US" baseline="0" dirty="0"/>
              <a:t> is of course Application Insights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46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insights can monitor web and </a:t>
            </a:r>
            <a:r>
              <a:rPr lang="en-US" dirty="0" err="1"/>
              <a:t>Api</a:t>
            </a:r>
            <a:r>
              <a:rPr lang="en-US" dirty="0"/>
              <a:t> servers,</a:t>
            </a:r>
            <a:r>
              <a:rPr lang="en-US" baseline="0" dirty="0"/>
              <a:t> mobile apps, browser apps, desktop apps</a:t>
            </a:r>
          </a:p>
          <a:p>
            <a:r>
              <a:rPr lang="en-US" baseline="0" dirty="0"/>
              <a:t>In addition it can give insight into how your dependencies are performing.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1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Performance Management</a:t>
            </a:r>
          </a:p>
          <a:p>
            <a:r>
              <a:rPr lang="en-US" dirty="0"/>
              <a:t>Trying to answer 3</a:t>
            </a:r>
            <a:r>
              <a:rPr lang="en-US" baseline="0" dirty="0"/>
              <a:t>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3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Installing Application Insights – New</a:t>
            </a:r>
          </a:p>
          <a:p>
            <a:r>
              <a:rPr lang="en-US" sz="1200" dirty="0"/>
              <a:t>In the new project</a:t>
            </a:r>
            <a:r>
              <a:rPr lang="en-US" sz="1200" baseline="0" dirty="0"/>
              <a:t> dialog check the Add Application Insights</a:t>
            </a:r>
          </a:p>
          <a:p>
            <a:r>
              <a:rPr lang="en-US" sz="1200" baseline="0" dirty="0"/>
              <a:t>Can configure the Resource Group/App Insights name </a:t>
            </a:r>
          </a:p>
          <a:p>
            <a:r>
              <a:rPr lang="en-US" sz="1200" baseline="0" dirty="0"/>
              <a:t>or select an existing App 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1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Installing Application Insights – Existing</a:t>
            </a:r>
          </a:p>
          <a:p>
            <a:r>
              <a:rPr lang="en-US" dirty="0"/>
              <a:t>Right click</a:t>
            </a:r>
            <a:r>
              <a:rPr lang="en-US" baseline="0" dirty="0"/>
              <a:t> on project and Add Application Insights</a:t>
            </a:r>
          </a:p>
          <a:p>
            <a:r>
              <a:rPr lang="en-US" baseline="0" dirty="0"/>
              <a:t>Select an existing App Insights or Configure a new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11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Packages for Node, PHP, Python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3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new projects it automatically adds the </a:t>
            </a:r>
            <a:r>
              <a:rPr lang="en-US" dirty="0" err="1"/>
              <a:t>javascript</a:t>
            </a:r>
            <a:r>
              <a:rPr lang="en-US" dirty="0"/>
              <a:t> to report Client Side info</a:t>
            </a:r>
          </a:p>
          <a:p>
            <a:r>
              <a:rPr lang="en-US" dirty="0"/>
              <a:t>For existing projects you can copy/past the JS from the Portal</a:t>
            </a:r>
          </a:p>
          <a:p>
            <a:r>
              <a:rPr lang="en-US" dirty="0"/>
              <a:t>Stick it in your main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5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clients</a:t>
            </a:r>
            <a:r>
              <a:rPr lang="en-US" baseline="0" dirty="0"/>
              <a:t> monitoring for </a:t>
            </a:r>
            <a:r>
              <a:rPr lang="en-US" baseline="0" dirty="0" err="1"/>
              <a:t>Andriod</a:t>
            </a:r>
            <a:r>
              <a:rPr lang="en-US" baseline="0" dirty="0"/>
              <a:t>, iPhone, Windows Phone and Desktop</a:t>
            </a:r>
            <a:br>
              <a:rPr lang="en-US" baseline="0" dirty="0"/>
            </a:br>
            <a:br>
              <a:rPr lang="en-US" baseline="0" dirty="0"/>
            </a:br>
            <a:r>
              <a:rPr lang="en-US" dirty="0"/>
              <a:t>A lot out of box, might still want custom events/metrics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0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1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7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eCommerce</a:t>
            </a:r>
            <a:r>
              <a:rPr lang="en-US" baseline="0" dirty="0"/>
              <a:t> site might want to track order amount</a:t>
            </a:r>
          </a:p>
          <a:p>
            <a:r>
              <a:rPr lang="en-US" baseline="0" dirty="0"/>
              <a:t>If it drops off after a release something is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4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time you read this that link will be dead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Performance Management</a:t>
            </a:r>
          </a:p>
          <a:p>
            <a:r>
              <a:rPr lang="en-US" dirty="0"/>
              <a:t>Trying to answer 3</a:t>
            </a:r>
            <a:r>
              <a:rPr lang="en-US" baseline="0" dirty="0"/>
              <a:t>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https://docs.microsoft.com/en-us/azure/application-insights/app-insights-proactive-diagnostics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01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3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Building functionality is fairly easy </a:t>
            </a:r>
          </a:p>
          <a:p>
            <a:r>
              <a:rPr lang="en-US" baseline="0" dirty="0"/>
              <a:t>But it’s difficult to create a successful application</a:t>
            </a:r>
          </a:p>
          <a:p>
            <a:r>
              <a:rPr lang="en-US" baseline="0" dirty="0"/>
              <a:t>Many obstacles, but one of the biggest is…</a:t>
            </a:r>
            <a:br>
              <a:rPr lang="en-US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Need to be constantly improving (features and bugs)</a:t>
            </a:r>
            <a:br>
              <a:rPr lang="en-US" baseline="0" dirty="0"/>
            </a:br>
            <a:r>
              <a:rPr lang="en-US" baseline="0" dirty="0"/>
              <a:t>If you’re not already a market leader you need to roll out features to catch up</a:t>
            </a:r>
            <a:br>
              <a:rPr lang="en-US" baseline="0" dirty="0"/>
            </a:br>
            <a:r>
              <a:rPr lang="en-US" baseline="0" dirty="0"/>
              <a:t>If you’re already successful you need to stay ahead of the up and comers</a:t>
            </a:r>
            <a:br>
              <a:rPr lang="en-US" baseline="0" dirty="0"/>
            </a:br>
            <a:endParaRPr lang="en-US" baseline="0" dirty="0"/>
          </a:p>
          <a:p>
            <a:br>
              <a:rPr lang="en-US" dirty="0"/>
            </a:b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Continuous delivery helps is a blessing and a curse</a:t>
            </a:r>
          </a:p>
          <a:p>
            <a:r>
              <a:rPr lang="en-US" baseline="0" dirty="0"/>
              <a:t>Let’s you react quickly with bug fixes, new features for customer requests, and refinement of features</a:t>
            </a:r>
          </a:p>
          <a:p>
            <a:r>
              <a:rPr lang="en-US" baseline="0" dirty="0"/>
              <a:t>Continuous delivery can make testing more challenging</a:t>
            </a:r>
          </a:p>
          <a:p>
            <a:r>
              <a:rPr lang="en-US" baseline="0" dirty="0"/>
              <a:t>Bugs – functions and performance</a:t>
            </a:r>
            <a:br>
              <a:rPr lang="en-US" baseline="0" dirty="0"/>
            </a:br>
            <a:br>
              <a:rPr lang="en-US" baseline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of your users are seeing those</a:t>
            </a:r>
            <a:r>
              <a:rPr lang="en-US" baseline="0" dirty="0"/>
              <a:t> bugs before you know about them?</a:t>
            </a:r>
          </a:p>
          <a:p>
            <a:endParaRPr lang="en-US" baseline="0" dirty="0"/>
          </a:p>
          <a:p>
            <a:r>
              <a:rPr lang="en-US" baseline="0" dirty="0"/>
              <a:t>Did something cause the user’s dashboard to load 500% slower?</a:t>
            </a:r>
          </a:p>
          <a:p>
            <a:r>
              <a:rPr lang="en-US" baseline="0" dirty="0"/>
              <a:t>Is there an exception occurring on the server affect 1-5% of users that isn’t being reported?</a:t>
            </a:r>
          </a:p>
          <a:p>
            <a:r>
              <a:rPr lang="en-US" baseline="0" dirty="0"/>
              <a:t>Is there a JavaScript error on the page?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Boils down to knowing</a:t>
            </a:r>
            <a:r>
              <a:rPr lang="en-US" baseline="0" dirty="0"/>
              <a:t> what is happing with your live application can make or break your customer’s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21" y="-348"/>
            <a:ext cx="12006470" cy="6858348"/>
          </a:xfrm>
        </p:spPr>
      </p:pic>
    </p:spTree>
    <p:extLst>
      <p:ext uri="{BB962C8B-B14F-4D97-AF65-F5344CB8AC3E}">
        <p14:creationId xmlns:p14="http://schemas.microsoft.com/office/powerpoint/2010/main" val="112372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9"/>
    </mc:Choice>
    <mc:Fallback xmlns="">
      <p:transition spd="slow" advTm="104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Reactive</a:t>
            </a:r>
            <a:br>
              <a:rPr lang="en-US" sz="9600" dirty="0"/>
            </a:br>
            <a:r>
              <a:rPr lang="en-US" sz="9600" dirty="0"/>
              <a:t>vs</a:t>
            </a:r>
            <a:br>
              <a:rPr lang="en-US" sz="9600" dirty="0"/>
            </a:br>
            <a:r>
              <a:rPr lang="en-US" sz="9600" dirty="0"/>
              <a:t>Proactive</a:t>
            </a:r>
          </a:p>
        </p:txBody>
      </p:sp>
    </p:spTree>
    <p:extLst>
      <p:ext uri="{BB962C8B-B14F-4D97-AF65-F5344CB8AC3E}">
        <p14:creationId xmlns:p14="http://schemas.microsoft.com/office/powerpoint/2010/main" val="361459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We know why we need monitor,</a:t>
            </a:r>
            <a:br>
              <a:rPr lang="en-US" sz="9600" dirty="0"/>
            </a:br>
            <a:r>
              <a:rPr lang="en-US" sz="9600" dirty="0"/>
              <a:t>but how?</a:t>
            </a:r>
          </a:p>
        </p:txBody>
      </p:sp>
    </p:spTree>
    <p:extLst>
      <p:ext uri="{BB962C8B-B14F-4D97-AF65-F5344CB8AC3E}">
        <p14:creationId xmlns:p14="http://schemas.microsoft.com/office/powerpoint/2010/main" val="368907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44" y="1352607"/>
            <a:ext cx="1031813" cy="10318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949" y="3079440"/>
            <a:ext cx="780290" cy="78029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883250" y="2193495"/>
            <a:ext cx="0" cy="1152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670" y="4558761"/>
            <a:ext cx="564847" cy="56484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endCxn id="49" idx="0"/>
          </p:cNvCxnSpPr>
          <p:nvPr/>
        </p:nvCxnSpPr>
        <p:spPr>
          <a:xfrm>
            <a:off x="5883251" y="3625449"/>
            <a:ext cx="1843" cy="93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63" y="1128179"/>
            <a:ext cx="553826" cy="553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993" y="901715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722" y="724623"/>
            <a:ext cx="1031813" cy="10318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27" y="1128179"/>
            <a:ext cx="553826" cy="5538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91" y="1128179"/>
            <a:ext cx="553826" cy="5538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163" y="4501736"/>
            <a:ext cx="780290" cy="7802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783" y="4501736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949" y="2424813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39" y="3167621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283" y="4501736"/>
            <a:ext cx="780290" cy="780290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18" idx="2"/>
          </p:cNvCxnSpPr>
          <p:nvPr/>
        </p:nvCxnSpPr>
        <p:spPr>
          <a:xfrm>
            <a:off x="4133504" y="1682005"/>
            <a:ext cx="1751590" cy="10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>
            <a:off x="4797540" y="1682005"/>
            <a:ext cx="1087554" cy="10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2"/>
          </p:cNvCxnSpPr>
          <p:nvPr/>
        </p:nvCxnSpPr>
        <p:spPr>
          <a:xfrm>
            <a:off x="5461576" y="1682005"/>
            <a:ext cx="423518" cy="10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885094" y="1552357"/>
            <a:ext cx="583044" cy="1158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885094" y="1552357"/>
            <a:ext cx="1702838" cy="1158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85094" y="2934590"/>
            <a:ext cx="780290" cy="489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1" idx="0"/>
          </p:cNvCxnSpPr>
          <p:nvPr/>
        </p:nvCxnSpPr>
        <p:spPr>
          <a:xfrm flipH="1">
            <a:off x="5756928" y="2934590"/>
            <a:ext cx="128166" cy="156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693528" y="2934590"/>
            <a:ext cx="1191566" cy="1701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5384" y="3656719"/>
            <a:ext cx="583044" cy="98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358" y="2532534"/>
            <a:ext cx="564847" cy="56484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22" idx="1"/>
            <a:endCxn id="49" idx="3"/>
          </p:cNvCxnSpPr>
          <p:nvPr/>
        </p:nvCxnSpPr>
        <p:spPr>
          <a:xfrm flipH="1">
            <a:off x="4892205" y="2814958"/>
            <a:ext cx="60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4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75" y="2571661"/>
            <a:ext cx="9144000" cy="1141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Application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883" y="4895050"/>
            <a:ext cx="2858184" cy="754025"/>
          </a:xfrm>
        </p:spPr>
        <p:txBody>
          <a:bodyPr/>
          <a:lstStyle/>
          <a:p>
            <a:pPr lvl="1" algn="l"/>
            <a:r>
              <a:rPr lang="en-US" dirty="0"/>
              <a:t>Jeremy Hutchinson</a:t>
            </a:r>
          </a:p>
          <a:p>
            <a:pPr lvl="1" algn="l"/>
            <a:r>
              <a:rPr lang="en-US" dirty="0"/>
              <a:t>@</a:t>
            </a:r>
            <a:r>
              <a:rPr lang="en-US" dirty="0" err="1"/>
              <a:t>hutchcodes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57" y="172149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63" y="1128179"/>
            <a:ext cx="553826" cy="553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993" y="901715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722" y="724623"/>
            <a:ext cx="1031813" cy="10318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27" y="1128179"/>
            <a:ext cx="553826" cy="5538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91" y="1128179"/>
            <a:ext cx="553826" cy="5538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163" y="4501736"/>
            <a:ext cx="780290" cy="7802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783" y="4501736"/>
            <a:ext cx="780290" cy="7802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949" y="2424813"/>
            <a:ext cx="780290" cy="7802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239" y="3167621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283" y="4501736"/>
            <a:ext cx="780290" cy="780290"/>
          </a:xfrm>
          <a:prstGeom prst="rect">
            <a:avLst/>
          </a:prstGeom>
        </p:spPr>
      </p:pic>
      <p:cxnSp>
        <p:nvCxnSpPr>
          <p:cNvPr id="26" name="Straight Connector 25"/>
          <p:cNvCxnSpPr>
            <a:stCxn id="18" idx="2"/>
          </p:cNvCxnSpPr>
          <p:nvPr/>
        </p:nvCxnSpPr>
        <p:spPr>
          <a:xfrm>
            <a:off x="4133504" y="1682005"/>
            <a:ext cx="1751590" cy="10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2"/>
          </p:cNvCxnSpPr>
          <p:nvPr/>
        </p:nvCxnSpPr>
        <p:spPr>
          <a:xfrm>
            <a:off x="4797540" y="1682005"/>
            <a:ext cx="1087554" cy="10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2"/>
          </p:cNvCxnSpPr>
          <p:nvPr/>
        </p:nvCxnSpPr>
        <p:spPr>
          <a:xfrm>
            <a:off x="5461576" y="1682005"/>
            <a:ext cx="423518" cy="1029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885094" y="1552357"/>
            <a:ext cx="583044" cy="1158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885094" y="1552357"/>
            <a:ext cx="1702838" cy="1158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885094" y="2934590"/>
            <a:ext cx="780290" cy="489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1" idx="0"/>
          </p:cNvCxnSpPr>
          <p:nvPr/>
        </p:nvCxnSpPr>
        <p:spPr>
          <a:xfrm flipH="1">
            <a:off x="5756928" y="2934590"/>
            <a:ext cx="128166" cy="156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693528" y="2934590"/>
            <a:ext cx="1191566" cy="1701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65384" y="3656719"/>
            <a:ext cx="583044" cy="98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358" y="2532534"/>
            <a:ext cx="564847" cy="56484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22" idx="1"/>
            <a:endCxn id="49" idx="3"/>
          </p:cNvCxnSpPr>
          <p:nvPr/>
        </p:nvCxnSpPr>
        <p:spPr>
          <a:xfrm flipH="1">
            <a:off x="4892205" y="2814958"/>
            <a:ext cx="602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92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2" y="237535"/>
            <a:ext cx="10515600" cy="635740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Available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3600" dirty="0"/>
              <a:t>Are we functioning?</a:t>
            </a:r>
          </a:p>
          <a:p>
            <a:r>
              <a:rPr lang="en-US" sz="4000" dirty="0"/>
              <a:t>Performing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3600" dirty="0"/>
              <a:t>How is performance?</a:t>
            </a:r>
          </a:p>
          <a:p>
            <a:pPr marL="0" indent="0">
              <a:buNone/>
            </a:pPr>
            <a:r>
              <a:rPr lang="en-US" sz="3600" dirty="0"/>
              <a:t>	What errors are happening?</a:t>
            </a:r>
          </a:p>
          <a:p>
            <a:r>
              <a:rPr lang="en-US" sz="4000" dirty="0"/>
              <a:t>Succeeding</a:t>
            </a:r>
            <a:endParaRPr lang="en-US" sz="3600" dirty="0"/>
          </a:p>
          <a:p>
            <a:pPr marL="0" indent="0">
              <a:buNone/>
            </a:pPr>
            <a:r>
              <a:rPr lang="en-US" sz="3500" dirty="0"/>
              <a:t>	</a:t>
            </a:r>
            <a:r>
              <a:rPr lang="en-US" sz="3600" dirty="0"/>
              <a:t>What features are being used?</a:t>
            </a:r>
          </a:p>
          <a:p>
            <a:pPr marL="0" indent="0">
              <a:buNone/>
            </a:pPr>
            <a:r>
              <a:rPr lang="en-US" sz="3600" dirty="0"/>
              <a:t>	What is coming next?</a:t>
            </a:r>
          </a:p>
        </p:txBody>
      </p:sp>
    </p:spTree>
    <p:extLst>
      <p:ext uri="{BB962C8B-B14F-4D97-AF65-F5344CB8AC3E}">
        <p14:creationId xmlns:p14="http://schemas.microsoft.com/office/powerpoint/2010/main" val="9220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37246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392" y="0"/>
            <a:ext cx="9143216" cy="6861885"/>
          </a:xfrm>
        </p:spPr>
      </p:pic>
    </p:spTree>
    <p:extLst>
      <p:ext uri="{BB962C8B-B14F-4D97-AF65-F5344CB8AC3E}">
        <p14:creationId xmlns:p14="http://schemas.microsoft.com/office/powerpoint/2010/main" val="310975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7156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75" y="2571661"/>
            <a:ext cx="9144000" cy="1141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Application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883" y="4895050"/>
            <a:ext cx="2858184" cy="754025"/>
          </a:xfrm>
        </p:spPr>
        <p:txBody>
          <a:bodyPr/>
          <a:lstStyle/>
          <a:p>
            <a:pPr lvl="1" algn="l"/>
            <a:r>
              <a:rPr lang="en-US" dirty="0"/>
              <a:t>Jeremy Hutchinson</a:t>
            </a:r>
          </a:p>
          <a:p>
            <a:pPr lvl="1" algn="l"/>
            <a:r>
              <a:rPr lang="en-US" dirty="0"/>
              <a:t>@</a:t>
            </a:r>
            <a:r>
              <a:rPr lang="en-US" dirty="0" err="1"/>
              <a:t>hutchcodes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57" y="172149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1"/>
    </mc:Choice>
    <mc:Fallback xmlns="">
      <p:transition spd="slow" advTm="995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8704" y="17596"/>
            <a:ext cx="9114591" cy="6840404"/>
          </a:xfrm>
        </p:spPr>
      </p:pic>
    </p:spTree>
    <p:extLst>
      <p:ext uri="{BB962C8B-B14F-4D97-AF65-F5344CB8AC3E}">
        <p14:creationId xmlns:p14="http://schemas.microsoft.com/office/powerpoint/2010/main" val="265533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88603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2354" y="0"/>
            <a:ext cx="9127291" cy="6849935"/>
          </a:xfrm>
        </p:spPr>
      </p:pic>
    </p:spTree>
    <p:extLst>
      <p:ext uri="{BB962C8B-B14F-4D97-AF65-F5344CB8AC3E}">
        <p14:creationId xmlns:p14="http://schemas.microsoft.com/office/powerpoint/2010/main" val="51764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89401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Events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4" y="2233338"/>
            <a:ext cx="11438258" cy="30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Application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3365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85" y="2863718"/>
            <a:ext cx="9909229" cy="14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33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720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bit.ly/boscc26</a:t>
            </a:r>
          </a:p>
        </p:txBody>
      </p:sp>
    </p:spTree>
    <p:extLst>
      <p:ext uri="{BB962C8B-B14F-4D97-AF65-F5344CB8AC3E}">
        <p14:creationId xmlns:p14="http://schemas.microsoft.com/office/powerpoint/2010/main" val="961462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72" y="237535"/>
            <a:ext cx="10515600" cy="635740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Available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000" dirty="0"/>
              <a:t>Are we functioning?</a:t>
            </a:r>
          </a:p>
          <a:p>
            <a:r>
              <a:rPr lang="en-US" sz="4400" dirty="0"/>
              <a:t>Performing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000" dirty="0"/>
              <a:t>How is performance?</a:t>
            </a:r>
          </a:p>
          <a:p>
            <a:pPr marL="0" indent="0">
              <a:buNone/>
            </a:pPr>
            <a:r>
              <a:rPr lang="en-US" sz="4000" dirty="0"/>
              <a:t>	What errors are happening?</a:t>
            </a:r>
          </a:p>
          <a:p>
            <a:r>
              <a:rPr lang="en-US" sz="4400" dirty="0"/>
              <a:t>Succeeding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	What features are being used?</a:t>
            </a:r>
          </a:p>
          <a:p>
            <a:pPr marL="0" indent="0">
              <a:buNone/>
            </a:pPr>
            <a:r>
              <a:rPr lang="en-US" sz="4000" dirty="0"/>
              <a:t>	What is coming next?</a:t>
            </a:r>
          </a:p>
        </p:txBody>
      </p:sp>
    </p:spTree>
    <p:extLst>
      <p:ext uri="{BB962C8B-B14F-4D97-AF65-F5344CB8AC3E}">
        <p14:creationId xmlns:p14="http://schemas.microsoft.com/office/powerpoint/2010/main" val="3231059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Failure Anomalies</a:t>
            </a:r>
          </a:p>
          <a:p>
            <a:pPr marL="0" indent="0">
              <a:buNone/>
            </a:pPr>
            <a:r>
              <a:rPr lang="en-US" sz="4000" dirty="0"/>
              <a:t>Performance Anomalies</a:t>
            </a:r>
          </a:p>
          <a:p>
            <a:pPr marL="0" indent="0">
              <a:buNone/>
            </a:pPr>
            <a:r>
              <a:rPr lang="en-US" sz="4000" dirty="0"/>
              <a:t>Azure Cloud Service Issues</a:t>
            </a:r>
          </a:p>
        </p:txBody>
      </p:sp>
    </p:spTree>
    <p:extLst>
      <p:ext uri="{BB962C8B-B14F-4D97-AF65-F5344CB8AC3E}">
        <p14:creationId xmlns:p14="http://schemas.microsoft.com/office/powerpoint/2010/main" val="10783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Hutchinson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</a:t>
            </a:r>
          </a:p>
          <a:p>
            <a:pPr marL="457200" lvl="1" indent="0">
              <a:buNone/>
            </a:pPr>
            <a:r>
              <a:rPr lang="en-US" dirty="0"/>
              <a:t>jrhutch@live.com</a:t>
            </a:r>
          </a:p>
          <a:p>
            <a:pPr marL="0" indent="0">
              <a:buNone/>
            </a:pPr>
            <a:r>
              <a:rPr lang="en-US" dirty="0"/>
              <a:t>Blog</a:t>
            </a:r>
          </a:p>
          <a:p>
            <a:pPr marL="457200" lvl="1" indent="0">
              <a:buNone/>
            </a:pPr>
            <a:r>
              <a:rPr lang="en-US" dirty="0"/>
              <a:t>hutchcodes.net</a:t>
            </a:r>
          </a:p>
          <a:p>
            <a:pPr marL="0" indent="0">
              <a:buNone/>
            </a:pPr>
            <a:r>
              <a:rPr lang="en-US" dirty="0"/>
              <a:t>Twitter</a:t>
            </a:r>
          </a:p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hutchcodes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10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21" y="-348"/>
            <a:ext cx="12006470" cy="6858348"/>
          </a:xfrm>
        </p:spPr>
      </p:pic>
    </p:spTree>
    <p:extLst>
      <p:ext uri="{BB962C8B-B14F-4D97-AF65-F5344CB8AC3E}">
        <p14:creationId xmlns:p14="http://schemas.microsoft.com/office/powerpoint/2010/main" val="92897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Hutchinson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Email - jrhutch@live.com</a:t>
            </a:r>
          </a:p>
          <a:p>
            <a:pPr marL="0" indent="0">
              <a:buNone/>
            </a:pPr>
            <a:r>
              <a:rPr lang="en-US" dirty="0"/>
              <a:t>     Blog - hutchcodes.net</a:t>
            </a:r>
          </a:p>
          <a:p>
            <a:pPr marL="0" indent="0">
              <a:buNone/>
            </a:pPr>
            <a:r>
              <a:rPr lang="en-US" dirty="0"/>
              <a:t>Twitter - @</a:t>
            </a:r>
            <a:r>
              <a:rPr lang="en-US"/>
              <a:t>hutchcodes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75" y="2571661"/>
            <a:ext cx="9144000" cy="1141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Application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8883" y="4895050"/>
            <a:ext cx="2858184" cy="754025"/>
          </a:xfrm>
        </p:spPr>
        <p:txBody>
          <a:bodyPr/>
          <a:lstStyle/>
          <a:p>
            <a:pPr lvl="1" algn="l"/>
            <a:r>
              <a:rPr lang="en-US" dirty="0"/>
              <a:t>Jeremy Hutchinson</a:t>
            </a:r>
          </a:p>
          <a:p>
            <a:pPr lvl="1" algn="l"/>
            <a:r>
              <a:rPr lang="en-US" dirty="0"/>
              <a:t>@</a:t>
            </a:r>
            <a:r>
              <a:rPr lang="en-US" dirty="0" err="1"/>
              <a:t>hutchcodes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57" y="172149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successful apps is hard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90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successful apps is hard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4000" dirty="0"/>
              <a:t>Competition is fierce</a:t>
            </a:r>
          </a:p>
          <a:p>
            <a:pPr marL="457200" lvl="1" indent="0">
              <a:buNone/>
            </a:pPr>
            <a:r>
              <a:rPr lang="en-US" dirty="0"/>
              <a:t>Getting and keeping customers requires constant improvement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01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successful apps is hard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4000" dirty="0"/>
              <a:t>Competition is fierce</a:t>
            </a:r>
          </a:p>
          <a:p>
            <a:pPr marL="457200" lvl="1" indent="0">
              <a:buNone/>
            </a:pPr>
            <a:r>
              <a:rPr lang="en-US" dirty="0"/>
              <a:t>Getting and keeping customers requires constant improvement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Continuous delivery is here to stay</a:t>
            </a:r>
          </a:p>
          <a:p>
            <a:pPr marL="457200" lvl="1" indent="0">
              <a:buNone/>
            </a:pPr>
            <a:r>
              <a:rPr lang="en-US" dirty="0"/>
              <a:t>Companies deploy monthly, weekly, daily, hourly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5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undefined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24255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You can’t manage what </a:t>
            </a:r>
            <a:br>
              <a:rPr lang="en-US" sz="9600" dirty="0"/>
            </a:br>
            <a:r>
              <a:rPr lang="en-US" sz="9600" dirty="0"/>
              <a:t>you can’t measure</a:t>
            </a:r>
          </a:p>
        </p:txBody>
      </p:sp>
    </p:spTree>
    <p:extLst>
      <p:ext uri="{BB962C8B-B14F-4D97-AF65-F5344CB8AC3E}">
        <p14:creationId xmlns:p14="http://schemas.microsoft.com/office/powerpoint/2010/main" val="462593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9483</TotalTime>
  <Words>575</Words>
  <Application>Microsoft Office PowerPoint</Application>
  <PresentationFormat>Widescreen</PresentationFormat>
  <Paragraphs>145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Depth</vt:lpstr>
      <vt:lpstr>PowerPoint Presentation</vt:lpstr>
      <vt:lpstr>Application Insights</vt:lpstr>
      <vt:lpstr>Jeremy Hutchinson </vt:lpstr>
      <vt:lpstr>Application Insights</vt:lpstr>
      <vt:lpstr>Building successful apps is hard</vt:lpstr>
      <vt:lpstr>Building successful apps is hard</vt:lpstr>
      <vt:lpstr>Building successful apps is hard</vt:lpstr>
      <vt:lpstr>undefined is not a function</vt:lpstr>
      <vt:lpstr>You can’t manage what  you can’t measure</vt:lpstr>
      <vt:lpstr>Reactive vs Proactive</vt:lpstr>
      <vt:lpstr>We know why we need monitor, but how?</vt:lpstr>
      <vt:lpstr>PowerPoint Presentation</vt:lpstr>
      <vt:lpstr>PowerPoint Presentation</vt:lpstr>
      <vt:lpstr>Application Insights</vt:lpstr>
      <vt:lpstr>PowerPoint Presentation</vt:lpstr>
      <vt:lpstr>PowerPoint Presentation</vt:lpstr>
      <vt:lpstr>Installing Application Insights</vt:lpstr>
      <vt:lpstr>PowerPoint Presentation</vt:lpstr>
      <vt:lpstr>Installing Application Insights</vt:lpstr>
      <vt:lpstr>PowerPoint Presentation</vt:lpstr>
      <vt:lpstr>Installing Application Insights</vt:lpstr>
      <vt:lpstr>PowerPoint Presentation</vt:lpstr>
      <vt:lpstr>Installing Application Insights</vt:lpstr>
      <vt:lpstr>Custom Events</vt:lpstr>
      <vt:lpstr>Installing Application Insights</vt:lpstr>
      <vt:lpstr>Custom Metrics</vt:lpstr>
      <vt:lpstr>Demos  bit.ly/boscc26</vt:lpstr>
      <vt:lpstr>PowerPoint Presentation</vt:lpstr>
      <vt:lpstr>Smart Detection</vt:lpstr>
      <vt:lpstr>PowerPoint Presentation</vt:lpstr>
      <vt:lpstr>Jeremy Hutchinson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Hutchinson</dc:creator>
  <cp:lastModifiedBy>Jeremy Hutchinson</cp:lastModifiedBy>
  <cp:revision>116</cp:revision>
  <dcterms:created xsi:type="dcterms:W3CDTF">2014-11-11T18:44:40Z</dcterms:created>
  <dcterms:modified xsi:type="dcterms:W3CDTF">2016-11-22T19:59:54Z</dcterms:modified>
</cp:coreProperties>
</file>