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436c93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436c93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a436c93f_0_3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a436c93f_0_3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aba6a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aba6a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aba6a4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4aba6a4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4aba6a4b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4aba6a4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Adopting GitFlow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</a:t>
            </a:r>
            <a:r>
              <a:rPr lang="en"/>
              <a:t>olving complex CI/CD scenarios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Single-one Development Environment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 typical clustered environment that relies on an structure like: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deploy  to a single app-name environment.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forces to merge to develop/release before feature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Danger</a:t>
            </a:r>
            <a:r>
              <a:rPr lang="en" sz="1400"/>
              <a:t>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O</a:t>
            </a:r>
            <a:r>
              <a:rPr lang="en" sz="1400" u="sng">
                <a:solidFill>
                  <a:schemeClr val="hlink"/>
                </a:solidFill>
                <a:hlinkClick action="ppaction://hlinksldjump" r:id="rId4"/>
              </a:rPr>
              <a:t>verlapping deployments</a:t>
            </a:r>
            <a:r>
              <a:rPr lang="en" sz="1400"/>
              <a:t>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Hot-fix contamination if not cloned from master.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action="ppaction://hlinksldjump" r:id="rId6"/>
              </a:rPr>
              <a:t>Non granular/feature oriented deployments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r>
              <a:rPr lang="en"/>
              <a:t> Deployments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786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aster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5567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develop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15"/>
          <p:cNvCxnSpPr>
            <a:stCxn id="99" idx="3"/>
            <a:endCxn id="100" idx="1"/>
          </p:cNvCxnSpPr>
          <p:nvPr/>
        </p:nvCxnSpPr>
        <p:spPr>
          <a:xfrm>
            <a:off x="1262725" y="1911013"/>
            <a:ext cx="294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5"/>
          <p:cNvSpPr/>
          <p:nvPr/>
        </p:nvSpPr>
        <p:spPr>
          <a:xfrm>
            <a:off x="1662925" y="28020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-a</a:t>
            </a:r>
            <a:endParaRPr sz="1100"/>
          </a:p>
        </p:txBody>
      </p:sp>
      <p:sp>
        <p:nvSpPr>
          <p:cNvPr id="103" name="Google Shape;103;p15"/>
          <p:cNvSpPr/>
          <p:nvPr/>
        </p:nvSpPr>
        <p:spPr>
          <a:xfrm>
            <a:off x="1662925" y="32485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</a:t>
            </a:r>
            <a:r>
              <a:rPr lang="en" sz="1100"/>
              <a:t>-b</a:t>
            </a:r>
            <a:endParaRPr sz="1100"/>
          </a:p>
        </p:txBody>
      </p:sp>
      <p:sp>
        <p:nvSpPr>
          <p:cNvPr id="104" name="Google Shape;104;p15"/>
          <p:cNvSpPr/>
          <p:nvPr/>
        </p:nvSpPr>
        <p:spPr>
          <a:xfrm>
            <a:off x="1662925" y="37057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f-c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>
            <a:off x="1556725" y="2329750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</a:t>
            </a:r>
            <a:endParaRPr sz="1100"/>
          </a:p>
        </p:txBody>
      </p:sp>
      <p:cxnSp>
        <p:nvCxnSpPr>
          <p:cNvPr id="106" name="Google Shape;106;p15"/>
          <p:cNvCxnSpPr>
            <a:endCxn id="105" idx="0"/>
          </p:cNvCxnSpPr>
          <p:nvPr/>
        </p:nvCxnSpPr>
        <p:spPr>
          <a:xfrm rot="5400000">
            <a:off x="1806025" y="2117800"/>
            <a:ext cx="2223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" name="Google Shape;107;p15"/>
          <p:cNvCxnSpPr>
            <a:stCxn id="105" idx="1"/>
            <a:endCxn id="102" idx="1"/>
          </p:cNvCxnSpPr>
          <p:nvPr/>
        </p:nvCxnSpPr>
        <p:spPr>
          <a:xfrm>
            <a:off x="1556725" y="2445850"/>
            <a:ext cx="106200" cy="4722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5"/>
          <p:cNvCxnSpPr>
            <a:stCxn id="105" idx="1"/>
            <a:endCxn id="103" idx="1"/>
          </p:cNvCxnSpPr>
          <p:nvPr/>
        </p:nvCxnSpPr>
        <p:spPr>
          <a:xfrm>
            <a:off x="1556725" y="2445850"/>
            <a:ext cx="106200" cy="9189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" name="Google Shape;109;p15"/>
          <p:cNvCxnSpPr>
            <a:stCxn id="105" idx="1"/>
            <a:endCxn id="104" idx="1"/>
          </p:cNvCxnSpPr>
          <p:nvPr/>
        </p:nvCxnSpPr>
        <p:spPr>
          <a:xfrm>
            <a:off x="1556725" y="2445850"/>
            <a:ext cx="106200" cy="13761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2752700" y="1750138"/>
            <a:ext cx="884100" cy="811813"/>
            <a:chOff x="2752700" y="1750138"/>
            <a:chExt cx="884100" cy="811813"/>
          </a:xfrm>
        </p:grpSpPr>
        <p:sp>
          <p:nvSpPr>
            <p:cNvPr id="111" name="Google Shape;111;p15"/>
            <p:cNvSpPr/>
            <p:nvPr/>
          </p:nvSpPr>
          <p:spPr>
            <a:xfrm>
              <a:off x="2752700" y="2329750"/>
              <a:ext cx="5193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v0.1</a:t>
              </a:r>
              <a:endParaRPr sz="11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52700" y="1750138"/>
              <a:ext cx="884100" cy="357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13" name="Google Shape;113;p15"/>
          <p:cNvCxnSpPr>
            <a:stCxn id="102" idx="3"/>
            <a:endCxn id="111" idx="1"/>
          </p:cNvCxnSpPr>
          <p:nvPr/>
        </p:nvCxnSpPr>
        <p:spPr>
          <a:xfrm flipH="1" rot="10800000">
            <a:off x="2182225" y="2445938"/>
            <a:ext cx="570600" cy="472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" name="Google Shape;114;p15"/>
          <p:cNvCxnSpPr>
            <a:stCxn id="111" idx="3"/>
            <a:endCxn id="115" idx="1"/>
          </p:cNvCxnSpPr>
          <p:nvPr/>
        </p:nvCxnSpPr>
        <p:spPr>
          <a:xfrm flipH="1" rot="10800000">
            <a:off x="3272000" y="2156050"/>
            <a:ext cx="1461900" cy="28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" name="Google Shape;116;p15"/>
          <p:cNvCxnSpPr>
            <a:stCxn id="103" idx="3"/>
            <a:endCxn id="111" idx="1"/>
          </p:cNvCxnSpPr>
          <p:nvPr/>
        </p:nvCxnSpPr>
        <p:spPr>
          <a:xfrm flipH="1" rot="10800000">
            <a:off x="2182225" y="2445738"/>
            <a:ext cx="570600" cy="9189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7" name="Google Shape;117;p15"/>
          <p:cNvSpPr/>
          <p:nvPr/>
        </p:nvSpPr>
        <p:spPr>
          <a:xfrm>
            <a:off x="4615450" y="1428750"/>
            <a:ext cx="11946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Jenkins</a:t>
            </a:r>
            <a:endParaRPr sz="1200"/>
          </a:p>
        </p:txBody>
      </p:sp>
      <p:cxnSp>
        <p:nvCxnSpPr>
          <p:cNvPr id="118" name="Google Shape;118;p15"/>
          <p:cNvCxnSpPr>
            <a:stCxn id="104" idx="3"/>
            <a:endCxn id="111" idx="1"/>
          </p:cNvCxnSpPr>
          <p:nvPr/>
        </p:nvCxnSpPr>
        <p:spPr>
          <a:xfrm flipH="1" rot="10800000">
            <a:off x="2182225" y="2445738"/>
            <a:ext cx="570600" cy="13761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5" name="Google Shape;115;p15"/>
          <p:cNvSpPr/>
          <p:nvPr/>
        </p:nvSpPr>
        <p:spPr>
          <a:xfrm>
            <a:off x="4733885" y="20399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0.1  +   </a:t>
            </a:r>
            <a:r>
              <a:rPr b="1" lang="en" sz="1000"/>
              <a:t>f-a</a:t>
            </a:r>
            <a:endParaRPr b="1" sz="10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063250" y="1428750"/>
            <a:ext cx="2677542" cy="2812800"/>
            <a:chOff x="6063250" y="1428750"/>
            <a:chExt cx="2677542" cy="2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6063250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Single</a:t>
              </a:r>
              <a:r>
                <a:rPr lang="en" sz="1100"/>
                <a:t>-Dev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546191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Single</a:t>
              </a:r>
              <a:r>
                <a:rPr lang="en" sz="1100"/>
                <a:t>-Test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15655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dev.app.com</a:t>
              </a:r>
              <a:endParaRPr sz="10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63950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</a:t>
              </a:r>
              <a:r>
                <a:rPr lang="en" sz="1000"/>
                <a:t>.app.com</a:t>
              </a:r>
              <a:endParaRPr sz="1000"/>
            </a:p>
          </p:txBody>
        </p:sp>
      </p:grpSp>
      <p:cxnSp>
        <p:nvCxnSpPr>
          <p:cNvPr id="124" name="Google Shape;124;p15"/>
          <p:cNvCxnSpPr>
            <a:stCxn id="122" idx="3"/>
            <a:endCxn id="123" idx="1"/>
          </p:cNvCxnSpPr>
          <p:nvPr/>
        </p:nvCxnSpPr>
        <p:spPr>
          <a:xfrm>
            <a:off x="7164550" y="3034150"/>
            <a:ext cx="4749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5" name="Google Shape;125;p15"/>
          <p:cNvCxnSpPr>
            <a:stCxn id="115" idx="3"/>
            <a:endCxn id="122" idx="1"/>
          </p:cNvCxnSpPr>
          <p:nvPr/>
        </p:nvCxnSpPr>
        <p:spPr>
          <a:xfrm>
            <a:off x="5679185" y="2156050"/>
            <a:ext cx="477300" cy="87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" name="Google Shape;126;p15"/>
          <p:cNvSpPr/>
          <p:nvPr/>
        </p:nvSpPr>
        <p:spPr>
          <a:xfrm>
            <a:off x="4733875" y="3123450"/>
            <a:ext cx="945300" cy="35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0.1 + </a:t>
            </a:r>
            <a:r>
              <a:rPr b="1" lang="en" sz="1000"/>
              <a:t>f-ab</a:t>
            </a:r>
            <a:r>
              <a:rPr b="1" lang="en" sz="1000"/>
              <a:t>c</a:t>
            </a:r>
            <a:endParaRPr b="1" sz="1000"/>
          </a:p>
        </p:txBody>
      </p:sp>
      <p:cxnSp>
        <p:nvCxnSpPr>
          <p:cNvPr id="127" name="Google Shape;127;p15"/>
          <p:cNvCxnSpPr>
            <a:stCxn id="111" idx="3"/>
            <a:endCxn id="126" idx="1"/>
          </p:cNvCxnSpPr>
          <p:nvPr/>
        </p:nvCxnSpPr>
        <p:spPr>
          <a:xfrm>
            <a:off x="3272000" y="2445850"/>
            <a:ext cx="1461900" cy="856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5"/>
          <p:cNvCxnSpPr>
            <a:stCxn id="126" idx="3"/>
            <a:endCxn id="122" idx="1"/>
          </p:cNvCxnSpPr>
          <p:nvPr/>
        </p:nvCxnSpPr>
        <p:spPr>
          <a:xfrm flipH="1" rot="10800000">
            <a:off x="5679175" y="3034200"/>
            <a:ext cx="477300" cy="2679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" name="Google Shape;129;p15"/>
          <p:cNvSpPr/>
          <p:nvPr/>
        </p:nvSpPr>
        <p:spPr>
          <a:xfrm>
            <a:off x="1662925" y="46094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f-d</a:t>
            </a:r>
            <a:endParaRPr sz="1100"/>
          </a:p>
        </p:txBody>
      </p:sp>
      <p:sp>
        <p:nvSpPr>
          <p:cNvPr id="130" name="Google Shape;130;p15"/>
          <p:cNvSpPr/>
          <p:nvPr/>
        </p:nvSpPr>
        <p:spPr>
          <a:xfrm>
            <a:off x="4740110" y="37550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</a:t>
            </a:r>
            <a:r>
              <a:rPr b="1" lang="en" sz="1000"/>
              <a:t>f-d</a:t>
            </a:r>
            <a:endParaRPr b="1" sz="1000"/>
          </a:p>
        </p:txBody>
      </p:sp>
      <p:cxnSp>
        <p:nvCxnSpPr>
          <p:cNvPr id="131" name="Google Shape;131;p15"/>
          <p:cNvCxnSpPr>
            <a:stCxn id="129" idx="3"/>
            <a:endCxn id="130" idx="1"/>
          </p:cNvCxnSpPr>
          <p:nvPr/>
        </p:nvCxnSpPr>
        <p:spPr>
          <a:xfrm flipH="1" rot="10800000">
            <a:off x="2182225" y="3871138"/>
            <a:ext cx="2557800" cy="854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15"/>
          <p:cNvCxnSpPr>
            <a:stCxn id="130" idx="3"/>
            <a:endCxn id="122" idx="1"/>
          </p:cNvCxnSpPr>
          <p:nvPr/>
        </p:nvCxnSpPr>
        <p:spPr>
          <a:xfrm flipH="1" rot="10800000">
            <a:off x="5685410" y="3034150"/>
            <a:ext cx="471000" cy="8370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5"/>
          <p:cNvSpPr/>
          <p:nvPr/>
        </p:nvSpPr>
        <p:spPr>
          <a:xfrm>
            <a:off x="4733885" y="25733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</a:t>
            </a:r>
            <a:r>
              <a:rPr b="1" lang="en" sz="1000"/>
              <a:t>f-ab</a:t>
            </a:r>
            <a:endParaRPr b="1" sz="1000"/>
          </a:p>
        </p:txBody>
      </p:sp>
      <p:cxnSp>
        <p:nvCxnSpPr>
          <p:cNvPr id="134" name="Google Shape;134;p15"/>
          <p:cNvCxnSpPr>
            <a:stCxn id="111" idx="3"/>
            <a:endCxn id="133" idx="1"/>
          </p:cNvCxnSpPr>
          <p:nvPr/>
        </p:nvCxnSpPr>
        <p:spPr>
          <a:xfrm>
            <a:off x="3272000" y="2445850"/>
            <a:ext cx="1461900" cy="243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5" name="Google Shape;135;p15"/>
          <p:cNvCxnSpPr>
            <a:stCxn id="133" idx="3"/>
            <a:endCxn id="122" idx="1"/>
          </p:cNvCxnSpPr>
          <p:nvPr/>
        </p:nvCxnSpPr>
        <p:spPr>
          <a:xfrm>
            <a:off x="5679185" y="2689450"/>
            <a:ext cx="477300" cy="3447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" name="Google Shape;136;p15">
            <a:hlinkClick action="ppaction://hlinksldjump" r:id="rId3"/>
          </p:cNvPr>
          <p:cNvSpPr/>
          <p:nvPr/>
        </p:nvSpPr>
        <p:spPr>
          <a:xfrm>
            <a:off x="8600100" y="593300"/>
            <a:ext cx="232200" cy="24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Hot-fix Contamination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786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master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556725" y="1732363"/>
            <a:ext cx="884100" cy="357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develop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Google Shape;144;p16"/>
          <p:cNvCxnSpPr>
            <a:stCxn id="142" idx="3"/>
            <a:endCxn id="143" idx="1"/>
          </p:cNvCxnSpPr>
          <p:nvPr/>
        </p:nvCxnSpPr>
        <p:spPr>
          <a:xfrm>
            <a:off x="1262725" y="1911013"/>
            <a:ext cx="294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5" name="Google Shape;145;p16"/>
          <p:cNvSpPr/>
          <p:nvPr/>
        </p:nvSpPr>
        <p:spPr>
          <a:xfrm>
            <a:off x="1662925" y="28020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</a:t>
            </a:r>
            <a:endParaRPr sz="1100"/>
          </a:p>
        </p:txBody>
      </p:sp>
      <p:sp>
        <p:nvSpPr>
          <p:cNvPr id="146" name="Google Shape;146;p16"/>
          <p:cNvSpPr/>
          <p:nvPr/>
        </p:nvSpPr>
        <p:spPr>
          <a:xfrm>
            <a:off x="1892575" y="316478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f-a1</a:t>
            </a:r>
            <a:endParaRPr sz="1100"/>
          </a:p>
        </p:txBody>
      </p:sp>
      <p:sp>
        <p:nvSpPr>
          <p:cNvPr id="147" name="Google Shape;147;p16"/>
          <p:cNvSpPr/>
          <p:nvPr/>
        </p:nvSpPr>
        <p:spPr>
          <a:xfrm>
            <a:off x="1892575" y="346958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f-a2</a:t>
            </a:r>
            <a:endParaRPr sz="1100"/>
          </a:p>
        </p:txBody>
      </p:sp>
      <p:sp>
        <p:nvSpPr>
          <p:cNvPr id="148" name="Google Shape;148;p16"/>
          <p:cNvSpPr/>
          <p:nvPr/>
        </p:nvSpPr>
        <p:spPr>
          <a:xfrm>
            <a:off x="1556725" y="2329750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v0.1</a:t>
            </a:r>
            <a:endParaRPr sz="1100"/>
          </a:p>
        </p:txBody>
      </p:sp>
      <p:cxnSp>
        <p:nvCxnSpPr>
          <p:cNvPr id="149" name="Google Shape;149;p16"/>
          <p:cNvCxnSpPr>
            <a:endCxn id="148" idx="0"/>
          </p:cNvCxnSpPr>
          <p:nvPr/>
        </p:nvCxnSpPr>
        <p:spPr>
          <a:xfrm rot="5400000">
            <a:off x="1806025" y="2117800"/>
            <a:ext cx="222300" cy="20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0" name="Google Shape;150;p16"/>
          <p:cNvCxnSpPr>
            <a:stCxn id="148" idx="1"/>
            <a:endCxn id="145" idx="1"/>
          </p:cNvCxnSpPr>
          <p:nvPr/>
        </p:nvCxnSpPr>
        <p:spPr>
          <a:xfrm>
            <a:off x="1556725" y="2445850"/>
            <a:ext cx="106200" cy="4722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1" name="Google Shape;151;p16"/>
          <p:cNvCxnSpPr>
            <a:stCxn id="148" idx="1"/>
            <a:endCxn id="146" idx="1"/>
          </p:cNvCxnSpPr>
          <p:nvPr/>
        </p:nvCxnSpPr>
        <p:spPr>
          <a:xfrm>
            <a:off x="1556725" y="2445850"/>
            <a:ext cx="336000" cy="834900"/>
          </a:xfrm>
          <a:prstGeom prst="curvedConnector3">
            <a:avLst>
              <a:gd fmla="val -708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" name="Google Shape;152;p16"/>
          <p:cNvCxnSpPr>
            <a:stCxn id="148" idx="1"/>
            <a:endCxn id="147" idx="1"/>
          </p:cNvCxnSpPr>
          <p:nvPr/>
        </p:nvCxnSpPr>
        <p:spPr>
          <a:xfrm>
            <a:off x="1556725" y="2445850"/>
            <a:ext cx="336000" cy="1139700"/>
          </a:xfrm>
          <a:prstGeom prst="curvedConnector3">
            <a:avLst>
              <a:gd fmla="val -708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3" name="Google Shape;153;p16"/>
          <p:cNvGrpSpPr/>
          <p:nvPr/>
        </p:nvGrpSpPr>
        <p:grpSpPr>
          <a:xfrm>
            <a:off x="2752700" y="1750138"/>
            <a:ext cx="884100" cy="811813"/>
            <a:chOff x="2752700" y="1750138"/>
            <a:chExt cx="884100" cy="811813"/>
          </a:xfrm>
        </p:grpSpPr>
        <p:sp>
          <p:nvSpPr>
            <p:cNvPr id="154" name="Google Shape;154;p16"/>
            <p:cNvSpPr/>
            <p:nvPr/>
          </p:nvSpPr>
          <p:spPr>
            <a:xfrm>
              <a:off x="2752700" y="2329750"/>
              <a:ext cx="5193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v0.1</a:t>
              </a:r>
              <a:endParaRPr sz="11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752700" y="1750138"/>
              <a:ext cx="884100" cy="357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56" name="Google Shape;156;p16"/>
          <p:cNvCxnSpPr>
            <a:stCxn id="154" idx="3"/>
            <a:endCxn id="157" idx="1"/>
          </p:cNvCxnSpPr>
          <p:nvPr/>
        </p:nvCxnSpPr>
        <p:spPr>
          <a:xfrm flipH="1" rot="10800000">
            <a:off x="3272000" y="2156050"/>
            <a:ext cx="1461900" cy="28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6"/>
          <p:cNvCxnSpPr>
            <a:stCxn id="146" idx="3"/>
            <a:endCxn id="154" idx="1"/>
          </p:cNvCxnSpPr>
          <p:nvPr/>
        </p:nvCxnSpPr>
        <p:spPr>
          <a:xfrm flipH="1" rot="10800000">
            <a:off x="2411875" y="2445988"/>
            <a:ext cx="340800" cy="834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9" name="Google Shape;159;p16"/>
          <p:cNvSpPr/>
          <p:nvPr/>
        </p:nvSpPr>
        <p:spPr>
          <a:xfrm>
            <a:off x="4615450" y="1428750"/>
            <a:ext cx="1194600" cy="28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Jenkins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4733885" y="2039950"/>
            <a:ext cx="945300" cy="232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</a:t>
            </a:r>
            <a:r>
              <a:rPr b="1" lang="en" sz="1000"/>
              <a:t>f-a1</a:t>
            </a:r>
            <a:endParaRPr b="1" sz="1000"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6063250" y="1428750"/>
            <a:ext cx="2677542" cy="2812800"/>
            <a:chOff x="6063250" y="1428750"/>
            <a:chExt cx="2677542" cy="2812800"/>
          </a:xfrm>
        </p:grpSpPr>
        <p:sp>
          <p:nvSpPr>
            <p:cNvPr id="161" name="Google Shape;161;p16"/>
            <p:cNvSpPr/>
            <p:nvPr/>
          </p:nvSpPr>
          <p:spPr>
            <a:xfrm>
              <a:off x="6063250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Single</a:t>
              </a:r>
              <a:r>
                <a:rPr lang="en" sz="1100"/>
                <a:t>-Dev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546191" y="1428750"/>
              <a:ext cx="1194600" cy="281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Single</a:t>
              </a:r>
              <a:r>
                <a:rPr lang="en" sz="1100"/>
                <a:t>-Test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15655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dev.app.com</a:t>
              </a:r>
              <a:endParaRPr sz="10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639500" y="2918050"/>
              <a:ext cx="1008000" cy="2322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test.app.com</a:t>
              </a:r>
              <a:endParaRPr sz="1000"/>
            </a:p>
          </p:txBody>
        </p:sp>
      </p:grpSp>
      <p:cxnSp>
        <p:nvCxnSpPr>
          <p:cNvPr id="165" name="Google Shape;165;p16"/>
          <p:cNvCxnSpPr>
            <a:stCxn id="163" idx="3"/>
            <a:endCxn id="164" idx="1"/>
          </p:cNvCxnSpPr>
          <p:nvPr/>
        </p:nvCxnSpPr>
        <p:spPr>
          <a:xfrm>
            <a:off x="7164550" y="3034150"/>
            <a:ext cx="4749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6" name="Google Shape;166;p16"/>
          <p:cNvCxnSpPr>
            <a:stCxn id="157" idx="3"/>
            <a:endCxn id="163" idx="1"/>
          </p:cNvCxnSpPr>
          <p:nvPr/>
        </p:nvCxnSpPr>
        <p:spPr>
          <a:xfrm>
            <a:off x="5679185" y="2156050"/>
            <a:ext cx="477300" cy="87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7" name="Google Shape;167;p16"/>
          <p:cNvSpPr/>
          <p:nvPr/>
        </p:nvSpPr>
        <p:spPr>
          <a:xfrm>
            <a:off x="1662925" y="4609438"/>
            <a:ext cx="519300" cy="232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fix</a:t>
            </a:r>
            <a:r>
              <a:rPr lang="en" sz="1100"/>
              <a:t>-d</a:t>
            </a:r>
            <a:endParaRPr sz="1100"/>
          </a:p>
        </p:txBody>
      </p:sp>
      <p:sp>
        <p:nvSpPr>
          <p:cNvPr id="168" name="Google Shape;168;p16"/>
          <p:cNvSpPr/>
          <p:nvPr/>
        </p:nvSpPr>
        <p:spPr>
          <a:xfrm>
            <a:off x="4740100" y="3469600"/>
            <a:ext cx="945300" cy="517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v0.1  +   f-a1   +   </a:t>
            </a:r>
            <a:r>
              <a:rPr b="1" lang="en" sz="1000"/>
              <a:t>fix-d</a:t>
            </a:r>
            <a:endParaRPr b="1" sz="1000"/>
          </a:p>
        </p:txBody>
      </p:sp>
      <p:cxnSp>
        <p:nvCxnSpPr>
          <p:cNvPr id="169" name="Google Shape;169;p16"/>
          <p:cNvCxnSpPr>
            <a:stCxn id="167" idx="3"/>
            <a:endCxn id="154" idx="1"/>
          </p:cNvCxnSpPr>
          <p:nvPr/>
        </p:nvCxnSpPr>
        <p:spPr>
          <a:xfrm flipH="1" rot="10800000">
            <a:off x="2182225" y="2445838"/>
            <a:ext cx="570600" cy="22797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0" name="Google Shape;170;p16"/>
          <p:cNvCxnSpPr>
            <a:stCxn id="168" idx="3"/>
            <a:endCxn id="163" idx="1"/>
          </p:cNvCxnSpPr>
          <p:nvPr/>
        </p:nvCxnSpPr>
        <p:spPr>
          <a:xfrm flipH="1" rot="10800000">
            <a:off x="5685400" y="3034300"/>
            <a:ext cx="471300" cy="6942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1" name="Google Shape;171;p16"/>
          <p:cNvCxnSpPr>
            <a:stCxn id="154" idx="3"/>
            <a:endCxn id="168" idx="1"/>
          </p:cNvCxnSpPr>
          <p:nvPr/>
        </p:nvCxnSpPr>
        <p:spPr>
          <a:xfrm>
            <a:off x="3272000" y="2445850"/>
            <a:ext cx="1468200" cy="1282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2" name="Google Shape;172;p16"/>
          <p:cNvCxnSpPr>
            <a:stCxn id="148" idx="1"/>
            <a:endCxn id="167" idx="1"/>
          </p:cNvCxnSpPr>
          <p:nvPr/>
        </p:nvCxnSpPr>
        <p:spPr>
          <a:xfrm>
            <a:off x="1556725" y="2445850"/>
            <a:ext cx="106200" cy="2279700"/>
          </a:xfrm>
          <a:prstGeom prst="curvedConnector3">
            <a:avLst>
              <a:gd fmla="val -22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16">
            <a:hlinkClick action="ppaction://hlinksldjump" r:id="rId3"/>
          </p:cNvPr>
          <p:cNvSpPr/>
          <p:nvPr/>
        </p:nvSpPr>
        <p:spPr>
          <a:xfrm>
            <a:off x="8600100" y="593300"/>
            <a:ext cx="232200" cy="24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 Agile Resembling</a:t>
            </a:r>
            <a:endParaRPr/>
          </a:p>
        </p:txBody>
      </p:sp>
      <p:sp>
        <p:nvSpPr>
          <p:cNvPr id="179" name="Google Shape;179;p17">
            <a:hlinkClick action="ppaction://hlinksldjump" r:id="rId3"/>
          </p:cNvPr>
          <p:cNvSpPr/>
          <p:nvPr/>
        </p:nvSpPr>
        <p:spPr>
          <a:xfrm>
            <a:off x="8600100" y="593300"/>
            <a:ext cx="232200" cy="24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Gitflow branching: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Releases: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release/v0.0.1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release/v0.0.2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feature/integrate_amex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feature/integrate_visa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Hotfixes: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hotfix/memory_leak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hotfix/wrong_calculuscv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688790" y="1803889"/>
            <a:ext cx="7998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5800604" y="1803874"/>
            <a:ext cx="2048396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Epics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688790" y="2565894"/>
            <a:ext cx="7998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800604" y="2565879"/>
            <a:ext cx="2048396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User Stories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5798100" y="1229975"/>
            <a:ext cx="3034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Story telling</a:t>
            </a:r>
            <a:r>
              <a:rPr b="1" lang="en" sz="1400"/>
              <a:t>: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3688790" y="3327899"/>
            <a:ext cx="7998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5800604" y="3327884"/>
            <a:ext cx="2048396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Tasks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367800" y="2183009"/>
            <a:ext cx="1785900" cy="353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4367800" y="2945009"/>
            <a:ext cx="1785900" cy="353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4367800" y="3707009"/>
            <a:ext cx="1785900" cy="353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 Granular Deployment</a:t>
            </a:r>
            <a:endParaRPr/>
          </a:p>
        </p:txBody>
      </p:sp>
      <p:sp>
        <p:nvSpPr>
          <p:cNvPr id="196" name="Google Shape;196;p18">
            <a:hlinkClick action="ppaction://hlinksldjump" r:id="rId3"/>
          </p:cNvPr>
          <p:cNvSpPr/>
          <p:nvPr/>
        </p:nvSpPr>
        <p:spPr>
          <a:xfrm>
            <a:off x="8600100" y="593300"/>
            <a:ext cx="232200" cy="24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Gitflow branching: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500448" y="1428750"/>
            <a:ext cx="2337900" cy="281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18"/>
          <p:cNvSpPr/>
          <p:nvPr/>
        </p:nvSpPr>
        <p:spPr>
          <a:xfrm>
            <a:off x="6402780" y="1428750"/>
            <a:ext cx="2337900" cy="2812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18"/>
          <p:cNvSpPr/>
          <p:nvPr/>
        </p:nvSpPr>
        <p:spPr>
          <a:xfrm>
            <a:off x="3683050" y="23846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</a:t>
            </a:r>
            <a:r>
              <a:rPr lang="en" sz="1000"/>
              <a:t>v0.0.1</a:t>
            </a:r>
            <a:r>
              <a:rPr lang="en" sz="1000"/>
              <a:t>.app.com</a:t>
            </a:r>
            <a:endParaRPr sz="1000"/>
          </a:p>
        </p:txBody>
      </p:sp>
      <p:cxnSp>
        <p:nvCxnSpPr>
          <p:cNvPr id="201" name="Google Shape;201;p18"/>
          <p:cNvCxnSpPr>
            <a:stCxn id="202" idx="3"/>
            <a:endCxn id="200" idx="1"/>
          </p:cNvCxnSpPr>
          <p:nvPr/>
        </p:nvCxnSpPr>
        <p:spPr>
          <a:xfrm>
            <a:off x="2844300" y="2431711"/>
            <a:ext cx="838800" cy="69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3" name="Google Shape;203;p18"/>
          <p:cNvSpPr/>
          <p:nvPr/>
        </p:nvSpPr>
        <p:spPr>
          <a:xfrm>
            <a:off x="3683050" y="26894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dev.v0.0.2.app.com</a:t>
            </a:r>
            <a:endParaRPr sz="1000"/>
          </a:p>
        </p:txBody>
      </p:sp>
      <p:sp>
        <p:nvSpPr>
          <p:cNvPr id="204" name="Google Shape;204;p18"/>
          <p:cNvSpPr/>
          <p:nvPr/>
        </p:nvSpPr>
        <p:spPr>
          <a:xfrm>
            <a:off x="3683050" y="17750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</a:t>
            </a:r>
            <a:r>
              <a:rPr lang="en" sz="1000"/>
              <a:t>f-integrate-amex</a:t>
            </a:r>
            <a:r>
              <a:rPr lang="en" sz="1000"/>
              <a:t>.app.com</a:t>
            </a:r>
            <a:endParaRPr sz="1000"/>
          </a:p>
        </p:txBody>
      </p:sp>
      <p:sp>
        <p:nvSpPr>
          <p:cNvPr id="205" name="Google Shape;205;p18"/>
          <p:cNvSpPr/>
          <p:nvPr/>
        </p:nvSpPr>
        <p:spPr>
          <a:xfrm>
            <a:off x="3683050" y="20798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</a:t>
            </a:r>
            <a:r>
              <a:rPr lang="en" sz="1000"/>
              <a:t>f-integrate-visa</a:t>
            </a:r>
            <a:r>
              <a:rPr lang="en" sz="1000"/>
              <a:t>.app.com</a:t>
            </a:r>
            <a:endParaRPr sz="1000"/>
          </a:p>
        </p:txBody>
      </p:sp>
      <p:sp>
        <p:nvSpPr>
          <p:cNvPr id="206" name="Google Shape;206;p18"/>
          <p:cNvSpPr/>
          <p:nvPr/>
        </p:nvSpPr>
        <p:spPr>
          <a:xfrm>
            <a:off x="3683050" y="29942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/>
              <a:t>ev.h-memory-leak.app.com</a:t>
            </a:r>
            <a:endParaRPr sz="1000"/>
          </a:p>
        </p:txBody>
      </p:sp>
      <p:sp>
        <p:nvSpPr>
          <p:cNvPr id="207" name="Google Shape;207;p18"/>
          <p:cNvSpPr/>
          <p:nvPr/>
        </p:nvSpPr>
        <p:spPr>
          <a:xfrm>
            <a:off x="3683050" y="32990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dev.wrong-calculus.app.com</a:t>
            </a:r>
            <a:endParaRPr sz="1000"/>
          </a:p>
        </p:txBody>
      </p:sp>
      <p:sp>
        <p:nvSpPr>
          <p:cNvPr id="208" name="Google Shape;208;p18"/>
          <p:cNvSpPr/>
          <p:nvPr/>
        </p:nvSpPr>
        <p:spPr>
          <a:xfrm>
            <a:off x="3683050" y="36038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dev-develop.app.com</a:t>
            </a:r>
            <a:endParaRPr sz="1000"/>
          </a:p>
        </p:txBody>
      </p:sp>
      <p:sp>
        <p:nvSpPr>
          <p:cNvPr id="209" name="Google Shape;209;p18"/>
          <p:cNvSpPr/>
          <p:nvPr/>
        </p:nvSpPr>
        <p:spPr>
          <a:xfrm>
            <a:off x="3683050" y="39086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dev.app.com</a:t>
            </a:r>
            <a:endParaRPr sz="1000"/>
          </a:p>
        </p:txBody>
      </p:sp>
      <p:cxnSp>
        <p:nvCxnSpPr>
          <p:cNvPr id="210" name="Google Shape;210;p18"/>
          <p:cNvCxnSpPr>
            <a:stCxn id="211" idx="3"/>
            <a:endCxn id="203" idx="1"/>
          </p:cNvCxnSpPr>
          <p:nvPr/>
        </p:nvCxnSpPr>
        <p:spPr>
          <a:xfrm>
            <a:off x="2844300" y="2736511"/>
            <a:ext cx="838800" cy="69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" name="Google Shape;212;p18"/>
          <p:cNvCxnSpPr>
            <a:stCxn id="213" idx="3"/>
            <a:endCxn id="204" idx="1"/>
          </p:cNvCxnSpPr>
          <p:nvPr/>
        </p:nvCxnSpPr>
        <p:spPr>
          <a:xfrm>
            <a:off x="2844300" y="1747850"/>
            <a:ext cx="838800" cy="143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4" name="Google Shape;214;p18"/>
          <p:cNvCxnSpPr>
            <a:stCxn id="215" idx="3"/>
            <a:endCxn id="205" idx="1"/>
          </p:cNvCxnSpPr>
          <p:nvPr/>
        </p:nvCxnSpPr>
        <p:spPr>
          <a:xfrm>
            <a:off x="2844300" y="2052650"/>
            <a:ext cx="838800" cy="143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" name="Google Shape;216;p18"/>
          <p:cNvCxnSpPr>
            <a:stCxn id="217" idx="3"/>
            <a:endCxn id="206" idx="1"/>
          </p:cNvCxnSpPr>
          <p:nvPr/>
        </p:nvCxnSpPr>
        <p:spPr>
          <a:xfrm flipH="1" rot="10800000">
            <a:off x="2844300" y="3110259"/>
            <a:ext cx="838800" cy="90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" name="Google Shape;218;p18"/>
          <p:cNvCxnSpPr>
            <a:stCxn id="219" idx="3"/>
            <a:endCxn id="207" idx="1"/>
          </p:cNvCxnSpPr>
          <p:nvPr/>
        </p:nvCxnSpPr>
        <p:spPr>
          <a:xfrm flipH="1" rot="10800000">
            <a:off x="2844300" y="3415130"/>
            <a:ext cx="838800" cy="81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18"/>
          <p:cNvCxnSpPr>
            <a:stCxn id="221" idx="3"/>
            <a:endCxn id="208" idx="1"/>
          </p:cNvCxnSpPr>
          <p:nvPr/>
        </p:nvCxnSpPr>
        <p:spPr>
          <a:xfrm flipH="1" rot="10800000">
            <a:off x="2844300" y="3720039"/>
            <a:ext cx="838800" cy="161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2" name="Google Shape;222;p18"/>
          <p:cNvCxnSpPr>
            <a:stCxn id="223" idx="3"/>
            <a:endCxn id="209" idx="1"/>
          </p:cNvCxnSpPr>
          <p:nvPr/>
        </p:nvCxnSpPr>
        <p:spPr>
          <a:xfrm flipH="1" rot="10800000">
            <a:off x="2844300" y="4024884"/>
            <a:ext cx="838800" cy="153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24" name="Google Shape;224;p18"/>
          <p:cNvGrpSpPr/>
          <p:nvPr/>
        </p:nvGrpSpPr>
        <p:grpSpPr>
          <a:xfrm>
            <a:off x="873900" y="3765639"/>
            <a:ext cx="1970400" cy="528345"/>
            <a:chOff x="873900" y="3765639"/>
            <a:chExt cx="1970400" cy="528345"/>
          </a:xfrm>
        </p:grpSpPr>
        <p:sp>
          <p:nvSpPr>
            <p:cNvPr id="221" name="Google Shape;221;p18"/>
            <p:cNvSpPr/>
            <p:nvPr/>
          </p:nvSpPr>
          <p:spPr>
            <a:xfrm>
              <a:off x="873900" y="3765639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develop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873900" y="4061784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master</a:t>
              </a:r>
              <a:endPara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873900" y="2315611"/>
            <a:ext cx="1970400" cy="537000"/>
            <a:chOff x="873900" y="1629811"/>
            <a:chExt cx="1970400" cy="537000"/>
          </a:xfrm>
        </p:grpSpPr>
        <p:sp>
          <p:nvSpPr>
            <p:cNvPr id="202" name="Google Shape;202;p18"/>
            <p:cNvSpPr/>
            <p:nvPr/>
          </p:nvSpPr>
          <p:spPr>
            <a:xfrm>
              <a:off x="873900" y="1629811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release/v0.0.1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873900" y="1934611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release/v0.0.2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73900" y="1631750"/>
            <a:ext cx="1970400" cy="537000"/>
            <a:chOff x="873900" y="2317550"/>
            <a:chExt cx="1970400" cy="537000"/>
          </a:xfrm>
        </p:grpSpPr>
        <p:sp>
          <p:nvSpPr>
            <p:cNvPr id="215" name="Google Shape;215;p18"/>
            <p:cNvSpPr/>
            <p:nvPr/>
          </p:nvSpPr>
          <p:spPr>
            <a:xfrm>
              <a:off x="873900" y="2622350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feature/integrate_visa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873900" y="2317550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feature/integrate_amex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873900" y="3084159"/>
            <a:ext cx="1970400" cy="528070"/>
            <a:chOff x="873900" y="3084159"/>
            <a:chExt cx="1970400" cy="528070"/>
          </a:xfrm>
        </p:grpSpPr>
        <p:sp>
          <p:nvSpPr>
            <p:cNvPr id="217" name="Google Shape;217;p18"/>
            <p:cNvSpPr/>
            <p:nvPr/>
          </p:nvSpPr>
          <p:spPr>
            <a:xfrm>
              <a:off x="873900" y="3084159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hotfix/memory_leak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3900" y="3380030"/>
              <a:ext cx="1970400" cy="232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hotfix/wrong_calculus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8" name="Google Shape;228;p18"/>
          <p:cNvSpPr/>
          <p:nvPr/>
        </p:nvSpPr>
        <p:spPr>
          <a:xfrm>
            <a:off x="6578650" y="23846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test</a:t>
            </a:r>
            <a:r>
              <a:rPr lang="en" sz="1000">
                <a:solidFill>
                  <a:srgbClr val="CCCCCC"/>
                </a:solidFill>
              </a:rPr>
              <a:t>.v0.0.1.app.com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6578650" y="26894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test</a:t>
            </a:r>
            <a:r>
              <a:rPr lang="en" sz="1000">
                <a:solidFill>
                  <a:srgbClr val="CCCCCC"/>
                </a:solidFill>
              </a:rPr>
              <a:t>.v0.0.2.app.com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6578650" y="17750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test</a:t>
            </a:r>
            <a:r>
              <a:rPr lang="en" sz="1000">
                <a:solidFill>
                  <a:srgbClr val="CCCCCC"/>
                </a:solidFill>
              </a:rPr>
              <a:t>.f-integrate-amex.app.com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6578650" y="20798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test</a:t>
            </a:r>
            <a:r>
              <a:rPr lang="en" sz="1000">
                <a:solidFill>
                  <a:srgbClr val="CCCCCC"/>
                </a:solidFill>
              </a:rPr>
              <a:t>.f-integrate-visa.app.com</a:t>
            </a:r>
            <a:endParaRPr sz="1000">
              <a:solidFill>
                <a:srgbClr val="CCCCCC"/>
              </a:solidFill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6578650" y="29942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test</a:t>
            </a:r>
            <a:r>
              <a:rPr lang="en" sz="1000">
                <a:solidFill>
                  <a:srgbClr val="666666"/>
                </a:solidFill>
              </a:rPr>
              <a:t>.h-memory-leak.app.com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578650" y="32990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test</a:t>
            </a:r>
            <a:r>
              <a:rPr lang="en" sz="1000">
                <a:solidFill>
                  <a:srgbClr val="666666"/>
                </a:solidFill>
              </a:rPr>
              <a:t>.wrong-calculus.app.com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6578650" y="36038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</a:t>
            </a:r>
            <a:r>
              <a:rPr lang="en" sz="1000"/>
              <a:t>-develop.app.com</a:t>
            </a:r>
            <a:endParaRPr sz="1000"/>
          </a:p>
        </p:txBody>
      </p:sp>
      <p:sp>
        <p:nvSpPr>
          <p:cNvPr id="235" name="Google Shape;235;p18"/>
          <p:cNvSpPr/>
          <p:nvPr/>
        </p:nvSpPr>
        <p:spPr>
          <a:xfrm>
            <a:off x="6578650" y="3908650"/>
            <a:ext cx="1972500" cy="2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</a:t>
            </a:r>
            <a:r>
              <a:rPr lang="en" sz="1000"/>
              <a:t>.app.com</a:t>
            </a:r>
            <a:endParaRPr sz="1000"/>
          </a:p>
        </p:txBody>
      </p:sp>
      <p:cxnSp>
        <p:nvCxnSpPr>
          <p:cNvPr id="236" name="Google Shape;236;p18"/>
          <p:cNvCxnSpPr>
            <a:stCxn id="208" idx="3"/>
            <a:endCxn id="234" idx="1"/>
          </p:cNvCxnSpPr>
          <p:nvPr/>
        </p:nvCxnSpPr>
        <p:spPr>
          <a:xfrm>
            <a:off x="5655550" y="3719950"/>
            <a:ext cx="9231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" name="Google Shape;237;p18"/>
          <p:cNvCxnSpPr>
            <a:stCxn id="209" idx="3"/>
            <a:endCxn id="235" idx="1"/>
          </p:cNvCxnSpPr>
          <p:nvPr/>
        </p:nvCxnSpPr>
        <p:spPr>
          <a:xfrm>
            <a:off x="5655550" y="4024750"/>
            <a:ext cx="9231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