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809056c6c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09056c6c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Our proposition is to make two main tasks of the LPE H and LPE S in a way that they can be applied for the calculation of the watershed segmentation out-of-core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809056c6c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809056c6c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Our proposition is to make two main tasks of the LPE H and LPE S in a way that they can be applied for the calculation of the watershed segmentation out-of-core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7ec0892a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7ec0892a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3c21fec1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c21fec1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Les image de grandes tailles sont très utiliser aujourd’hui pour la science, principalment les image de microscopie. Elle sont générér pour une decoupage de plusiere image prend en haut resolution. C’est pour ça que a la fin de process, les images sont très grand avec tailles plus que Go. Les images comment lesquelles presenté ici, contien beaucoup des information que la segmentation automatique d’image peut aider à être trouvé. Mais, comment les image a de grandes taille, on ne peut pas charge l’image en intière sur la memoire.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815d4c2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15d4c2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Les image de grandes tailles sont très utiliser aujourd’hui pour la science, principalment les image de microscopie. Elle sont générér pour une decoupage de plusiere image prend en haut resolution. C’est pour ça que a la fin de process, les images sont très grand avec tailles plus que Go. Les images comment lesquelles presenté ici, contien beaucoup des information que la segmentation automatique d’image peut aider à être trouvé. Mais, comment les image a de grandes taille, on ne peut pas charge l’image en intière sur la memoire.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4e37d604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e37d604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pour ça que on a decider pour utiliser un </a:t>
            </a:r>
            <a:r>
              <a:rPr lang="fr"/>
              <a:t>stratégie</a:t>
            </a:r>
            <a:r>
              <a:rPr lang="fr"/>
              <a:t> que s’appelle out-of-core. Ça vous dire qu’on va faire la segmentation de l’image sans charger l’image en entier sur la memoir. Et pour faire ça on va decouper l’image un plus petit bloc.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68053011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8053011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6717befa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717befa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CECILE</a:t>
            </a:r>
            <a:br>
              <a:rPr lang="fr"/>
            </a:b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6717befa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717befa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CECILE</a:t>
            </a:r>
            <a:br>
              <a:rPr lang="fr">
                <a:solidFill>
                  <a:schemeClr val="dk1"/>
                </a:solidFill>
              </a:rPr>
            </a:b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6717befa1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6717befa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CECILE</a:t>
            </a:r>
            <a:br>
              <a:rPr lang="fr">
                <a:solidFill>
                  <a:schemeClr val="dk1"/>
                </a:solidFill>
              </a:rPr>
            </a:b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809056c6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809056c6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13" name="Google Shape;13;p2"/>
          <p:cNvSpPr/>
          <p:nvPr/>
        </p:nvSpPr>
        <p:spPr>
          <a:xfrm>
            <a:off x="0" y="-4475"/>
            <a:ext cx="9144000" cy="761400"/>
          </a:xfrm>
          <a:prstGeom prst="rect">
            <a:avLst/>
          </a:prstGeom>
          <a:solidFill>
            <a:srgbClr val="238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231550" y="152138"/>
            <a:ext cx="8520600" cy="572700"/>
          </a:xfrm>
          <a:prstGeom prst="rect">
            <a:avLst/>
          </a:prstGeom>
          <a:solidFill>
            <a:srgbClr val="196250"/>
          </a:solidFill>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21" name="Google Shape;21;p4"/>
          <p:cNvSpPr/>
          <p:nvPr/>
        </p:nvSpPr>
        <p:spPr>
          <a:xfrm>
            <a:off x="0" y="0"/>
            <a:ext cx="9144000" cy="895200"/>
          </a:xfrm>
          <a:prstGeom prst="rect">
            <a:avLst/>
          </a:prstGeom>
          <a:solidFill>
            <a:srgbClr val="196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957000" y="1629984"/>
            <a:ext cx="7230000" cy="55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000">
              <a:solidFill>
                <a:srgbClr val="666666"/>
              </a:solidFill>
              <a:latin typeface="Calibri"/>
              <a:ea typeface="Calibri"/>
              <a:cs typeface="Calibri"/>
              <a:sym typeface="Calibri"/>
            </a:endParaRPr>
          </a:p>
          <a:p>
            <a:pPr indent="0" lvl="0" marL="0" rtl="0" algn="ctr">
              <a:spcBef>
                <a:spcPts val="0"/>
              </a:spcBef>
              <a:spcAft>
                <a:spcPts val="0"/>
              </a:spcAft>
              <a:buNone/>
            </a:pPr>
            <a:r>
              <a:t/>
            </a:r>
            <a:endParaRPr sz="4000">
              <a:solidFill>
                <a:srgbClr val="666666"/>
              </a:solidFill>
              <a:latin typeface="Calibri"/>
              <a:ea typeface="Calibri"/>
              <a:cs typeface="Calibri"/>
              <a:sym typeface="Calibri"/>
            </a:endParaRPr>
          </a:p>
          <a:p>
            <a:pPr indent="0" lvl="0" marL="0" rtl="0" algn="ctr">
              <a:spcBef>
                <a:spcPts val="0"/>
              </a:spcBef>
              <a:spcAft>
                <a:spcPts val="0"/>
              </a:spcAft>
              <a:buNone/>
            </a:pPr>
            <a:r>
              <a:rPr lang="fr" sz="4000">
                <a:solidFill>
                  <a:srgbClr val="666666"/>
                </a:solidFill>
                <a:latin typeface="Calibri"/>
                <a:ea typeface="Calibri"/>
                <a:cs typeface="Calibri"/>
                <a:sym typeface="Calibri"/>
              </a:rPr>
              <a:t>Traitement d’images out-of-core</a:t>
            </a:r>
            <a:endParaRPr sz="4000">
              <a:solidFill>
                <a:srgbClr val="666666"/>
              </a:solidFill>
              <a:latin typeface="Calibri"/>
              <a:ea typeface="Calibri"/>
              <a:cs typeface="Calibri"/>
              <a:sym typeface="Calibri"/>
            </a:endParaRPr>
          </a:p>
        </p:txBody>
      </p:sp>
      <p:sp>
        <p:nvSpPr>
          <p:cNvPr id="57" name="Google Shape;57;p13"/>
          <p:cNvSpPr txBox="1"/>
          <p:nvPr>
            <p:ph type="ctrTitle"/>
          </p:nvPr>
        </p:nvSpPr>
        <p:spPr>
          <a:xfrm>
            <a:off x="1856475" y="2770775"/>
            <a:ext cx="2781000" cy="844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fr" sz="1400">
                <a:solidFill>
                  <a:srgbClr val="666666"/>
                </a:solidFill>
                <a:latin typeface="Calibri"/>
                <a:ea typeface="Calibri"/>
                <a:cs typeface="Calibri"/>
                <a:sym typeface="Calibri"/>
              </a:rPr>
              <a:t>CARNEIRO ESPINDOLA Stela</a:t>
            </a:r>
            <a:endParaRPr sz="1400">
              <a:solidFill>
                <a:srgbClr val="666666"/>
              </a:solidFill>
              <a:latin typeface="Calibri"/>
              <a:ea typeface="Calibri"/>
              <a:cs typeface="Calibri"/>
              <a:sym typeface="Calibri"/>
            </a:endParaRPr>
          </a:p>
          <a:p>
            <a:pPr indent="0" lvl="0" marL="0" rtl="0" algn="r">
              <a:spcBef>
                <a:spcPts val="0"/>
              </a:spcBef>
              <a:spcAft>
                <a:spcPts val="0"/>
              </a:spcAft>
              <a:buNone/>
            </a:pPr>
            <a:r>
              <a:rPr lang="fr" sz="1400">
                <a:solidFill>
                  <a:srgbClr val="666666"/>
                </a:solidFill>
                <a:latin typeface="Calibri"/>
                <a:ea typeface="Calibri"/>
                <a:cs typeface="Calibri"/>
                <a:sym typeface="Calibri"/>
              </a:rPr>
              <a:t>DURRMEYER Alexandre</a:t>
            </a:r>
            <a:endParaRPr sz="1400">
              <a:solidFill>
                <a:srgbClr val="666666"/>
              </a:solidFill>
              <a:latin typeface="Calibri"/>
              <a:ea typeface="Calibri"/>
              <a:cs typeface="Calibri"/>
              <a:sym typeface="Calibri"/>
            </a:endParaRPr>
          </a:p>
          <a:p>
            <a:pPr indent="0" lvl="0" marL="0" rtl="0" algn="r">
              <a:spcBef>
                <a:spcPts val="0"/>
              </a:spcBef>
              <a:spcAft>
                <a:spcPts val="0"/>
              </a:spcAft>
              <a:buNone/>
            </a:pPr>
            <a:r>
              <a:rPr lang="fr" sz="1400">
                <a:solidFill>
                  <a:srgbClr val="666666"/>
                </a:solidFill>
                <a:latin typeface="Calibri"/>
                <a:ea typeface="Calibri"/>
                <a:cs typeface="Calibri"/>
                <a:sym typeface="Calibri"/>
              </a:rPr>
              <a:t>NEGHNAGH-CHENAVAS Jules</a:t>
            </a:r>
            <a:endParaRPr sz="1400">
              <a:solidFill>
                <a:srgbClr val="666666"/>
              </a:solidFill>
              <a:latin typeface="Calibri"/>
              <a:ea typeface="Calibri"/>
              <a:cs typeface="Calibri"/>
              <a:sym typeface="Calibri"/>
            </a:endParaRPr>
          </a:p>
          <a:p>
            <a:pPr indent="0" lvl="0" marL="0" rtl="0" algn="r">
              <a:spcBef>
                <a:spcPts val="0"/>
              </a:spcBef>
              <a:spcAft>
                <a:spcPts val="0"/>
              </a:spcAft>
              <a:buClr>
                <a:schemeClr val="dk1"/>
              </a:buClr>
              <a:buSzPts val="1100"/>
              <a:buFont typeface="Arial"/>
              <a:buNone/>
            </a:pPr>
            <a:r>
              <a:rPr lang="fr" sz="1400">
                <a:solidFill>
                  <a:srgbClr val="666666"/>
                </a:solidFill>
                <a:latin typeface="Calibri"/>
                <a:ea typeface="Calibri"/>
                <a:cs typeface="Calibri"/>
                <a:sym typeface="Calibri"/>
              </a:rPr>
              <a:t>MAILHARRO Erwan</a:t>
            </a:r>
            <a:endParaRPr sz="1400">
              <a:solidFill>
                <a:srgbClr val="666666"/>
              </a:solidFill>
              <a:latin typeface="Calibri"/>
              <a:ea typeface="Calibri"/>
              <a:cs typeface="Calibri"/>
              <a:sym typeface="Calibri"/>
            </a:endParaRPr>
          </a:p>
        </p:txBody>
      </p:sp>
      <p:sp>
        <p:nvSpPr>
          <p:cNvPr id="58" name="Google Shape;58;p13"/>
          <p:cNvSpPr txBox="1"/>
          <p:nvPr>
            <p:ph type="ctrTitle"/>
          </p:nvPr>
        </p:nvSpPr>
        <p:spPr>
          <a:xfrm>
            <a:off x="3174500" y="2257200"/>
            <a:ext cx="2889300" cy="32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2000">
                <a:solidFill>
                  <a:srgbClr val="666666"/>
                </a:solidFill>
                <a:latin typeface="Calibri"/>
                <a:ea typeface="Calibri"/>
                <a:cs typeface="Calibri"/>
                <a:sym typeface="Calibri"/>
              </a:rPr>
              <a:t>18/04/2019</a:t>
            </a:r>
            <a:endParaRPr sz="2000">
              <a:solidFill>
                <a:srgbClr val="666666"/>
              </a:solidFill>
              <a:latin typeface="Calibri"/>
              <a:ea typeface="Calibri"/>
              <a:cs typeface="Calibri"/>
              <a:sym typeface="Calibri"/>
            </a:endParaRPr>
          </a:p>
        </p:txBody>
      </p:sp>
      <p:sp>
        <p:nvSpPr>
          <p:cNvPr id="59" name="Google Shape;59;p13"/>
          <p:cNvSpPr txBox="1"/>
          <p:nvPr/>
        </p:nvSpPr>
        <p:spPr>
          <a:xfrm>
            <a:off x="2504550" y="844375"/>
            <a:ext cx="4134900" cy="58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66666"/>
                </a:solidFill>
                <a:latin typeface="Calibri"/>
                <a:ea typeface="Calibri"/>
                <a:cs typeface="Calibri"/>
                <a:sym typeface="Calibri"/>
              </a:rPr>
              <a:t>Soutenance de projet intermédiaire PRJ-4000</a:t>
            </a:r>
            <a:endParaRPr>
              <a:solidFill>
                <a:srgbClr val="666666"/>
              </a:solidFill>
              <a:latin typeface="Calibri"/>
              <a:ea typeface="Calibri"/>
              <a:cs typeface="Calibri"/>
              <a:sym typeface="Calibri"/>
            </a:endParaRPr>
          </a:p>
          <a:p>
            <a:pPr indent="0" lvl="0" marL="0" rtl="0" algn="ctr">
              <a:spcBef>
                <a:spcPts val="0"/>
              </a:spcBef>
              <a:spcAft>
                <a:spcPts val="0"/>
              </a:spcAft>
              <a:buNone/>
            </a:pPr>
            <a:r>
              <a:rPr lang="fr">
                <a:solidFill>
                  <a:srgbClr val="666666"/>
                </a:solidFill>
                <a:latin typeface="Calibri"/>
                <a:ea typeface="Calibri"/>
                <a:cs typeface="Calibri"/>
                <a:sym typeface="Calibri"/>
              </a:rPr>
              <a:t>Projet n° R25</a:t>
            </a:r>
            <a:endParaRPr>
              <a:solidFill>
                <a:srgbClr val="666666"/>
              </a:solidFill>
              <a:latin typeface="Calibri"/>
              <a:ea typeface="Calibri"/>
              <a:cs typeface="Calibri"/>
              <a:sym typeface="Calibri"/>
            </a:endParaRPr>
          </a:p>
          <a:p>
            <a:pPr indent="0" lvl="0" marL="0" rtl="0" algn="ctr">
              <a:spcBef>
                <a:spcPts val="0"/>
              </a:spcBef>
              <a:spcAft>
                <a:spcPts val="0"/>
              </a:spcAft>
              <a:buNone/>
            </a:pPr>
            <a:r>
              <a:t/>
            </a:r>
            <a:endParaRPr sz="1600">
              <a:solidFill>
                <a:srgbClr val="666666"/>
              </a:solidFill>
              <a:latin typeface="Calibri"/>
              <a:ea typeface="Calibri"/>
              <a:cs typeface="Calibri"/>
              <a:sym typeface="Calibri"/>
            </a:endParaRPr>
          </a:p>
        </p:txBody>
      </p:sp>
      <p:sp>
        <p:nvSpPr>
          <p:cNvPr id="60" name="Google Shape;60;p13"/>
          <p:cNvSpPr txBox="1"/>
          <p:nvPr>
            <p:ph type="ctrTitle"/>
          </p:nvPr>
        </p:nvSpPr>
        <p:spPr>
          <a:xfrm>
            <a:off x="3228650" y="4068050"/>
            <a:ext cx="2781000" cy="25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1400">
                <a:solidFill>
                  <a:srgbClr val="666666"/>
                </a:solidFill>
                <a:latin typeface="Calibri"/>
                <a:ea typeface="Calibri"/>
                <a:cs typeface="Calibri"/>
                <a:sym typeface="Calibri"/>
              </a:rPr>
              <a:t>Encadrement : M. Jean Cousty</a:t>
            </a:r>
            <a:endParaRPr sz="1400">
              <a:solidFill>
                <a:srgbClr val="666666"/>
              </a:solidFill>
              <a:latin typeface="Calibri"/>
              <a:ea typeface="Calibri"/>
              <a:cs typeface="Calibri"/>
              <a:sym typeface="Calibri"/>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
        <p:nvSpPr>
          <p:cNvPr id="62" name="Google Shape;62;p13"/>
          <p:cNvSpPr/>
          <p:nvPr/>
        </p:nvSpPr>
        <p:spPr>
          <a:xfrm>
            <a:off x="0" y="4386575"/>
            <a:ext cx="9144000" cy="761400"/>
          </a:xfrm>
          <a:prstGeom prst="rect">
            <a:avLst/>
          </a:prstGeom>
          <a:solidFill>
            <a:srgbClr val="2385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 name="Google Shape;63;p13"/>
          <p:cNvSpPr txBox="1"/>
          <p:nvPr>
            <p:ph type="ctrTitle"/>
          </p:nvPr>
        </p:nvSpPr>
        <p:spPr>
          <a:xfrm>
            <a:off x="4691775" y="2709199"/>
            <a:ext cx="2781000" cy="7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400">
                <a:solidFill>
                  <a:srgbClr val="666666"/>
                </a:solidFill>
                <a:latin typeface="Calibri"/>
                <a:ea typeface="Calibri"/>
                <a:cs typeface="Calibri"/>
                <a:sym typeface="Calibri"/>
              </a:rPr>
              <a:t>PARIS Édouard</a:t>
            </a:r>
            <a:endParaRPr sz="1400">
              <a:solidFill>
                <a:srgbClr val="666666"/>
              </a:solidFill>
              <a:latin typeface="Calibri"/>
              <a:ea typeface="Calibri"/>
              <a:cs typeface="Calibri"/>
              <a:sym typeface="Calibri"/>
            </a:endParaRPr>
          </a:p>
          <a:p>
            <a:pPr indent="0" lvl="0" marL="0" rtl="0" algn="l">
              <a:spcBef>
                <a:spcPts val="0"/>
              </a:spcBef>
              <a:spcAft>
                <a:spcPts val="0"/>
              </a:spcAft>
              <a:buNone/>
            </a:pPr>
            <a:r>
              <a:rPr lang="fr" sz="1400">
                <a:solidFill>
                  <a:srgbClr val="666666"/>
                </a:solidFill>
                <a:latin typeface="Calibri"/>
                <a:ea typeface="Calibri"/>
                <a:cs typeface="Calibri"/>
                <a:sym typeface="Calibri"/>
              </a:rPr>
              <a:t>PAULIN Florian</a:t>
            </a:r>
            <a:endParaRPr sz="1400">
              <a:solidFill>
                <a:srgbClr val="666666"/>
              </a:solidFill>
              <a:latin typeface="Calibri"/>
              <a:ea typeface="Calibri"/>
              <a:cs typeface="Calibri"/>
              <a:sym typeface="Calibri"/>
            </a:endParaRPr>
          </a:p>
          <a:p>
            <a:pPr indent="0" lvl="0" marL="0" rtl="0" algn="l">
              <a:spcBef>
                <a:spcPts val="0"/>
              </a:spcBef>
              <a:spcAft>
                <a:spcPts val="0"/>
              </a:spcAft>
              <a:buNone/>
            </a:pPr>
            <a:r>
              <a:rPr lang="fr" sz="1400">
                <a:solidFill>
                  <a:srgbClr val="666666"/>
                </a:solidFill>
                <a:latin typeface="Calibri"/>
                <a:ea typeface="Calibri"/>
                <a:cs typeface="Calibri"/>
                <a:sym typeface="Calibri"/>
              </a:rPr>
              <a:t>POV Cécile</a:t>
            </a:r>
            <a:endParaRPr sz="1400">
              <a:solidFill>
                <a:srgbClr val="66666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6250"/>
        </a:solidFill>
      </p:bgPr>
    </p:bg>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rPr>
              <a:t>Questions</a:t>
            </a:r>
            <a:endParaRPr>
              <a:solidFill>
                <a:srgbClr val="FFFFFF"/>
              </a:solidFill>
            </a:endParaRPr>
          </a:p>
        </p:txBody>
      </p:sp>
      <p:sp>
        <p:nvSpPr>
          <p:cNvPr id="154" name="Google Shape;15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
        <p:nvSpPr>
          <p:cNvPr id="155" name="Google Shape;155;p22"/>
          <p:cNvSpPr txBox="1"/>
          <p:nvPr/>
        </p:nvSpPr>
        <p:spPr>
          <a:xfrm>
            <a:off x="-619775" y="107875"/>
            <a:ext cx="536700" cy="536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Calibri"/>
                <a:ea typeface="Calibri"/>
                <a:cs typeface="Calibri"/>
                <a:sym typeface="Calibri"/>
              </a:rPr>
              <a:t>S</a:t>
            </a:r>
            <a:endParaRPr sz="3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6250"/>
        </a:solidFill>
      </p:bgPr>
    </p:bg>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rPr>
              <a:t>Sources</a:t>
            </a:r>
            <a:endParaRPr>
              <a:solidFill>
                <a:srgbClr val="FFFFFF"/>
              </a:solidFill>
            </a:endParaRPr>
          </a:p>
        </p:txBody>
      </p:sp>
      <p:sp>
        <p:nvSpPr>
          <p:cNvPr id="161" name="Google Shape;16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
        <p:nvSpPr>
          <p:cNvPr id="162" name="Google Shape;162;p23"/>
          <p:cNvSpPr txBox="1"/>
          <p:nvPr/>
        </p:nvSpPr>
        <p:spPr>
          <a:xfrm>
            <a:off x="-619775" y="107875"/>
            <a:ext cx="536700" cy="536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Calibri"/>
                <a:ea typeface="Calibri"/>
                <a:cs typeface="Calibri"/>
                <a:sym typeface="Calibri"/>
              </a:rPr>
              <a:t>S</a:t>
            </a:r>
            <a:endParaRPr sz="3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231550" y="11488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400">
                <a:latin typeface="Calibri"/>
                <a:ea typeface="Calibri"/>
                <a:cs typeface="Calibri"/>
                <a:sym typeface="Calibri"/>
              </a:rPr>
              <a:t>● [1] J. Cousty, L. Najman, Y. Kenmochi, S. Guimarães, </a:t>
            </a:r>
            <a:r>
              <a:rPr i="1" lang="fr" sz="1400">
                <a:latin typeface="Calibri"/>
                <a:ea typeface="Calibri"/>
                <a:cs typeface="Calibri"/>
                <a:sym typeface="Calibri"/>
              </a:rPr>
              <a:t>Hierarchical segmentations with graphs:quasi-flat zones, minimum spanning trees, and saliency maps</a:t>
            </a:r>
            <a:r>
              <a:rPr lang="fr" sz="1400">
                <a:latin typeface="Calibri"/>
                <a:ea typeface="Calibri"/>
                <a:cs typeface="Calibri"/>
                <a:sym typeface="Calibri"/>
              </a:rPr>
              <a:t>, Journal of Mathematical Imaging and Vision, Springer Verlag, 2017.</a:t>
            </a:r>
            <a:endParaRPr sz="1400">
              <a:latin typeface="Calibri"/>
              <a:ea typeface="Calibri"/>
              <a:cs typeface="Calibri"/>
              <a:sym typeface="Calibri"/>
            </a:endParaRPr>
          </a:p>
          <a:p>
            <a:pPr indent="0" lvl="0" marL="0" rtl="0" algn="l">
              <a:lnSpc>
                <a:spcPct val="115000"/>
              </a:lnSpc>
              <a:spcBef>
                <a:spcPts val="1600"/>
              </a:spcBef>
              <a:spcAft>
                <a:spcPts val="0"/>
              </a:spcAft>
              <a:buClr>
                <a:schemeClr val="dk1"/>
              </a:buClr>
              <a:buSzPts val="1100"/>
              <a:buFont typeface="Arial"/>
              <a:buNone/>
            </a:pPr>
            <a:r>
              <a:rPr lang="fr" sz="1400">
                <a:latin typeface="Calibri"/>
                <a:ea typeface="Calibri"/>
                <a:cs typeface="Calibri"/>
                <a:sym typeface="Calibri"/>
              </a:rPr>
              <a:t>● [2] J. Cousty, G. Bertrand, L. Najman, M. Couprie, Watershed Cuts: </a:t>
            </a:r>
            <a:r>
              <a:rPr i="1" lang="fr" sz="1400">
                <a:latin typeface="Calibri"/>
                <a:ea typeface="Calibri"/>
                <a:cs typeface="Calibri"/>
                <a:sym typeface="Calibri"/>
              </a:rPr>
              <a:t>Minimum Spanning Forests and the Drop of Water Principle</a:t>
            </a:r>
            <a:r>
              <a:rPr lang="fr" sz="1400">
                <a:latin typeface="Calibri"/>
                <a:ea typeface="Calibri"/>
                <a:cs typeface="Calibri"/>
                <a:sym typeface="Calibri"/>
              </a:rPr>
              <a:t>, IEEE Transactions on Pattern Analysis and Machine Intelligence, Institute of Electrical and Electronics Engineers, 2009.</a:t>
            </a:r>
            <a:endParaRPr sz="1400">
              <a:latin typeface="Calibri"/>
              <a:ea typeface="Calibri"/>
              <a:cs typeface="Calibri"/>
              <a:sym typeface="Calibri"/>
            </a:endParaRPr>
          </a:p>
          <a:p>
            <a:pPr indent="0" lvl="0" marL="0" rtl="0" algn="l">
              <a:lnSpc>
                <a:spcPct val="115000"/>
              </a:lnSpc>
              <a:spcBef>
                <a:spcPts val="1600"/>
              </a:spcBef>
              <a:spcAft>
                <a:spcPts val="0"/>
              </a:spcAft>
              <a:buNone/>
            </a:pPr>
            <a:r>
              <a:rPr lang="fr" sz="1400">
                <a:latin typeface="Calibri"/>
                <a:ea typeface="Calibri"/>
                <a:cs typeface="Calibri"/>
                <a:sym typeface="Calibri"/>
              </a:rPr>
              <a:t>● [3] L. Najman, J. Cousty, B. Perret, </a:t>
            </a:r>
            <a:r>
              <a:rPr i="1" lang="fr" sz="1400">
                <a:latin typeface="Calibri"/>
                <a:ea typeface="Calibri"/>
                <a:cs typeface="Calibri"/>
                <a:sym typeface="Calibri"/>
              </a:rPr>
              <a:t>Playing with Kruskal: algorithms for morphological trees in edge-weighted graphs</a:t>
            </a:r>
            <a:r>
              <a:rPr lang="fr" sz="1400">
                <a:latin typeface="Calibri"/>
                <a:ea typeface="Calibri"/>
                <a:cs typeface="Calibri"/>
                <a:sym typeface="Calibri"/>
              </a:rPr>
              <a:t>, C.L. Luengo Hendriks, G. Borgefors, R. Strand. International Symposium on Mathematical Morphology, May 2013, Uppsala, Sweden.</a:t>
            </a:r>
            <a:endParaRPr sz="1400">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lang="fr" sz="1400">
                <a:latin typeface="Calibri"/>
                <a:ea typeface="Calibri"/>
                <a:cs typeface="Calibri"/>
                <a:sym typeface="Calibri"/>
              </a:rPr>
              <a:t>● [4] Kazemier, Jan J., Georgios K. Ouzounis, and Michael HF Wilkinson. "Connected morphological attribute filters on distributed memory parallel machines." International Symposium on Mathematical Morphology and Its Applications to Signal and Image Processing. Springer, Cham, 2017.</a:t>
            </a:r>
            <a:endParaRPr sz="1400">
              <a:latin typeface="Calibri"/>
              <a:ea typeface="Calibri"/>
              <a:cs typeface="Calibri"/>
              <a:sym typeface="Calibri"/>
            </a:endParaRPr>
          </a:p>
          <a:p>
            <a:pPr indent="0" lvl="0" marL="0" rtl="0" algn="l">
              <a:lnSpc>
                <a:spcPct val="115000"/>
              </a:lnSpc>
              <a:spcBef>
                <a:spcPts val="1600"/>
              </a:spcBef>
              <a:spcAft>
                <a:spcPts val="0"/>
              </a:spcAft>
              <a:buNone/>
            </a:pPr>
            <a:r>
              <a:t/>
            </a:r>
            <a:endParaRPr>
              <a:latin typeface="Calibri"/>
              <a:ea typeface="Calibri"/>
              <a:cs typeface="Calibri"/>
              <a:sym typeface="Calibri"/>
            </a:endParaRPr>
          </a:p>
          <a:p>
            <a:pPr indent="0" lvl="0" marL="0" rtl="0" algn="l">
              <a:lnSpc>
                <a:spcPct val="115000"/>
              </a:lnSpc>
              <a:spcBef>
                <a:spcPts val="1600"/>
              </a:spcBef>
              <a:spcAft>
                <a:spcPts val="0"/>
              </a:spcAft>
              <a:buNone/>
            </a:pPr>
            <a:r>
              <a:t/>
            </a:r>
            <a:endParaRPr>
              <a:latin typeface="Calibri"/>
              <a:ea typeface="Calibri"/>
              <a:cs typeface="Calibri"/>
              <a:sym typeface="Calibri"/>
            </a:endParaRPr>
          </a:p>
          <a:p>
            <a:pPr indent="0" lvl="0" marL="0" rtl="0" algn="l">
              <a:lnSpc>
                <a:spcPct val="115000"/>
              </a:lnSpc>
              <a:spcBef>
                <a:spcPts val="1600"/>
              </a:spcBef>
              <a:spcAft>
                <a:spcPts val="0"/>
              </a:spcAft>
              <a:buNone/>
            </a:pPr>
            <a:br>
              <a:rPr lang="fr">
                <a:latin typeface="Calibri"/>
                <a:ea typeface="Calibri"/>
                <a:cs typeface="Calibri"/>
                <a:sym typeface="Calibri"/>
              </a:rPr>
            </a:br>
            <a:endParaRPr>
              <a:latin typeface="Calibri"/>
              <a:ea typeface="Calibri"/>
              <a:cs typeface="Calibri"/>
              <a:sym typeface="Calibri"/>
            </a:endParaRPr>
          </a:p>
          <a:p>
            <a:pPr indent="0" lvl="0" marL="0" rtl="0" algn="l">
              <a:lnSpc>
                <a:spcPct val="115000"/>
              </a:lnSpc>
              <a:spcBef>
                <a:spcPts val="1600"/>
              </a:spcBef>
              <a:spcAft>
                <a:spcPts val="0"/>
              </a:spcAft>
              <a:buNone/>
            </a:pPr>
            <a:br>
              <a:rPr lang="fr"/>
            </a:br>
            <a:br>
              <a:rPr lang="fr"/>
            </a:br>
            <a:endParaRPr/>
          </a:p>
          <a:p>
            <a:pPr indent="0" lvl="0" marL="0" rtl="0" algn="l">
              <a:spcBef>
                <a:spcPts val="1600"/>
              </a:spcBef>
              <a:spcAft>
                <a:spcPts val="0"/>
              </a:spcAft>
              <a:buNone/>
            </a:pPr>
            <a:br>
              <a:rPr lang="fr"/>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8" name="Google Shape;168;p24"/>
          <p:cNvSpPr/>
          <p:nvPr/>
        </p:nvSpPr>
        <p:spPr>
          <a:xfrm>
            <a:off x="0" y="0"/>
            <a:ext cx="9144000" cy="895200"/>
          </a:xfrm>
          <a:prstGeom prst="rect">
            <a:avLst/>
          </a:prstGeom>
          <a:solidFill>
            <a:srgbClr val="196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ph type="title"/>
          </p:nvPr>
        </p:nvSpPr>
        <p:spPr>
          <a:xfrm>
            <a:off x="231550" y="152138"/>
            <a:ext cx="8520600" cy="572700"/>
          </a:xfrm>
          <a:prstGeom prst="rect">
            <a:avLst/>
          </a:prstGeom>
          <a:solidFill>
            <a:srgbClr val="19625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Sources</a:t>
            </a:r>
            <a:endParaRPr>
              <a:solidFill>
                <a:srgbClr val="FFFFFF"/>
              </a:solidFill>
            </a:endParaRPr>
          </a:p>
        </p:txBody>
      </p:sp>
      <p:sp>
        <p:nvSpPr>
          <p:cNvPr id="170" name="Google Shape;17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
        <p:nvSpPr>
          <p:cNvPr id="171" name="Google Shape;171;p24"/>
          <p:cNvSpPr txBox="1"/>
          <p:nvPr/>
        </p:nvSpPr>
        <p:spPr>
          <a:xfrm>
            <a:off x="-619775" y="107875"/>
            <a:ext cx="536700" cy="536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Calibri"/>
                <a:ea typeface="Calibri"/>
                <a:cs typeface="Calibri"/>
                <a:sym typeface="Calibri"/>
              </a:rPr>
              <a:t>C</a:t>
            </a:r>
            <a:endParaRPr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31550" y="15213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Les images de grande taille</a:t>
            </a:r>
            <a:endParaRPr>
              <a:solidFill>
                <a:srgbClr val="FFFFFF"/>
              </a:solidFill>
            </a:endParaRPr>
          </a:p>
        </p:txBody>
      </p:sp>
      <p:pic>
        <p:nvPicPr>
          <p:cNvPr id="69" name="Google Shape;69;p14"/>
          <p:cNvPicPr preferRelativeResize="0"/>
          <p:nvPr/>
        </p:nvPicPr>
        <p:blipFill>
          <a:blip r:embed="rId3">
            <a:alphaModFix/>
          </a:blip>
          <a:stretch>
            <a:fillRect/>
          </a:stretch>
        </p:blipFill>
        <p:spPr>
          <a:xfrm>
            <a:off x="405200" y="1154700"/>
            <a:ext cx="3810000" cy="3048000"/>
          </a:xfrm>
          <a:prstGeom prst="rect">
            <a:avLst/>
          </a:prstGeom>
          <a:noFill/>
          <a:ln>
            <a:noFill/>
          </a:ln>
        </p:spPr>
      </p:pic>
      <p:pic>
        <p:nvPicPr>
          <p:cNvPr id="70" name="Google Shape;70;p14"/>
          <p:cNvPicPr preferRelativeResize="0"/>
          <p:nvPr/>
        </p:nvPicPr>
        <p:blipFill>
          <a:blip r:embed="rId4">
            <a:alphaModFix/>
          </a:blip>
          <a:stretch>
            <a:fillRect/>
          </a:stretch>
        </p:blipFill>
        <p:spPr>
          <a:xfrm>
            <a:off x="4844025" y="1154700"/>
            <a:ext cx="3810000" cy="3048000"/>
          </a:xfrm>
          <a:prstGeom prst="rect">
            <a:avLst/>
          </a:prstGeom>
          <a:noFill/>
          <a:ln>
            <a:noFill/>
          </a:ln>
        </p:spPr>
      </p:pic>
      <p:sp>
        <p:nvSpPr>
          <p:cNvPr id="71" name="Google Shape;71;p14"/>
          <p:cNvSpPr txBox="1"/>
          <p:nvPr/>
        </p:nvSpPr>
        <p:spPr>
          <a:xfrm>
            <a:off x="7308000" y="4704050"/>
            <a:ext cx="16842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Source: UNICAMP</a:t>
            </a:r>
            <a:endParaRPr sz="1000"/>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
        <p:nvSpPr>
          <p:cNvPr id="73" name="Google Shape;73;p14"/>
          <p:cNvSpPr txBox="1"/>
          <p:nvPr/>
        </p:nvSpPr>
        <p:spPr>
          <a:xfrm>
            <a:off x="-619775" y="107875"/>
            <a:ext cx="536700" cy="536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Calibri"/>
                <a:ea typeface="Calibri"/>
                <a:cs typeface="Calibri"/>
                <a:sym typeface="Calibri"/>
              </a:rPr>
              <a:t>A</a:t>
            </a:r>
            <a:endParaRPr sz="3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31550" y="15213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Division de l’image par blocs</a:t>
            </a:r>
            <a:endParaRPr>
              <a:solidFill>
                <a:srgbClr val="FFFFFF"/>
              </a:solidFill>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
        <p:nvSpPr>
          <p:cNvPr id="80" name="Google Shape;80;p15"/>
          <p:cNvSpPr txBox="1"/>
          <p:nvPr/>
        </p:nvSpPr>
        <p:spPr>
          <a:xfrm>
            <a:off x="-619775" y="107875"/>
            <a:ext cx="536700" cy="536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Calibri"/>
                <a:ea typeface="Calibri"/>
                <a:cs typeface="Calibri"/>
                <a:sym typeface="Calibri"/>
              </a:rPr>
              <a:t>A</a:t>
            </a:r>
            <a:endParaRPr sz="3000">
              <a:latin typeface="Calibri"/>
              <a:ea typeface="Calibri"/>
              <a:cs typeface="Calibri"/>
              <a:sym typeface="Calibri"/>
            </a:endParaRPr>
          </a:p>
        </p:txBody>
      </p:sp>
      <p:pic>
        <p:nvPicPr>
          <p:cNvPr id="81" name="Google Shape;81;p15"/>
          <p:cNvPicPr preferRelativeResize="0"/>
          <p:nvPr/>
        </p:nvPicPr>
        <p:blipFill>
          <a:blip r:embed="rId3">
            <a:alphaModFix/>
          </a:blip>
          <a:stretch>
            <a:fillRect/>
          </a:stretch>
        </p:blipFill>
        <p:spPr>
          <a:xfrm>
            <a:off x="5463565" y="1371216"/>
            <a:ext cx="3114734" cy="3016683"/>
          </a:xfrm>
          <a:prstGeom prst="rect">
            <a:avLst/>
          </a:prstGeom>
          <a:noFill/>
          <a:ln>
            <a:noFill/>
          </a:ln>
        </p:spPr>
      </p:pic>
      <p:pic>
        <p:nvPicPr>
          <p:cNvPr id="82" name="Google Shape;82;p15"/>
          <p:cNvPicPr preferRelativeResize="0"/>
          <p:nvPr/>
        </p:nvPicPr>
        <p:blipFill>
          <a:blip r:embed="rId4">
            <a:alphaModFix/>
          </a:blip>
          <a:stretch>
            <a:fillRect/>
          </a:stretch>
        </p:blipFill>
        <p:spPr>
          <a:xfrm>
            <a:off x="385375" y="1411613"/>
            <a:ext cx="2910132" cy="2620286"/>
          </a:xfrm>
          <a:prstGeom prst="rect">
            <a:avLst/>
          </a:prstGeom>
          <a:noFill/>
          <a:ln>
            <a:noFill/>
          </a:ln>
        </p:spPr>
      </p:pic>
      <p:sp>
        <p:nvSpPr>
          <p:cNvPr id="83" name="Google Shape;83;p15"/>
          <p:cNvSpPr/>
          <p:nvPr/>
        </p:nvSpPr>
        <p:spPr>
          <a:xfrm>
            <a:off x="3645410" y="2261394"/>
            <a:ext cx="1692900" cy="92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31550" y="152138"/>
            <a:ext cx="8520600" cy="572700"/>
          </a:xfrm>
          <a:prstGeom prst="rect">
            <a:avLst/>
          </a:prstGeom>
          <a:solidFill>
            <a:srgbClr val="19625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Objectif du projet</a:t>
            </a:r>
            <a:endParaRPr>
              <a:solidFill>
                <a:srgbClr val="FFFFFF"/>
              </a:solidFill>
            </a:endParaRPr>
          </a:p>
        </p:txBody>
      </p:sp>
      <p:sp>
        <p:nvSpPr>
          <p:cNvPr id="89" name="Google Shape;89;p16"/>
          <p:cNvSpPr txBox="1"/>
          <p:nvPr/>
        </p:nvSpPr>
        <p:spPr>
          <a:xfrm>
            <a:off x="442375" y="1266350"/>
            <a:ext cx="73524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800">
                <a:solidFill>
                  <a:srgbClr val="666666"/>
                </a:solidFill>
                <a:latin typeface="Calibri"/>
                <a:ea typeface="Calibri"/>
                <a:cs typeface="Calibri"/>
                <a:sym typeface="Calibri"/>
              </a:rPr>
              <a:t>Créer un algorithme out-of-core permettant de segmenter une image de très grande taille</a:t>
            </a:r>
            <a:endParaRPr b="1" sz="1800">
              <a:solidFill>
                <a:srgbClr val="666666"/>
              </a:solidFill>
              <a:latin typeface="Calibri"/>
              <a:ea typeface="Calibri"/>
              <a:cs typeface="Calibri"/>
              <a:sym typeface="Calibri"/>
            </a:endParaRPr>
          </a:p>
          <a:p>
            <a:pPr indent="0" lvl="0" marL="0" rtl="0" algn="l">
              <a:lnSpc>
                <a:spcPct val="115000"/>
              </a:lnSpc>
              <a:spcBef>
                <a:spcPts val="1600"/>
              </a:spcBef>
              <a:spcAft>
                <a:spcPts val="1600"/>
              </a:spcAft>
              <a:buNone/>
            </a:pPr>
            <a:r>
              <a:t/>
            </a:r>
            <a:endParaRPr b="1" sz="1800">
              <a:solidFill>
                <a:srgbClr val="666666"/>
              </a:solidFill>
              <a:latin typeface="Calibri"/>
              <a:ea typeface="Calibri"/>
              <a:cs typeface="Calibri"/>
              <a:sym typeface="Calibri"/>
            </a:endParaRPr>
          </a:p>
        </p:txBody>
      </p:sp>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
        <p:nvSpPr>
          <p:cNvPr id="91" name="Google Shape;91;p16"/>
          <p:cNvSpPr txBox="1"/>
          <p:nvPr/>
        </p:nvSpPr>
        <p:spPr>
          <a:xfrm>
            <a:off x="-619775" y="107875"/>
            <a:ext cx="536700" cy="536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Calibri"/>
                <a:ea typeface="Calibri"/>
                <a:cs typeface="Calibri"/>
                <a:sym typeface="Calibri"/>
              </a:rPr>
              <a:t>A</a:t>
            </a:r>
            <a:endParaRPr sz="3000">
              <a:latin typeface="Calibri"/>
              <a:ea typeface="Calibri"/>
              <a:cs typeface="Calibri"/>
              <a:sym typeface="Calibri"/>
            </a:endParaRPr>
          </a:p>
        </p:txBody>
      </p:sp>
      <p:sp>
        <p:nvSpPr>
          <p:cNvPr id="92" name="Google Shape;92;p16"/>
          <p:cNvSpPr txBox="1"/>
          <p:nvPr/>
        </p:nvSpPr>
        <p:spPr>
          <a:xfrm>
            <a:off x="442375" y="1555600"/>
            <a:ext cx="7475400" cy="11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800">
              <a:solidFill>
                <a:srgbClr val="666666"/>
              </a:solidFill>
              <a:latin typeface="Calibri"/>
              <a:ea typeface="Calibri"/>
              <a:cs typeface="Calibri"/>
              <a:sym typeface="Calibri"/>
            </a:endParaRPr>
          </a:p>
          <a:p>
            <a:pPr indent="0" lvl="0" marL="0" rtl="0" algn="l">
              <a:lnSpc>
                <a:spcPct val="115000"/>
              </a:lnSpc>
              <a:spcBef>
                <a:spcPts val="1600"/>
              </a:spcBef>
              <a:spcAft>
                <a:spcPts val="1600"/>
              </a:spcAft>
              <a:buClr>
                <a:schemeClr val="dk1"/>
              </a:buClr>
              <a:buSzPts val="1100"/>
              <a:buFont typeface="Arial"/>
              <a:buNone/>
            </a:pPr>
            <a:r>
              <a:rPr b="1" lang="fr" sz="1800">
                <a:solidFill>
                  <a:srgbClr val="666666"/>
                </a:solidFill>
                <a:latin typeface="Calibri"/>
                <a:ea typeface="Calibri"/>
                <a:cs typeface="Calibri"/>
                <a:sym typeface="Calibri"/>
              </a:rPr>
              <a:t>Contrainte : le résultat produit doit être le même qu’une segmentation in-core.</a:t>
            </a:r>
            <a:endParaRPr b="1" sz="1800">
              <a:solidFill>
                <a:srgbClr val="666666"/>
              </a:solidFill>
              <a:latin typeface="Calibri"/>
              <a:ea typeface="Calibri"/>
              <a:cs typeface="Calibri"/>
              <a:sym typeface="Calibri"/>
            </a:endParaRPr>
          </a:p>
        </p:txBody>
      </p:sp>
      <p:pic>
        <p:nvPicPr>
          <p:cNvPr id="93" name="Google Shape;93;p16"/>
          <p:cNvPicPr preferRelativeResize="0"/>
          <p:nvPr/>
        </p:nvPicPr>
        <p:blipFill>
          <a:blip r:embed="rId3">
            <a:alphaModFix/>
          </a:blip>
          <a:stretch>
            <a:fillRect/>
          </a:stretch>
        </p:blipFill>
        <p:spPr>
          <a:xfrm>
            <a:off x="1215525" y="2851450"/>
            <a:ext cx="2798748" cy="2119401"/>
          </a:xfrm>
          <a:prstGeom prst="rect">
            <a:avLst/>
          </a:prstGeom>
          <a:noFill/>
          <a:ln>
            <a:noFill/>
          </a:ln>
        </p:spPr>
      </p:pic>
      <p:pic>
        <p:nvPicPr>
          <p:cNvPr id="94" name="Google Shape;94;p16"/>
          <p:cNvPicPr preferRelativeResize="0"/>
          <p:nvPr/>
        </p:nvPicPr>
        <p:blipFill>
          <a:blip r:embed="rId4">
            <a:alphaModFix/>
          </a:blip>
          <a:stretch>
            <a:fillRect/>
          </a:stretch>
        </p:blipFill>
        <p:spPr>
          <a:xfrm>
            <a:off x="5442423" y="2851450"/>
            <a:ext cx="2804965" cy="2119399"/>
          </a:xfrm>
          <a:prstGeom prst="rect">
            <a:avLst/>
          </a:prstGeom>
          <a:noFill/>
          <a:ln>
            <a:noFill/>
          </a:ln>
        </p:spPr>
      </p:pic>
      <p:sp>
        <p:nvSpPr>
          <p:cNvPr id="95" name="Google Shape;95;p16"/>
          <p:cNvSpPr/>
          <p:nvPr/>
        </p:nvSpPr>
        <p:spPr>
          <a:xfrm>
            <a:off x="4365050" y="3642800"/>
            <a:ext cx="726600" cy="536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31550" y="152138"/>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Schéma du traitement d’image </a:t>
            </a:r>
            <a:endParaRPr>
              <a:solidFill>
                <a:srgbClr val="FFFFFF"/>
              </a:solidFill>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
        <p:nvSpPr>
          <p:cNvPr id="102" name="Google Shape;102;p17"/>
          <p:cNvSpPr txBox="1"/>
          <p:nvPr/>
        </p:nvSpPr>
        <p:spPr>
          <a:xfrm>
            <a:off x="9306425" y="179250"/>
            <a:ext cx="536700" cy="536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Calibri"/>
                <a:ea typeface="Calibri"/>
                <a:cs typeface="Calibri"/>
                <a:sym typeface="Calibri"/>
              </a:rPr>
              <a:t>C</a:t>
            </a:r>
            <a:endParaRPr sz="3000">
              <a:latin typeface="Calibri"/>
              <a:ea typeface="Calibri"/>
              <a:cs typeface="Calibri"/>
              <a:sym typeface="Calibri"/>
            </a:endParaRPr>
          </a:p>
        </p:txBody>
      </p:sp>
      <p:sp>
        <p:nvSpPr>
          <p:cNvPr id="103" name="Google Shape;103;p17"/>
          <p:cNvSpPr/>
          <p:nvPr/>
        </p:nvSpPr>
        <p:spPr>
          <a:xfrm>
            <a:off x="146400" y="2743100"/>
            <a:ext cx="1966200" cy="776100"/>
          </a:xfrm>
          <a:prstGeom prst="rect">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fr"/>
              <a:t>QBT + FUSION QBT</a:t>
            </a:r>
            <a:endParaRPr/>
          </a:p>
        </p:txBody>
      </p:sp>
      <p:sp>
        <p:nvSpPr>
          <p:cNvPr id="104" name="Google Shape;104;p17"/>
          <p:cNvSpPr/>
          <p:nvPr/>
        </p:nvSpPr>
        <p:spPr>
          <a:xfrm>
            <a:off x="2251100" y="2862800"/>
            <a:ext cx="548700" cy="53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4995825" y="2743100"/>
            <a:ext cx="1378500" cy="7761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LPE</a:t>
            </a:r>
            <a:endParaRPr/>
          </a:p>
        </p:txBody>
      </p:sp>
      <p:sp>
        <p:nvSpPr>
          <p:cNvPr id="106" name="Google Shape;106;p17"/>
          <p:cNvSpPr/>
          <p:nvPr/>
        </p:nvSpPr>
        <p:spPr>
          <a:xfrm>
            <a:off x="6505150" y="2862800"/>
            <a:ext cx="635700" cy="53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7339500" y="2683550"/>
            <a:ext cx="1644900" cy="895200"/>
          </a:xfrm>
          <a:prstGeom prst="rect">
            <a:avLst/>
          </a:prstGeom>
          <a:solidFill>
            <a:srgbClr val="EA169A">
              <a:alpha val="488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Étiquetage des composantes connexes</a:t>
            </a:r>
            <a:endParaRPr/>
          </a:p>
        </p:txBody>
      </p:sp>
      <p:sp>
        <p:nvSpPr>
          <p:cNvPr id="108" name="Google Shape;108;p17"/>
          <p:cNvSpPr/>
          <p:nvPr/>
        </p:nvSpPr>
        <p:spPr>
          <a:xfrm>
            <a:off x="4348013" y="2862800"/>
            <a:ext cx="548700" cy="53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2864963" y="2743100"/>
            <a:ext cx="1378500" cy="7761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Les Attributs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240225" y="161238"/>
            <a:ext cx="8520600" cy="572700"/>
          </a:xfrm>
          <a:prstGeom prst="rect">
            <a:avLst/>
          </a:prstGeom>
          <a:solidFill>
            <a:srgbClr val="19625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Ligne de partage des eaux</a:t>
            </a:r>
            <a:endParaRPr>
              <a:solidFill>
                <a:srgbClr val="FFFFFF"/>
              </a:solidFill>
            </a:endParaRPr>
          </a:p>
        </p:txBody>
      </p:sp>
      <p:pic>
        <p:nvPicPr>
          <p:cNvPr id="115" name="Google Shape;115;p18"/>
          <p:cNvPicPr preferRelativeResize="0"/>
          <p:nvPr/>
        </p:nvPicPr>
        <p:blipFill>
          <a:blip r:embed="rId3">
            <a:alphaModFix/>
          </a:blip>
          <a:stretch>
            <a:fillRect/>
          </a:stretch>
        </p:blipFill>
        <p:spPr>
          <a:xfrm>
            <a:off x="4048775" y="1632175"/>
            <a:ext cx="3539568" cy="2900750"/>
          </a:xfrm>
          <a:prstGeom prst="rect">
            <a:avLst/>
          </a:prstGeom>
          <a:noFill/>
          <a:ln>
            <a:noFill/>
          </a:ln>
        </p:spPr>
      </p:pic>
      <p:cxnSp>
        <p:nvCxnSpPr>
          <p:cNvPr id="116" name="Google Shape;116;p18"/>
          <p:cNvCxnSpPr/>
          <p:nvPr/>
        </p:nvCxnSpPr>
        <p:spPr>
          <a:xfrm flipH="1">
            <a:off x="5799441" y="2373253"/>
            <a:ext cx="1788900" cy="798900"/>
          </a:xfrm>
          <a:prstGeom prst="straightConnector1">
            <a:avLst/>
          </a:prstGeom>
          <a:noFill/>
          <a:ln cap="flat" cmpd="sng" w="28575">
            <a:solidFill>
              <a:schemeClr val="dk2"/>
            </a:solidFill>
            <a:prstDash val="solid"/>
            <a:round/>
            <a:headEnd len="med" w="med" type="none"/>
            <a:tailEnd len="med" w="med" type="triangle"/>
          </a:ln>
        </p:spPr>
      </p:cxnSp>
      <p:sp>
        <p:nvSpPr>
          <p:cNvPr id="117" name="Google Shape;117;p18"/>
          <p:cNvSpPr txBox="1"/>
          <p:nvPr>
            <p:ph idx="1" type="body"/>
          </p:nvPr>
        </p:nvSpPr>
        <p:spPr>
          <a:xfrm>
            <a:off x="7546539" y="2062607"/>
            <a:ext cx="1111800" cy="6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ligne de partage des eaux</a:t>
            </a:r>
            <a:endParaRPr sz="1400">
              <a:latin typeface="Calibri"/>
              <a:ea typeface="Calibri"/>
              <a:cs typeface="Calibri"/>
              <a:sym typeface="Calibri"/>
            </a:endParaRPr>
          </a:p>
          <a:p>
            <a:pPr indent="0" lvl="0" marL="0" rtl="0" algn="l">
              <a:spcBef>
                <a:spcPts val="1600"/>
              </a:spcBef>
              <a:spcAft>
                <a:spcPts val="1600"/>
              </a:spcAft>
              <a:buNone/>
            </a:pPr>
            <a:r>
              <a:t/>
            </a:r>
            <a:endParaRPr sz="1400">
              <a:latin typeface="Calibri"/>
              <a:ea typeface="Calibri"/>
              <a:cs typeface="Calibri"/>
              <a:sym typeface="Calibri"/>
            </a:endParaRPr>
          </a:p>
        </p:txBody>
      </p:sp>
      <p:pic>
        <p:nvPicPr>
          <p:cNvPr id="118" name="Google Shape;118;p18"/>
          <p:cNvPicPr preferRelativeResize="0"/>
          <p:nvPr/>
        </p:nvPicPr>
        <p:blipFill>
          <a:blip r:embed="rId4">
            <a:alphaModFix/>
          </a:blip>
          <a:stretch>
            <a:fillRect/>
          </a:stretch>
        </p:blipFill>
        <p:spPr>
          <a:xfrm>
            <a:off x="890725" y="1820425"/>
            <a:ext cx="2371724" cy="2524225"/>
          </a:xfrm>
          <a:prstGeom prst="rect">
            <a:avLst/>
          </a:prstGeom>
          <a:noFill/>
          <a:ln>
            <a:noFill/>
          </a:ln>
        </p:spPr>
      </p:pic>
      <p:sp>
        <p:nvSpPr>
          <p:cNvPr id="119" name="Google Shape;119;p18"/>
          <p:cNvSpPr txBox="1"/>
          <p:nvPr>
            <p:ph idx="1" type="body"/>
          </p:nvPr>
        </p:nvSpPr>
        <p:spPr>
          <a:xfrm>
            <a:off x="311700" y="1152475"/>
            <a:ext cx="85206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En géographie, la ligne de partage des eaux est la frontière entre deux bassins versants. </a:t>
            </a:r>
            <a:br>
              <a:rPr lang="fr"/>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0" name="Google Shape;12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40225" y="161238"/>
            <a:ext cx="8520600" cy="572700"/>
          </a:xfrm>
          <a:prstGeom prst="rect">
            <a:avLst/>
          </a:prstGeom>
          <a:solidFill>
            <a:srgbClr val="19625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Ligne de partage des eaux</a:t>
            </a:r>
            <a:endParaRPr>
              <a:solidFill>
                <a:srgbClr val="FFFFFF"/>
              </a:solidFill>
            </a:endParaRPr>
          </a:p>
        </p:txBody>
      </p:sp>
      <p:sp>
        <p:nvSpPr>
          <p:cNvPr id="126" name="Google Shape;126;p19"/>
          <p:cNvSpPr txBox="1"/>
          <p:nvPr>
            <p:ph idx="1" type="body"/>
          </p:nvPr>
        </p:nvSpPr>
        <p:spPr>
          <a:xfrm>
            <a:off x="386175" y="1152475"/>
            <a:ext cx="85206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Et en traitement d’images ?</a:t>
            </a: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pic>
        <p:nvPicPr>
          <p:cNvPr id="127" name="Google Shape;127;p19"/>
          <p:cNvPicPr preferRelativeResize="0"/>
          <p:nvPr/>
        </p:nvPicPr>
        <p:blipFill>
          <a:blip r:embed="rId3">
            <a:alphaModFix/>
          </a:blip>
          <a:stretch>
            <a:fillRect/>
          </a:stretch>
        </p:blipFill>
        <p:spPr>
          <a:xfrm>
            <a:off x="1184625" y="2387773"/>
            <a:ext cx="1348125" cy="1348125"/>
          </a:xfrm>
          <a:prstGeom prst="rect">
            <a:avLst/>
          </a:prstGeom>
          <a:noFill/>
          <a:ln>
            <a:noFill/>
          </a:ln>
        </p:spPr>
      </p:pic>
      <p:pic>
        <p:nvPicPr>
          <p:cNvPr id="128" name="Google Shape;128;p19"/>
          <p:cNvPicPr preferRelativeResize="0"/>
          <p:nvPr/>
        </p:nvPicPr>
        <p:blipFill>
          <a:blip r:embed="rId4">
            <a:alphaModFix/>
          </a:blip>
          <a:stretch>
            <a:fillRect/>
          </a:stretch>
        </p:blipFill>
        <p:spPr>
          <a:xfrm>
            <a:off x="2685150" y="2409100"/>
            <a:ext cx="1447426" cy="1326800"/>
          </a:xfrm>
          <a:prstGeom prst="rect">
            <a:avLst/>
          </a:prstGeom>
          <a:noFill/>
          <a:ln>
            <a:noFill/>
          </a:ln>
        </p:spPr>
      </p:pic>
      <p:pic>
        <p:nvPicPr>
          <p:cNvPr id="129" name="Google Shape;129;p19"/>
          <p:cNvPicPr preferRelativeResize="0"/>
          <p:nvPr/>
        </p:nvPicPr>
        <p:blipFill>
          <a:blip r:embed="rId5">
            <a:alphaModFix/>
          </a:blip>
          <a:stretch>
            <a:fillRect/>
          </a:stretch>
        </p:blipFill>
        <p:spPr>
          <a:xfrm>
            <a:off x="4284975" y="2409100"/>
            <a:ext cx="1348125" cy="1323834"/>
          </a:xfrm>
          <a:prstGeom prst="rect">
            <a:avLst/>
          </a:prstGeom>
          <a:noFill/>
          <a:ln cap="flat" cmpd="sng" w="9525">
            <a:solidFill>
              <a:schemeClr val="dk2"/>
            </a:solidFill>
            <a:prstDash val="solid"/>
            <a:round/>
            <a:headEnd len="sm" w="sm" type="none"/>
            <a:tailEnd len="sm" w="sm" type="none"/>
          </a:ln>
        </p:spPr>
      </p:pic>
      <p:pic>
        <p:nvPicPr>
          <p:cNvPr id="130" name="Google Shape;130;p19"/>
          <p:cNvPicPr preferRelativeResize="0"/>
          <p:nvPr/>
        </p:nvPicPr>
        <p:blipFill>
          <a:blip r:embed="rId6">
            <a:alphaModFix/>
          </a:blip>
          <a:stretch>
            <a:fillRect/>
          </a:stretch>
        </p:blipFill>
        <p:spPr>
          <a:xfrm>
            <a:off x="5785500" y="2398437"/>
            <a:ext cx="1595142" cy="1326800"/>
          </a:xfrm>
          <a:prstGeom prst="rect">
            <a:avLst/>
          </a:prstGeom>
          <a:noFill/>
          <a:ln>
            <a:noFill/>
          </a:ln>
        </p:spPr>
      </p:pic>
      <p:sp>
        <p:nvSpPr>
          <p:cNvPr id="131" name="Google Shape;131;p19"/>
          <p:cNvSpPr txBox="1"/>
          <p:nvPr>
            <p:ph idx="1" type="body"/>
          </p:nvPr>
        </p:nvSpPr>
        <p:spPr>
          <a:xfrm>
            <a:off x="386175" y="1530400"/>
            <a:ext cx="8520600" cy="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Toute image peut-être vue comme un relief topographique, où les sommets sont les pixels de haute valeur sur l’image de départ.</a:t>
            </a:r>
            <a:br>
              <a:rPr lang="fr"/>
            </a:br>
            <a:endParaRPr/>
          </a:p>
          <a:p>
            <a:pPr indent="0" lvl="0" marL="0" rtl="0" algn="l">
              <a:spcBef>
                <a:spcPts val="1600"/>
              </a:spcBef>
              <a:spcAft>
                <a:spcPts val="1600"/>
              </a:spcAft>
              <a:buNone/>
            </a:pPr>
            <a:r>
              <a:t/>
            </a:r>
            <a:endParaRPr/>
          </a:p>
        </p:txBody>
      </p:sp>
      <p:sp>
        <p:nvSpPr>
          <p:cNvPr id="132" name="Google Shape;132;p19"/>
          <p:cNvSpPr txBox="1"/>
          <p:nvPr/>
        </p:nvSpPr>
        <p:spPr>
          <a:xfrm>
            <a:off x="386175" y="4146000"/>
            <a:ext cx="3000000" cy="5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a:solidFill>
                  <a:schemeClr val="dk2"/>
                </a:solidFill>
                <a:latin typeface="Calibri"/>
                <a:ea typeface="Calibri"/>
                <a:cs typeface="Calibri"/>
                <a:sym typeface="Calibri"/>
              </a:rPr>
              <a:t>→ SEGMENTER une image</a:t>
            </a:r>
            <a:endParaRPr/>
          </a:p>
        </p:txBody>
      </p:sp>
      <p:sp>
        <p:nvSpPr>
          <p:cNvPr id="133" name="Google Shape;13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240225" y="161238"/>
            <a:ext cx="8520600" cy="572700"/>
          </a:xfrm>
          <a:prstGeom prst="rect">
            <a:avLst/>
          </a:prstGeom>
          <a:solidFill>
            <a:srgbClr val="19625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Ligne de partage des eaux hiérarchique</a:t>
            </a:r>
            <a:endParaRPr>
              <a:solidFill>
                <a:srgbClr val="FFFFFF"/>
              </a:solidFill>
            </a:endParaRPr>
          </a:p>
        </p:txBody>
      </p:sp>
      <p:sp>
        <p:nvSpPr>
          <p:cNvPr id="139" name="Google Shape;13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140" name="Google Shape;140;p20"/>
          <p:cNvPicPr preferRelativeResize="0"/>
          <p:nvPr/>
        </p:nvPicPr>
        <p:blipFill>
          <a:blip r:embed="rId3">
            <a:alphaModFix/>
          </a:blip>
          <a:stretch>
            <a:fillRect/>
          </a:stretch>
        </p:blipFill>
        <p:spPr>
          <a:xfrm>
            <a:off x="1547813" y="1305850"/>
            <a:ext cx="6048375" cy="341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240225" y="161238"/>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Conclusion</a:t>
            </a:r>
            <a:endParaRPr>
              <a:solidFill>
                <a:srgbClr val="FFFFFF"/>
              </a:solidFill>
            </a:endParaRPr>
          </a:p>
        </p:txBody>
      </p:sp>
      <p:sp>
        <p:nvSpPr>
          <p:cNvPr id="146" name="Google Shape;14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7" name="Google Shape;147;p21"/>
          <p:cNvSpPr txBox="1"/>
          <p:nvPr/>
        </p:nvSpPr>
        <p:spPr>
          <a:xfrm>
            <a:off x="-619775" y="107875"/>
            <a:ext cx="536700" cy="536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Calibri"/>
                <a:ea typeface="Calibri"/>
                <a:cs typeface="Calibri"/>
                <a:sym typeface="Calibri"/>
              </a:rPr>
              <a:t>C</a:t>
            </a:r>
            <a:endParaRPr sz="3000">
              <a:latin typeface="Calibri"/>
              <a:ea typeface="Calibri"/>
              <a:cs typeface="Calibri"/>
              <a:sym typeface="Calibri"/>
            </a:endParaRPr>
          </a:p>
        </p:txBody>
      </p:sp>
      <p:sp>
        <p:nvSpPr>
          <p:cNvPr id="148" name="Google Shape;148;p21"/>
          <p:cNvSpPr txBox="1"/>
          <p:nvPr>
            <p:ph idx="1" type="body"/>
          </p:nvPr>
        </p:nvSpPr>
        <p:spPr>
          <a:xfrm>
            <a:off x="231550" y="1343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u="sng">
                <a:latin typeface="Calibri"/>
                <a:ea typeface="Calibri"/>
                <a:cs typeface="Calibri"/>
                <a:sym typeface="Calibri"/>
              </a:rPr>
              <a:t>Bilan organisationnel</a:t>
            </a:r>
            <a:r>
              <a:rPr b="1" lang="fr">
                <a:latin typeface="Calibri"/>
                <a:ea typeface="Calibri"/>
                <a:cs typeface="Calibri"/>
                <a:sym typeface="Calibri"/>
              </a:rPr>
              <a:t> :</a:t>
            </a:r>
            <a:br>
              <a:rPr lang="fr">
                <a:latin typeface="Calibri"/>
                <a:ea typeface="Calibri"/>
                <a:cs typeface="Calibri"/>
                <a:sym typeface="Calibri"/>
              </a:rPr>
            </a:br>
            <a:r>
              <a:rPr lang="fr">
                <a:latin typeface="Calibri"/>
                <a:ea typeface="Calibri"/>
                <a:cs typeface="Calibri"/>
                <a:sym typeface="Calibri"/>
              </a:rPr>
              <a:t> - Travail par binôme</a:t>
            </a:r>
            <a:br>
              <a:rPr lang="fr">
                <a:latin typeface="Calibri"/>
                <a:ea typeface="Calibri"/>
                <a:cs typeface="Calibri"/>
                <a:sym typeface="Calibri"/>
              </a:rPr>
            </a:br>
            <a:r>
              <a:rPr lang="fr">
                <a:latin typeface="Calibri"/>
                <a:ea typeface="Calibri"/>
                <a:cs typeface="Calibri"/>
                <a:sym typeface="Calibri"/>
              </a:rPr>
              <a:t> - Réunion d’avancement toutes les semaines avec le tuteur</a:t>
            </a:r>
            <a:endParaRPr>
              <a:latin typeface="Calibri"/>
              <a:ea typeface="Calibri"/>
              <a:cs typeface="Calibri"/>
              <a:sym typeface="Calibri"/>
            </a:endParaRPr>
          </a:p>
          <a:p>
            <a:pPr indent="0" lvl="0" marL="0" rtl="0" algn="l">
              <a:spcBef>
                <a:spcPts val="1600"/>
              </a:spcBef>
              <a:spcAft>
                <a:spcPts val="0"/>
              </a:spcAft>
              <a:buNone/>
            </a:pPr>
            <a:r>
              <a:rPr b="1" lang="fr" u="sng">
                <a:latin typeface="Calibri"/>
                <a:ea typeface="Calibri"/>
                <a:cs typeface="Calibri"/>
                <a:sym typeface="Calibri"/>
              </a:rPr>
              <a:t>Bilan avancement</a:t>
            </a:r>
            <a:r>
              <a:rPr b="1" lang="fr">
                <a:latin typeface="Calibri"/>
                <a:ea typeface="Calibri"/>
                <a:cs typeface="Calibri"/>
                <a:sym typeface="Calibri"/>
              </a:rPr>
              <a:t> :</a:t>
            </a:r>
            <a:br>
              <a:rPr lang="fr">
                <a:latin typeface="Calibri"/>
                <a:ea typeface="Calibri"/>
                <a:cs typeface="Calibri"/>
                <a:sym typeface="Calibri"/>
              </a:rPr>
            </a:br>
            <a:r>
              <a:rPr lang="fr">
                <a:latin typeface="Calibri"/>
                <a:ea typeface="Calibri"/>
                <a:cs typeface="Calibri"/>
                <a:sym typeface="Calibri"/>
              </a:rPr>
              <a:t>- Hiérarchiser d’une image</a:t>
            </a:r>
            <a:br>
              <a:rPr lang="fr">
                <a:latin typeface="Calibri"/>
                <a:ea typeface="Calibri"/>
                <a:cs typeface="Calibri"/>
                <a:sym typeface="Calibri"/>
              </a:rPr>
            </a:br>
            <a:r>
              <a:rPr lang="fr">
                <a:latin typeface="Calibri"/>
                <a:ea typeface="Calibri"/>
                <a:cs typeface="Calibri"/>
                <a:sym typeface="Calibri"/>
              </a:rPr>
              <a:t>- Segmenter une image par blocs </a:t>
            </a:r>
            <a:br>
              <a:rPr lang="fr">
                <a:latin typeface="Calibri"/>
                <a:ea typeface="Calibri"/>
                <a:cs typeface="Calibri"/>
                <a:sym typeface="Calibri"/>
              </a:rPr>
            </a:br>
            <a:r>
              <a:rPr lang="fr">
                <a:latin typeface="Calibri"/>
                <a:ea typeface="Calibri"/>
                <a:cs typeface="Calibri"/>
                <a:sym typeface="Calibri"/>
              </a:rPr>
              <a:t>- Identifier les pixels appartenant au même ensemble</a:t>
            </a:r>
            <a:endParaRPr>
              <a:latin typeface="Calibri"/>
              <a:ea typeface="Calibri"/>
              <a:cs typeface="Calibri"/>
              <a:sym typeface="Calibri"/>
            </a:endParaRPr>
          </a:p>
          <a:p>
            <a:pPr indent="0" lvl="0" marL="0" rtl="0" algn="l">
              <a:spcBef>
                <a:spcPts val="1600"/>
              </a:spcBef>
              <a:spcAft>
                <a:spcPts val="0"/>
              </a:spcAft>
              <a:buNone/>
            </a:pPr>
            <a:r>
              <a:t/>
            </a:r>
            <a:endParaRPr>
              <a:latin typeface="Calibri"/>
              <a:ea typeface="Calibri"/>
              <a:cs typeface="Calibri"/>
              <a:sym typeface="Calibri"/>
            </a:endParaRPr>
          </a:p>
          <a:p>
            <a:pPr indent="0" lvl="0" marL="0" rtl="0" algn="l">
              <a:spcBef>
                <a:spcPts val="1600"/>
              </a:spcBef>
              <a:spcAft>
                <a:spcPts val="0"/>
              </a:spcAft>
              <a:buNone/>
            </a:pPr>
            <a:r>
              <a:t/>
            </a:r>
            <a:endParaRPr>
              <a:latin typeface="Calibri"/>
              <a:ea typeface="Calibri"/>
              <a:cs typeface="Calibri"/>
              <a:sym typeface="Calibri"/>
            </a:endParaRPr>
          </a:p>
          <a:p>
            <a:pPr indent="0" lvl="0" marL="0" rtl="0" algn="l">
              <a:spcBef>
                <a:spcPts val="1600"/>
              </a:spcBef>
              <a:spcAft>
                <a:spcPts val="0"/>
              </a:spcAft>
              <a:buNone/>
            </a:pP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0"/>
              </a:spcAft>
              <a:buNone/>
            </a:pPr>
            <a:br>
              <a:rPr lang="fr"/>
            </a:br>
            <a:br>
              <a:rPr lang="fr"/>
            </a:br>
            <a:endParaRPr/>
          </a:p>
          <a:p>
            <a:pPr indent="0" lvl="0" marL="0" rtl="0" algn="l">
              <a:spcBef>
                <a:spcPts val="1600"/>
              </a:spcBef>
              <a:spcAft>
                <a:spcPts val="0"/>
              </a:spcAft>
              <a:buNone/>
            </a:pPr>
            <a:br>
              <a:rPr lang="fr"/>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