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3c21fec19_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3c21fec19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After doing the whole process for each block, we’ll merge all of the blocks together in a way that in the end each block has all the information it needs after the segmentation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3c21fec19_3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3c21fec19_3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3c21fec19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3c21fec19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CECILE</a:t>
            </a:r>
            <a:br>
              <a:rPr lang="fr"/>
            </a:br>
            <a:r>
              <a:rPr lang="fr"/>
              <a:t>Qu’est ce qu’une ligne de partage des eaux ?</a:t>
            </a:r>
            <a:endParaRPr/>
          </a:p>
          <a:p>
            <a:pPr indent="0" lvl="0" marL="0" rtl="0" algn="l">
              <a:spcBef>
                <a:spcPts val="0"/>
              </a:spcBef>
              <a:spcAft>
                <a:spcPts val="0"/>
              </a:spcAft>
              <a:buNone/>
            </a:pPr>
            <a:r>
              <a:rPr lang="fr"/>
              <a:t>Application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3c21fec19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3c21fec19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CECILE</a:t>
            </a:r>
            <a:br>
              <a:rPr lang="fr">
                <a:solidFill>
                  <a:schemeClr val="dk1"/>
                </a:solidFill>
              </a:rPr>
            </a:br>
            <a:r>
              <a:rPr lang="fr"/>
              <a:t>Qu’est ce qu’une ligne de partage des eaux ?</a:t>
            </a:r>
            <a:endParaRPr/>
          </a:p>
          <a:p>
            <a:pPr indent="0" lvl="0" marL="0" rtl="0" algn="l">
              <a:spcBef>
                <a:spcPts val="0"/>
              </a:spcBef>
              <a:spcAft>
                <a:spcPts val="0"/>
              </a:spcAft>
              <a:buNone/>
            </a:pPr>
            <a:r>
              <a:rPr lang="fr"/>
              <a:t>Application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3c21fec19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3c21fec19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CECILE</a:t>
            </a:r>
            <a:br>
              <a:rPr lang="fr">
                <a:solidFill>
                  <a:schemeClr val="dk1"/>
                </a:solidFill>
              </a:rPr>
            </a:br>
            <a:r>
              <a:rPr lang="fr"/>
              <a:t>Qu’est ce qu’une ligne de partage des eaux ?</a:t>
            </a:r>
            <a:endParaRPr/>
          </a:p>
          <a:p>
            <a:pPr indent="0" lvl="0" marL="0" rtl="0" algn="l">
              <a:spcBef>
                <a:spcPts val="0"/>
              </a:spcBef>
              <a:spcAft>
                <a:spcPts val="0"/>
              </a:spcAft>
              <a:buNone/>
            </a:pPr>
            <a:r>
              <a:rPr lang="fr"/>
              <a:t>Application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3c21fec19_2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3c21fec19_2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EDOUARD</a:t>
            </a:r>
            <a:br>
              <a:rPr lang="fr"/>
            </a:br>
            <a:r>
              <a:rPr lang="fr"/>
              <a:t>Qu’est ce qu’une ligne de partage des eaux ?</a:t>
            </a:r>
            <a:endParaRPr/>
          </a:p>
          <a:p>
            <a:pPr indent="0" lvl="0" marL="0" rtl="0" algn="l">
              <a:spcBef>
                <a:spcPts val="0"/>
              </a:spcBef>
              <a:spcAft>
                <a:spcPts val="0"/>
              </a:spcAft>
              <a:buNone/>
            </a:pPr>
            <a:r>
              <a:rPr lang="fr"/>
              <a:t>Application </a:t>
            </a:r>
            <a:endParaRPr/>
          </a:p>
          <a:p>
            <a:pPr indent="0" lvl="0" marL="0" rtl="0" algn="l">
              <a:lnSpc>
                <a:spcPct val="115000"/>
              </a:lnSpc>
              <a:spcBef>
                <a:spcPts val="0"/>
              </a:spcBef>
              <a:spcAft>
                <a:spcPts val="1600"/>
              </a:spcAft>
              <a:buClr>
                <a:schemeClr val="dk1"/>
              </a:buClr>
              <a:buSzPts val="1100"/>
              <a:buFont typeface="Arial"/>
              <a:buNone/>
            </a:pPr>
            <a:r>
              <a:rPr lang="fr" sz="1400">
                <a:solidFill>
                  <a:schemeClr val="dk2"/>
                </a:solidFill>
                <a:latin typeface="Calibri"/>
                <a:ea typeface="Calibri"/>
                <a:cs typeface="Calibri"/>
                <a:sym typeface="Calibri"/>
              </a:rPr>
              <a:t>-&gt; Expliquer passage image vers graphe</a:t>
            </a:r>
            <a:br>
              <a:rPr lang="fr" sz="1400">
                <a:solidFill>
                  <a:schemeClr val="dk2"/>
                </a:solidFill>
                <a:latin typeface="Calibri"/>
                <a:ea typeface="Calibri"/>
                <a:cs typeface="Calibri"/>
                <a:sym typeface="Calibri"/>
              </a:rPr>
            </a:br>
            <a:r>
              <a:rPr lang="fr" sz="1400">
                <a:solidFill>
                  <a:schemeClr val="dk2"/>
                </a:solidFill>
                <a:latin typeface="Calibri"/>
                <a:ea typeface="Calibri"/>
                <a:cs typeface="Calibri"/>
                <a:sym typeface="Calibri"/>
              </a:rPr>
              <a:t>-&gt; 3 types d’arête : séparante, intérieur, arête de bord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4e3d4e514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e3d4e51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EDOUARD</a:t>
            </a:r>
            <a:br>
              <a:rPr lang="fr"/>
            </a:br>
            <a:r>
              <a:rPr lang="fr"/>
              <a:t>Application par bloc, comment ca marche etc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4e3d4e514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e3d4e514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Qu’est ce qu’une ligne de partage des eaux ?</a:t>
            </a:r>
            <a:endParaRPr/>
          </a:p>
          <a:p>
            <a:pPr indent="0" lvl="0" marL="0" rtl="0" algn="l">
              <a:spcBef>
                <a:spcPts val="0"/>
              </a:spcBef>
              <a:spcAft>
                <a:spcPts val="0"/>
              </a:spcAft>
              <a:buNone/>
            </a:pPr>
            <a:r>
              <a:rPr lang="fr"/>
              <a:t>Application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3c43a5766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3c43a5766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Qu’est ce qu’une ligne de partage des eaux ?</a:t>
            </a:r>
            <a:endParaRPr/>
          </a:p>
          <a:p>
            <a:pPr indent="0" lvl="0" marL="0" rtl="0" algn="l">
              <a:spcBef>
                <a:spcPts val="0"/>
              </a:spcBef>
              <a:spcAft>
                <a:spcPts val="0"/>
              </a:spcAft>
              <a:buNone/>
            </a:pPr>
            <a:r>
              <a:rPr lang="fr"/>
              <a:t>Application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3c43a5766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3c43a5766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Qu’est ce qu’une ligne de partage des eaux ?</a:t>
            </a:r>
            <a:endParaRPr/>
          </a:p>
          <a:p>
            <a:pPr indent="0" lvl="0" marL="0" rtl="0" algn="l">
              <a:spcBef>
                <a:spcPts val="0"/>
              </a:spcBef>
              <a:spcAft>
                <a:spcPts val="0"/>
              </a:spcAft>
              <a:buNone/>
            </a:pPr>
            <a:r>
              <a:rPr lang="fr"/>
              <a:t>Application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3c21fec19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c21fec19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Les image de grandes tailles sont très utiliser aujourd’hui pour la science, principalment les image de microscopie. Elle sont générér pour une decoupage de plusiere image prend en haut resolution. C’est pour ça que a la fin de process, les images sont très grand avec tailles plus que Go. Les images comment lesquelles presenté ici, contien beaucoup des information que la segmentation automatique d’image peut aider à être trouvé. Mais, comment les image a de grandes taille, on ne peut pas charge l’image en intière sur la memoire.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4e3d4e514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e3d4e514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CECILE</a:t>
            </a:r>
            <a:br>
              <a:rPr lang="fr">
                <a:solidFill>
                  <a:schemeClr val="dk1"/>
                </a:solidFill>
              </a:rPr>
            </a:br>
            <a:r>
              <a:rPr lang="fr"/>
              <a:t>Qu’est ce qu’une ligne de partage des eaux ?</a:t>
            </a:r>
            <a:endParaRPr/>
          </a:p>
          <a:p>
            <a:pPr indent="0" lvl="0" marL="0" rtl="0" algn="l">
              <a:spcBef>
                <a:spcPts val="0"/>
              </a:spcBef>
              <a:spcAft>
                <a:spcPts val="0"/>
              </a:spcAft>
              <a:buNone/>
            </a:pPr>
            <a:r>
              <a:rPr lang="fr"/>
              <a:t>Application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4e3d4e514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e3d4e514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CECILE</a:t>
            </a:r>
            <a:br>
              <a:rPr lang="fr">
                <a:solidFill>
                  <a:schemeClr val="dk1"/>
                </a:solidFill>
              </a:rPr>
            </a:br>
            <a:r>
              <a:rPr lang="fr"/>
              <a:t>Qu’est ce qu’une ligne de partage des eaux ?</a:t>
            </a:r>
            <a:endParaRPr/>
          </a:p>
          <a:p>
            <a:pPr indent="0" lvl="0" marL="0" rtl="0" algn="l">
              <a:spcBef>
                <a:spcPts val="0"/>
              </a:spcBef>
              <a:spcAft>
                <a:spcPts val="0"/>
              </a:spcAft>
              <a:buNone/>
            </a:pPr>
            <a:r>
              <a:rPr lang="fr"/>
              <a:t>Application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3c74edaf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3c74edaf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3c74edaf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3c74edaf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3c74edaf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3c74edaf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3c74edaf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3c74edaf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3c74edaf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3c74edaf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3c74edaf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3c74edaf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3c74edaf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3c74edaf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3c74edaf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3c74edaf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4e37d6042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e37d6042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C’est pour ça que on a decider pour utiliser un </a:t>
            </a:r>
            <a:r>
              <a:rPr lang="fr"/>
              <a:t>stratégie</a:t>
            </a:r>
            <a:r>
              <a:rPr lang="fr"/>
              <a:t> que s’appelle out-of-core. Ça vous dire qu’on va faire la segmentation de l’image sans charger l’image en entier sur la memoir. Et pour faire ça on va decouper l’image un plus petit bloc.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3c74edaf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3c74edaf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3c74edaf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3c74edaf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3c74edaf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3c74edaf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3c21fec19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3c21fec19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3c21fec19_3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3c21fec19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3c21fec19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3c21fec19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C’est pour ça que on a decider pour utiliser un stratégie que s’appelle out-of-core. Ça vous dire qu’on va faire la segmentation de l’image sans charger l’image en entier sur la memoir. Et pour faire ça on va decouper l’image un plus petit bloc. </a:t>
            </a:r>
            <a:endParaRPr/>
          </a:p>
          <a:p>
            <a:pPr indent="0" lvl="0" marL="0" rtl="0" algn="l">
              <a:spcBef>
                <a:spcPts val="0"/>
              </a:spcBef>
              <a:spcAft>
                <a:spcPts val="0"/>
              </a:spcAft>
              <a:buNone/>
            </a:pPr>
            <a:r>
              <a:t/>
            </a:r>
            <a:endParaRPr/>
          </a:p>
          <a:p>
            <a:pPr indent="0" lvl="0" marL="0" rtl="0" algn="l">
              <a:lnSpc>
                <a:spcPct val="115000"/>
              </a:lnSpc>
              <a:spcBef>
                <a:spcPts val="0"/>
              </a:spcBef>
              <a:spcAft>
                <a:spcPts val="1600"/>
              </a:spcAft>
              <a:buClr>
                <a:schemeClr val="dk1"/>
              </a:buClr>
              <a:buSzPts val="1100"/>
              <a:buFont typeface="Arial"/>
              <a:buNone/>
            </a:pPr>
            <a:r>
              <a:rPr lang="fr" sz="1400">
                <a:solidFill>
                  <a:schemeClr val="dk2"/>
                </a:solidFill>
                <a:latin typeface="Calibri"/>
                <a:ea typeface="Calibri"/>
                <a:cs typeface="Calibri"/>
                <a:sym typeface="Calibri"/>
              </a:rPr>
              <a:t>-&gt; Approche par bloc compatible pour la plupart des algorithmes</a:t>
            </a:r>
            <a:br>
              <a:rPr lang="fr" sz="1400">
                <a:solidFill>
                  <a:schemeClr val="dk2"/>
                </a:solidFill>
                <a:latin typeface="Calibri"/>
                <a:ea typeface="Calibri"/>
                <a:cs typeface="Calibri"/>
                <a:sym typeface="Calibri"/>
              </a:rPr>
            </a:br>
            <a:r>
              <a:rPr lang="fr" sz="1400">
                <a:solidFill>
                  <a:schemeClr val="dk2"/>
                </a:solidFill>
                <a:latin typeface="Calibri"/>
                <a:ea typeface="Calibri"/>
                <a:cs typeface="Calibri"/>
                <a:sym typeface="Calibri"/>
              </a:rPr>
              <a:t>-&gt; Pour certains algorithmes, il faut repenser l’approche algorithmique -&gt; algorithme de ligne de partage des eaux</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3c21fec19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3c21fec19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We treat each block and we generate a graph, where the nodes represent each pixels and each one of them is four connected with its neighbours.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3c21fec19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3c21fec19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After that we generate a watershed segmentation of the graph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3c21fec19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3c21fec19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and we will produce a hierarchical watershed by applying the QBT method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3c21fec19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c21fec19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After doing the whole process for each block, we’ll merge all of the blocks together in a way that in the end each block has all the information it needs after the segmentation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28.png"/><Relationship Id="rId5" Type="http://schemas.openxmlformats.org/officeDocument/2006/relationships/image" Target="../media/image32.png"/><Relationship Id="rId6" Type="http://schemas.openxmlformats.org/officeDocument/2006/relationships/image" Target="../media/image36.png"/><Relationship Id="rId7"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3.png"/><Relationship Id="rId4" Type="http://schemas.openxmlformats.org/officeDocument/2006/relationships/image" Target="../media/image30.png"/><Relationship Id="rId5"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6.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3.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11.png"/><Relationship Id="rId8"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0"/>
            <a:ext cx="9144000" cy="761400"/>
          </a:xfrm>
          <a:prstGeom prst="rect">
            <a:avLst/>
          </a:prstGeom>
          <a:solidFill>
            <a:srgbClr val="A6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957000" y="1782384"/>
            <a:ext cx="7230000" cy="55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4000">
              <a:solidFill>
                <a:srgbClr val="666666"/>
              </a:solidFill>
              <a:latin typeface="Calibri"/>
              <a:ea typeface="Calibri"/>
              <a:cs typeface="Calibri"/>
              <a:sym typeface="Calibri"/>
            </a:endParaRPr>
          </a:p>
          <a:p>
            <a:pPr indent="0" lvl="0" marL="0" rtl="0" algn="ctr">
              <a:spcBef>
                <a:spcPts val="0"/>
              </a:spcBef>
              <a:spcAft>
                <a:spcPts val="0"/>
              </a:spcAft>
              <a:buNone/>
            </a:pPr>
            <a:r>
              <a:t/>
            </a:r>
            <a:endParaRPr sz="4000">
              <a:solidFill>
                <a:srgbClr val="666666"/>
              </a:solidFill>
              <a:latin typeface="Calibri"/>
              <a:ea typeface="Calibri"/>
              <a:cs typeface="Calibri"/>
              <a:sym typeface="Calibri"/>
            </a:endParaRPr>
          </a:p>
          <a:p>
            <a:pPr indent="0" lvl="0" marL="0" rtl="0" algn="ctr">
              <a:spcBef>
                <a:spcPts val="0"/>
              </a:spcBef>
              <a:spcAft>
                <a:spcPts val="0"/>
              </a:spcAft>
              <a:buNone/>
            </a:pPr>
            <a:r>
              <a:rPr lang="fr" sz="4000">
                <a:solidFill>
                  <a:srgbClr val="666666"/>
                </a:solidFill>
                <a:latin typeface="Calibri"/>
                <a:ea typeface="Calibri"/>
                <a:cs typeface="Calibri"/>
                <a:sym typeface="Calibri"/>
              </a:rPr>
              <a:t>Traitement d’images out-of-core</a:t>
            </a:r>
            <a:endParaRPr sz="4000">
              <a:solidFill>
                <a:srgbClr val="666666"/>
              </a:solidFill>
              <a:latin typeface="Calibri"/>
              <a:ea typeface="Calibri"/>
              <a:cs typeface="Calibri"/>
              <a:sym typeface="Calibri"/>
            </a:endParaRPr>
          </a:p>
        </p:txBody>
      </p:sp>
      <p:sp>
        <p:nvSpPr>
          <p:cNvPr id="56" name="Google Shape;56;p13"/>
          <p:cNvSpPr txBox="1"/>
          <p:nvPr>
            <p:ph type="ctrTitle"/>
          </p:nvPr>
        </p:nvSpPr>
        <p:spPr>
          <a:xfrm>
            <a:off x="3228650" y="3009500"/>
            <a:ext cx="2781000" cy="87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sz="1400">
                <a:solidFill>
                  <a:srgbClr val="666666"/>
                </a:solidFill>
                <a:latin typeface="Calibri"/>
                <a:ea typeface="Calibri"/>
                <a:cs typeface="Calibri"/>
                <a:sym typeface="Calibri"/>
              </a:rPr>
              <a:t>CARNEIRO ESPINDOLA Stela</a:t>
            </a:r>
            <a:endParaRPr sz="1400">
              <a:solidFill>
                <a:srgbClr val="666666"/>
              </a:solidFill>
              <a:latin typeface="Calibri"/>
              <a:ea typeface="Calibri"/>
              <a:cs typeface="Calibri"/>
              <a:sym typeface="Calibri"/>
            </a:endParaRPr>
          </a:p>
          <a:p>
            <a:pPr indent="0" lvl="0" marL="0" rtl="0" algn="ctr">
              <a:spcBef>
                <a:spcPts val="0"/>
              </a:spcBef>
              <a:spcAft>
                <a:spcPts val="0"/>
              </a:spcAft>
              <a:buNone/>
            </a:pPr>
            <a:r>
              <a:rPr lang="fr" sz="1400">
                <a:solidFill>
                  <a:srgbClr val="666666"/>
                </a:solidFill>
                <a:latin typeface="Calibri"/>
                <a:ea typeface="Calibri"/>
                <a:cs typeface="Calibri"/>
                <a:sym typeface="Calibri"/>
              </a:rPr>
              <a:t>NEGHNAGH-CHENAVAS Jules</a:t>
            </a:r>
            <a:endParaRPr sz="1400">
              <a:solidFill>
                <a:srgbClr val="666666"/>
              </a:solidFill>
              <a:latin typeface="Calibri"/>
              <a:ea typeface="Calibri"/>
              <a:cs typeface="Calibri"/>
              <a:sym typeface="Calibri"/>
            </a:endParaRPr>
          </a:p>
          <a:p>
            <a:pPr indent="0" lvl="0" marL="0" rtl="0" algn="ctr">
              <a:spcBef>
                <a:spcPts val="0"/>
              </a:spcBef>
              <a:spcAft>
                <a:spcPts val="0"/>
              </a:spcAft>
              <a:buNone/>
            </a:pPr>
            <a:r>
              <a:rPr lang="fr" sz="1400">
                <a:solidFill>
                  <a:srgbClr val="666666"/>
                </a:solidFill>
                <a:latin typeface="Calibri"/>
                <a:ea typeface="Calibri"/>
                <a:cs typeface="Calibri"/>
                <a:sym typeface="Calibri"/>
              </a:rPr>
              <a:t>PARIS Édouard</a:t>
            </a:r>
            <a:endParaRPr sz="1400">
              <a:solidFill>
                <a:srgbClr val="666666"/>
              </a:solidFill>
              <a:latin typeface="Calibri"/>
              <a:ea typeface="Calibri"/>
              <a:cs typeface="Calibri"/>
              <a:sym typeface="Calibri"/>
            </a:endParaRPr>
          </a:p>
          <a:p>
            <a:pPr indent="0" lvl="0" marL="0" rtl="0" algn="ctr">
              <a:spcBef>
                <a:spcPts val="0"/>
              </a:spcBef>
              <a:spcAft>
                <a:spcPts val="0"/>
              </a:spcAft>
              <a:buNone/>
            </a:pPr>
            <a:r>
              <a:rPr lang="fr" sz="1400">
                <a:solidFill>
                  <a:srgbClr val="666666"/>
                </a:solidFill>
                <a:latin typeface="Calibri"/>
                <a:ea typeface="Calibri"/>
                <a:cs typeface="Calibri"/>
                <a:sym typeface="Calibri"/>
              </a:rPr>
              <a:t>POV Cécile</a:t>
            </a:r>
            <a:endParaRPr sz="1400">
              <a:solidFill>
                <a:srgbClr val="666666"/>
              </a:solidFill>
              <a:latin typeface="Calibri"/>
              <a:ea typeface="Calibri"/>
              <a:cs typeface="Calibri"/>
              <a:sym typeface="Calibri"/>
            </a:endParaRPr>
          </a:p>
        </p:txBody>
      </p:sp>
      <p:sp>
        <p:nvSpPr>
          <p:cNvPr id="57" name="Google Shape;57;p13"/>
          <p:cNvSpPr txBox="1"/>
          <p:nvPr>
            <p:ph type="ctrTitle"/>
          </p:nvPr>
        </p:nvSpPr>
        <p:spPr>
          <a:xfrm>
            <a:off x="3174500" y="2409600"/>
            <a:ext cx="2889300" cy="32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sz="2000">
                <a:solidFill>
                  <a:srgbClr val="666666"/>
                </a:solidFill>
                <a:latin typeface="Calibri"/>
                <a:ea typeface="Calibri"/>
                <a:cs typeface="Calibri"/>
                <a:sym typeface="Calibri"/>
              </a:rPr>
              <a:t>23/01/2019</a:t>
            </a:r>
            <a:endParaRPr sz="2000">
              <a:solidFill>
                <a:srgbClr val="666666"/>
              </a:solidFill>
              <a:latin typeface="Calibri"/>
              <a:ea typeface="Calibri"/>
              <a:cs typeface="Calibri"/>
              <a:sym typeface="Calibri"/>
            </a:endParaRPr>
          </a:p>
        </p:txBody>
      </p:sp>
      <p:sp>
        <p:nvSpPr>
          <p:cNvPr id="58" name="Google Shape;58;p13"/>
          <p:cNvSpPr/>
          <p:nvPr/>
        </p:nvSpPr>
        <p:spPr>
          <a:xfrm>
            <a:off x="0" y="4382100"/>
            <a:ext cx="9144000" cy="761400"/>
          </a:xfrm>
          <a:prstGeom prst="rect">
            <a:avLst/>
          </a:prstGeom>
          <a:solidFill>
            <a:srgbClr val="A6E8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nvSpPr>
        <p:spPr>
          <a:xfrm>
            <a:off x="2504550" y="844375"/>
            <a:ext cx="4134900" cy="58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66666"/>
                </a:solidFill>
                <a:latin typeface="Calibri"/>
                <a:ea typeface="Calibri"/>
                <a:cs typeface="Calibri"/>
                <a:sym typeface="Calibri"/>
              </a:rPr>
              <a:t>Soutenance de projet intermédiaire PRJ-4000</a:t>
            </a:r>
            <a:endParaRPr>
              <a:solidFill>
                <a:srgbClr val="666666"/>
              </a:solidFill>
              <a:latin typeface="Calibri"/>
              <a:ea typeface="Calibri"/>
              <a:cs typeface="Calibri"/>
              <a:sym typeface="Calibri"/>
            </a:endParaRPr>
          </a:p>
          <a:p>
            <a:pPr indent="0" lvl="0" marL="0" rtl="0" algn="ctr">
              <a:spcBef>
                <a:spcPts val="0"/>
              </a:spcBef>
              <a:spcAft>
                <a:spcPts val="0"/>
              </a:spcAft>
              <a:buNone/>
            </a:pPr>
            <a:r>
              <a:rPr lang="fr">
                <a:solidFill>
                  <a:srgbClr val="666666"/>
                </a:solidFill>
                <a:latin typeface="Calibri"/>
                <a:ea typeface="Calibri"/>
                <a:cs typeface="Calibri"/>
                <a:sym typeface="Calibri"/>
              </a:rPr>
              <a:t>Projet n° R25</a:t>
            </a:r>
            <a:endParaRPr>
              <a:solidFill>
                <a:srgbClr val="666666"/>
              </a:solidFill>
              <a:latin typeface="Calibri"/>
              <a:ea typeface="Calibri"/>
              <a:cs typeface="Calibri"/>
              <a:sym typeface="Calibri"/>
            </a:endParaRPr>
          </a:p>
          <a:p>
            <a:pPr indent="0" lvl="0" marL="0" rtl="0" algn="ctr">
              <a:spcBef>
                <a:spcPts val="0"/>
              </a:spcBef>
              <a:spcAft>
                <a:spcPts val="0"/>
              </a:spcAft>
              <a:buNone/>
            </a:pPr>
            <a:r>
              <a:t/>
            </a:r>
            <a:endParaRPr sz="1600">
              <a:solidFill>
                <a:srgbClr val="666666"/>
              </a:solidFill>
              <a:latin typeface="Calibri"/>
              <a:ea typeface="Calibri"/>
              <a:cs typeface="Calibri"/>
              <a:sym typeface="Calibri"/>
            </a:endParaRPr>
          </a:p>
        </p:txBody>
      </p:sp>
      <p:sp>
        <p:nvSpPr>
          <p:cNvPr id="60" name="Google Shape;60;p13"/>
          <p:cNvSpPr txBox="1"/>
          <p:nvPr>
            <p:ph type="ctrTitle"/>
          </p:nvPr>
        </p:nvSpPr>
        <p:spPr>
          <a:xfrm>
            <a:off x="3228650" y="4068050"/>
            <a:ext cx="2781000" cy="25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sz="1400">
                <a:solidFill>
                  <a:srgbClr val="666666"/>
                </a:solidFill>
                <a:latin typeface="Calibri"/>
                <a:ea typeface="Calibri"/>
                <a:cs typeface="Calibri"/>
                <a:sym typeface="Calibri"/>
              </a:rPr>
              <a:t>Encadrement : M. Jean Cousty</a:t>
            </a:r>
            <a:endParaRPr sz="1400">
              <a:solidFill>
                <a:srgbClr val="666666"/>
              </a:solidFill>
              <a:latin typeface="Calibri"/>
              <a:ea typeface="Calibri"/>
              <a:cs typeface="Calibri"/>
              <a:sym typeface="Calibri"/>
            </a:endParaRPr>
          </a:p>
        </p:txBody>
      </p:sp>
      <p:sp>
        <p:nvSpPr>
          <p:cNvPr id="61" name="Google Shape;61;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2"/>
          <p:cNvPicPr preferRelativeResize="0"/>
          <p:nvPr/>
        </p:nvPicPr>
        <p:blipFill>
          <a:blip r:embed="rId3">
            <a:alphaModFix/>
          </a:blip>
          <a:stretch>
            <a:fillRect/>
          </a:stretch>
        </p:blipFill>
        <p:spPr>
          <a:xfrm>
            <a:off x="5164600" y="3031863"/>
            <a:ext cx="3513450" cy="1976324"/>
          </a:xfrm>
          <a:prstGeom prst="rect">
            <a:avLst/>
          </a:prstGeom>
          <a:noFill/>
          <a:ln>
            <a:noFill/>
          </a:ln>
        </p:spPr>
      </p:pic>
      <p:pic>
        <p:nvPicPr>
          <p:cNvPr id="149" name="Google Shape;149;p22"/>
          <p:cNvPicPr preferRelativeResize="0"/>
          <p:nvPr/>
        </p:nvPicPr>
        <p:blipFill>
          <a:blip r:embed="rId4">
            <a:alphaModFix/>
          </a:blip>
          <a:stretch>
            <a:fillRect/>
          </a:stretch>
        </p:blipFill>
        <p:spPr>
          <a:xfrm>
            <a:off x="4708099" y="710825"/>
            <a:ext cx="3787526" cy="2130484"/>
          </a:xfrm>
          <a:prstGeom prst="rect">
            <a:avLst/>
          </a:prstGeom>
          <a:noFill/>
          <a:ln>
            <a:noFill/>
          </a:ln>
        </p:spPr>
      </p:pic>
      <p:pic>
        <p:nvPicPr>
          <p:cNvPr id="150" name="Google Shape;150;p22"/>
          <p:cNvPicPr preferRelativeResize="0"/>
          <p:nvPr/>
        </p:nvPicPr>
        <p:blipFill>
          <a:blip r:embed="rId5">
            <a:alphaModFix/>
          </a:blip>
          <a:stretch>
            <a:fillRect/>
          </a:stretch>
        </p:blipFill>
        <p:spPr>
          <a:xfrm>
            <a:off x="1356049" y="3149250"/>
            <a:ext cx="3283101" cy="1846750"/>
          </a:xfrm>
          <a:prstGeom prst="rect">
            <a:avLst/>
          </a:prstGeom>
          <a:noFill/>
          <a:ln>
            <a:noFill/>
          </a:ln>
        </p:spPr>
      </p:pic>
      <p:pic>
        <p:nvPicPr>
          <p:cNvPr id="151" name="Google Shape;151;p22"/>
          <p:cNvPicPr preferRelativeResize="0"/>
          <p:nvPr/>
        </p:nvPicPr>
        <p:blipFill>
          <a:blip r:embed="rId6">
            <a:alphaModFix/>
          </a:blip>
          <a:stretch>
            <a:fillRect/>
          </a:stretch>
        </p:blipFill>
        <p:spPr>
          <a:xfrm>
            <a:off x="1231098" y="724850"/>
            <a:ext cx="3933501" cy="2102425"/>
          </a:xfrm>
          <a:prstGeom prst="rect">
            <a:avLst/>
          </a:prstGeom>
          <a:noFill/>
          <a:ln>
            <a:noFill/>
          </a:ln>
        </p:spPr>
      </p:pic>
      <p:sp>
        <p:nvSpPr>
          <p:cNvPr id="152" name="Google Shape;152;p22"/>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txBox="1"/>
          <p:nvPr>
            <p:ph type="title"/>
          </p:nvPr>
        </p:nvSpPr>
        <p:spPr>
          <a:xfrm>
            <a:off x="231550" y="1521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Proposition</a:t>
            </a:r>
            <a:endParaRPr>
              <a:solidFill>
                <a:srgbClr val="FFFFFF"/>
              </a:solidFill>
            </a:endParaRPr>
          </a:p>
        </p:txBody>
      </p:sp>
      <p:sp>
        <p:nvSpPr>
          <p:cNvPr id="154" name="Google Shape;154;p22"/>
          <p:cNvSpPr/>
          <p:nvPr/>
        </p:nvSpPr>
        <p:spPr>
          <a:xfrm>
            <a:off x="4639150" y="1506425"/>
            <a:ext cx="599400" cy="6819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3192088" y="2827275"/>
            <a:ext cx="299700" cy="495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a:off x="6537138" y="2783350"/>
            <a:ext cx="299700" cy="495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DDCA"/>
        </a:solidFill>
      </p:bgPr>
    </p:bg>
    <p:spTree>
      <p:nvGrpSpPr>
        <p:cNvPr id="161" name="Shape 161"/>
        <p:cNvGrpSpPr/>
        <p:nvPr/>
      </p:nvGrpSpPr>
      <p:grpSpPr>
        <a:xfrm>
          <a:off x="0" y="0"/>
          <a:ext cx="0" cy="0"/>
          <a:chOff x="0" y="0"/>
          <a:chExt cx="0" cy="0"/>
        </a:xfrm>
      </p:grpSpPr>
      <p:sp>
        <p:nvSpPr>
          <p:cNvPr id="162" name="Google Shape;162;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fr" sz="2800">
                <a:solidFill>
                  <a:schemeClr val="lt1"/>
                </a:solidFill>
              </a:rPr>
              <a:t>Segmentation par l</a:t>
            </a:r>
            <a:r>
              <a:rPr lang="fr" sz="2800">
                <a:solidFill>
                  <a:schemeClr val="lt1"/>
                </a:solidFill>
              </a:rPr>
              <a:t>igne de partage des eaux</a:t>
            </a:r>
            <a:endParaRPr>
              <a:solidFill>
                <a:srgbClr val="FFFFFF"/>
              </a:solidFill>
            </a:endParaRPr>
          </a:p>
        </p:txBody>
      </p:sp>
      <p:sp>
        <p:nvSpPr>
          <p:cNvPr id="163" name="Google Shape;16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txBox="1"/>
          <p:nvPr>
            <p:ph type="title"/>
          </p:nvPr>
        </p:nvSpPr>
        <p:spPr>
          <a:xfrm>
            <a:off x="240225" y="1612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Ligne de partage des eaux</a:t>
            </a:r>
            <a:endParaRPr>
              <a:solidFill>
                <a:srgbClr val="FFFFFF"/>
              </a:solidFill>
            </a:endParaRPr>
          </a:p>
        </p:txBody>
      </p:sp>
      <p:pic>
        <p:nvPicPr>
          <p:cNvPr id="170" name="Google Shape;170;p24"/>
          <p:cNvPicPr preferRelativeResize="0"/>
          <p:nvPr/>
        </p:nvPicPr>
        <p:blipFill>
          <a:blip r:embed="rId3">
            <a:alphaModFix/>
          </a:blip>
          <a:stretch>
            <a:fillRect/>
          </a:stretch>
        </p:blipFill>
        <p:spPr>
          <a:xfrm>
            <a:off x="4048775" y="1632175"/>
            <a:ext cx="3539568" cy="2900750"/>
          </a:xfrm>
          <a:prstGeom prst="rect">
            <a:avLst/>
          </a:prstGeom>
          <a:noFill/>
          <a:ln>
            <a:noFill/>
          </a:ln>
        </p:spPr>
      </p:pic>
      <p:cxnSp>
        <p:nvCxnSpPr>
          <p:cNvPr id="171" name="Google Shape;171;p24"/>
          <p:cNvCxnSpPr/>
          <p:nvPr/>
        </p:nvCxnSpPr>
        <p:spPr>
          <a:xfrm flipH="1">
            <a:off x="5799441" y="2373253"/>
            <a:ext cx="1788900" cy="798900"/>
          </a:xfrm>
          <a:prstGeom prst="straightConnector1">
            <a:avLst/>
          </a:prstGeom>
          <a:noFill/>
          <a:ln cap="flat" cmpd="sng" w="28575">
            <a:solidFill>
              <a:schemeClr val="dk2"/>
            </a:solidFill>
            <a:prstDash val="solid"/>
            <a:round/>
            <a:headEnd len="med" w="med" type="none"/>
            <a:tailEnd len="med" w="med" type="triangle"/>
          </a:ln>
        </p:spPr>
      </p:cxnSp>
      <p:sp>
        <p:nvSpPr>
          <p:cNvPr id="172" name="Google Shape;172;p24"/>
          <p:cNvSpPr txBox="1"/>
          <p:nvPr>
            <p:ph idx="1" type="body"/>
          </p:nvPr>
        </p:nvSpPr>
        <p:spPr>
          <a:xfrm>
            <a:off x="7546539" y="2062607"/>
            <a:ext cx="1111800" cy="6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latin typeface="Calibri"/>
                <a:ea typeface="Calibri"/>
                <a:cs typeface="Calibri"/>
                <a:sym typeface="Calibri"/>
              </a:rPr>
              <a:t>ligne de partage des eaux</a:t>
            </a:r>
            <a:endParaRPr sz="1400">
              <a:latin typeface="Calibri"/>
              <a:ea typeface="Calibri"/>
              <a:cs typeface="Calibri"/>
              <a:sym typeface="Calibri"/>
            </a:endParaRPr>
          </a:p>
          <a:p>
            <a:pPr indent="0" lvl="0" marL="0" rtl="0" algn="l">
              <a:spcBef>
                <a:spcPts val="1600"/>
              </a:spcBef>
              <a:spcAft>
                <a:spcPts val="1600"/>
              </a:spcAft>
              <a:buNone/>
            </a:pPr>
            <a:r>
              <a:t/>
            </a:r>
            <a:endParaRPr sz="1400">
              <a:latin typeface="Calibri"/>
              <a:ea typeface="Calibri"/>
              <a:cs typeface="Calibri"/>
              <a:sym typeface="Calibri"/>
            </a:endParaRPr>
          </a:p>
        </p:txBody>
      </p:sp>
      <p:pic>
        <p:nvPicPr>
          <p:cNvPr id="173" name="Google Shape;173;p24"/>
          <p:cNvPicPr preferRelativeResize="0"/>
          <p:nvPr/>
        </p:nvPicPr>
        <p:blipFill>
          <a:blip r:embed="rId4">
            <a:alphaModFix/>
          </a:blip>
          <a:stretch>
            <a:fillRect/>
          </a:stretch>
        </p:blipFill>
        <p:spPr>
          <a:xfrm>
            <a:off x="890725" y="1820425"/>
            <a:ext cx="2371724" cy="2524225"/>
          </a:xfrm>
          <a:prstGeom prst="rect">
            <a:avLst/>
          </a:prstGeom>
          <a:noFill/>
          <a:ln>
            <a:noFill/>
          </a:ln>
        </p:spPr>
      </p:pic>
      <p:sp>
        <p:nvSpPr>
          <p:cNvPr id="174" name="Google Shape;174;p24"/>
          <p:cNvSpPr txBox="1"/>
          <p:nvPr>
            <p:ph idx="1" type="body"/>
          </p:nvPr>
        </p:nvSpPr>
        <p:spPr>
          <a:xfrm>
            <a:off x="311700" y="1152475"/>
            <a:ext cx="8520600" cy="4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latin typeface="Calibri"/>
                <a:ea typeface="Calibri"/>
                <a:cs typeface="Calibri"/>
                <a:sym typeface="Calibri"/>
              </a:rPr>
              <a:t>En géographie, la ligne de partage des eaux est la frontière entre deux bassins versants. </a:t>
            </a:r>
            <a:br>
              <a:rPr lang="fr"/>
            </a:b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5" name="Google Shape;17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txBox="1"/>
          <p:nvPr>
            <p:ph type="title"/>
          </p:nvPr>
        </p:nvSpPr>
        <p:spPr>
          <a:xfrm>
            <a:off x="240225" y="1612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Ligne de partage des eaux</a:t>
            </a:r>
            <a:endParaRPr>
              <a:solidFill>
                <a:srgbClr val="FFFFFF"/>
              </a:solidFill>
            </a:endParaRPr>
          </a:p>
        </p:txBody>
      </p:sp>
      <p:sp>
        <p:nvSpPr>
          <p:cNvPr id="182" name="Google Shape;182;p25"/>
          <p:cNvSpPr txBox="1"/>
          <p:nvPr>
            <p:ph idx="1" type="body"/>
          </p:nvPr>
        </p:nvSpPr>
        <p:spPr>
          <a:xfrm>
            <a:off x="386175" y="1152475"/>
            <a:ext cx="8520600" cy="4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latin typeface="Calibri"/>
                <a:ea typeface="Calibri"/>
                <a:cs typeface="Calibri"/>
                <a:sym typeface="Calibri"/>
              </a:rPr>
              <a:t>Et en traitement d’images ?</a:t>
            </a:r>
            <a:br>
              <a:rPr lang="fr">
                <a:latin typeface="Calibri"/>
                <a:ea typeface="Calibri"/>
                <a:cs typeface="Calibri"/>
                <a:sym typeface="Calibri"/>
              </a:rPr>
            </a:br>
            <a:endParaRPr>
              <a:latin typeface="Calibri"/>
              <a:ea typeface="Calibri"/>
              <a:cs typeface="Calibri"/>
              <a:sym typeface="Calibri"/>
            </a:endParaRPr>
          </a:p>
          <a:p>
            <a:pPr indent="0" lvl="0" marL="0" rtl="0" algn="l">
              <a:spcBef>
                <a:spcPts val="1600"/>
              </a:spcBef>
              <a:spcAft>
                <a:spcPts val="1600"/>
              </a:spcAft>
              <a:buNone/>
            </a:pPr>
            <a:r>
              <a:t/>
            </a:r>
            <a:endParaRPr>
              <a:latin typeface="Calibri"/>
              <a:ea typeface="Calibri"/>
              <a:cs typeface="Calibri"/>
              <a:sym typeface="Calibri"/>
            </a:endParaRPr>
          </a:p>
        </p:txBody>
      </p:sp>
      <p:pic>
        <p:nvPicPr>
          <p:cNvPr id="183" name="Google Shape;183;p25"/>
          <p:cNvPicPr preferRelativeResize="0"/>
          <p:nvPr/>
        </p:nvPicPr>
        <p:blipFill>
          <a:blip r:embed="rId3">
            <a:alphaModFix/>
          </a:blip>
          <a:stretch>
            <a:fillRect/>
          </a:stretch>
        </p:blipFill>
        <p:spPr>
          <a:xfrm>
            <a:off x="1184625" y="2387773"/>
            <a:ext cx="1348125" cy="1348125"/>
          </a:xfrm>
          <a:prstGeom prst="rect">
            <a:avLst/>
          </a:prstGeom>
          <a:noFill/>
          <a:ln>
            <a:noFill/>
          </a:ln>
        </p:spPr>
      </p:pic>
      <p:pic>
        <p:nvPicPr>
          <p:cNvPr id="184" name="Google Shape;184;p25"/>
          <p:cNvPicPr preferRelativeResize="0"/>
          <p:nvPr/>
        </p:nvPicPr>
        <p:blipFill>
          <a:blip r:embed="rId4">
            <a:alphaModFix/>
          </a:blip>
          <a:stretch>
            <a:fillRect/>
          </a:stretch>
        </p:blipFill>
        <p:spPr>
          <a:xfrm>
            <a:off x="2685150" y="2409100"/>
            <a:ext cx="1447426" cy="1326800"/>
          </a:xfrm>
          <a:prstGeom prst="rect">
            <a:avLst/>
          </a:prstGeom>
          <a:noFill/>
          <a:ln>
            <a:noFill/>
          </a:ln>
        </p:spPr>
      </p:pic>
      <p:pic>
        <p:nvPicPr>
          <p:cNvPr id="185" name="Google Shape;185;p25"/>
          <p:cNvPicPr preferRelativeResize="0"/>
          <p:nvPr/>
        </p:nvPicPr>
        <p:blipFill>
          <a:blip r:embed="rId5">
            <a:alphaModFix/>
          </a:blip>
          <a:stretch>
            <a:fillRect/>
          </a:stretch>
        </p:blipFill>
        <p:spPr>
          <a:xfrm>
            <a:off x="4284975" y="2409100"/>
            <a:ext cx="1348125" cy="1323834"/>
          </a:xfrm>
          <a:prstGeom prst="rect">
            <a:avLst/>
          </a:prstGeom>
          <a:noFill/>
          <a:ln cap="flat" cmpd="sng" w="9525">
            <a:solidFill>
              <a:schemeClr val="dk2"/>
            </a:solidFill>
            <a:prstDash val="solid"/>
            <a:round/>
            <a:headEnd len="sm" w="sm" type="none"/>
            <a:tailEnd len="sm" w="sm" type="none"/>
          </a:ln>
        </p:spPr>
      </p:pic>
      <p:pic>
        <p:nvPicPr>
          <p:cNvPr id="186" name="Google Shape;186;p25"/>
          <p:cNvPicPr preferRelativeResize="0"/>
          <p:nvPr/>
        </p:nvPicPr>
        <p:blipFill>
          <a:blip r:embed="rId6">
            <a:alphaModFix/>
          </a:blip>
          <a:stretch>
            <a:fillRect/>
          </a:stretch>
        </p:blipFill>
        <p:spPr>
          <a:xfrm>
            <a:off x="5785500" y="2398437"/>
            <a:ext cx="1595142" cy="1326800"/>
          </a:xfrm>
          <a:prstGeom prst="rect">
            <a:avLst/>
          </a:prstGeom>
          <a:noFill/>
          <a:ln>
            <a:noFill/>
          </a:ln>
        </p:spPr>
      </p:pic>
      <p:sp>
        <p:nvSpPr>
          <p:cNvPr id="187" name="Google Shape;187;p25"/>
          <p:cNvSpPr txBox="1"/>
          <p:nvPr>
            <p:ph idx="1" type="body"/>
          </p:nvPr>
        </p:nvSpPr>
        <p:spPr>
          <a:xfrm>
            <a:off x="386175" y="1530400"/>
            <a:ext cx="8520600" cy="6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latin typeface="Calibri"/>
                <a:ea typeface="Calibri"/>
                <a:cs typeface="Calibri"/>
                <a:sym typeface="Calibri"/>
              </a:rPr>
              <a:t>Toute image peut-être vue comme un relief topographique, où les sommets sont les pixels de haute valeur sur l’image de départ.</a:t>
            </a:r>
            <a:br>
              <a:rPr lang="fr"/>
            </a:br>
            <a:endParaRPr/>
          </a:p>
          <a:p>
            <a:pPr indent="0" lvl="0" marL="0" rtl="0" algn="l">
              <a:spcBef>
                <a:spcPts val="1600"/>
              </a:spcBef>
              <a:spcAft>
                <a:spcPts val="1600"/>
              </a:spcAft>
              <a:buNone/>
            </a:pPr>
            <a:r>
              <a:t/>
            </a:r>
            <a:endParaRPr/>
          </a:p>
        </p:txBody>
      </p:sp>
      <p:sp>
        <p:nvSpPr>
          <p:cNvPr id="188" name="Google Shape;188;p25"/>
          <p:cNvSpPr txBox="1"/>
          <p:nvPr/>
        </p:nvSpPr>
        <p:spPr>
          <a:xfrm>
            <a:off x="386175" y="4146000"/>
            <a:ext cx="3000000" cy="53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fr">
                <a:solidFill>
                  <a:schemeClr val="dk2"/>
                </a:solidFill>
                <a:latin typeface="Calibri"/>
                <a:ea typeface="Calibri"/>
                <a:cs typeface="Calibri"/>
                <a:sym typeface="Calibri"/>
              </a:rPr>
              <a:t>→ SEGMENTER une image</a:t>
            </a:r>
            <a:endParaRPr/>
          </a:p>
        </p:txBody>
      </p:sp>
      <p:sp>
        <p:nvSpPr>
          <p:cNvPr id="189" name="Google Shape;189;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txBox="1"/>
          <p:nvPr>
            <p:ph type="title"/>
          </p:nvPr>
        </p:nvSpPr>
        <p:spPr>
          <a:xfrm>
            <a:off x="240225" y="1612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Ligne de partage des eaux</a:t>
            </a:r>
            <a:endParaRPr>
              <a:solidFill>
                <a:srgbClr val="FFFFFF"/>
              </a:solidFill>
            </a:endParaRPr>
          </a:p>
        </p:txBody>
      </p:sp>
      <p:pic>
        <p:nvPicPr>
          <p:cNvPr id="196" name="Google Shape;196;p26"/>
          <p:cNvPicPr preferRelativeResize="0"/>
          <p:nvPr/>
        </p:nvPicPr>
        <p:blipFill rotWithShape="1">
          <a:blip r:embed="rId3">
            <a:alphaModFix/>
          </a:blip>
          <a:srcRect b="10809" l="0" r="0" t="0"/>
          <a:stretch/>
        </p:blipFill>
        <p:spPr>
          <a:xfrm>
            <a:off x="215763" y="1530150"/>
            <a:ext cx="6063240" cy="2018275"/>
          </a:xfrm>
          <a:prstGeom prst="rect">
            <a:avLst/>
          </a:prstGeom>
          <a:noFill/>
          <a:ln>
            <a:noFill/>
          </a:ln>
        </p:spPr>
      </p:pic>
      <p:pic>
        <p:nvPicPr>
          <p:cNvPr id="197" name="Google Shape;197;p26"/>
          <p:cNvPicPr preferRelativeResize="0"/>
          <p:nvPr/>
        </p:nvPicPr>
        <p:blipFill>
          <a:blip r:embed="rId4">
            <a:alphaModFix/>
          </a:blip>
          <a:stretch>
            <a:fillRect/>
          </a:stretch>
        </p:blipFill>
        <p:spPr>
          <a:xfrm>
            <a:off x="263038" y="1662200"/>
            <a:ext cx="6315201" cy="2211775"/>
          </a:xfrm>
          <a:prstGeom prst="rect">
            <a:avLst/>
          </a:prstGeom>
          <a:noFill/>
          <a:ln>
            <a:noFill/>
          </a:ln>
        </p:spPr>
      </p:pic>
      <p:pic>
        <p:nvPicPr>
          <p:cNvPr id="198" name="Google Shape;198;p26"/>
          <p:cNvPicPr preferRelativeResize="0"/>
          <p:nvPr/>
        </p:nvPicPr>
        <p:blipFill rotWithShape="1">
          <a:blip r:embed="rId5">
            <a:alphaModFix/>
          </a:blip>
          <a:srcRect b="9276" l="5833" r="15445" t="5617"/>
          <a:stretch/>
        </p:blipFill>
        <p:spPr>
          <a:xfrm>
            <a:off x="6751850" y="1642425"/>
            <a:ext cx="2201900" cy="2251325"/>
          </a:xfrm>
          <a:prstGeom prst="rect">
            <a:avLst/>
          </a:prstGeom>
          <a:noFill/>
          <a:ln>
            <a:noFill/>
          </a:ln>
        </p:spPr>
      </p:pic>
      <p:sp>
        <p:nvSpPr>
          <p:cNvPr id="199" name="Google Shape;199;p26"/>
          <p:cNvSpPr txBox="1"/>
          <p:nvPr>
            <p:ph idx="1" type="body"/>
          </p:nvPr>
        </p:nvSpPr>
        <p:spPr>
          <a:xfrm>
            <a:off x="311700" y="4142750"/>
            <a:ext cx="8520600" cy="6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latin typeface="Calibri"/>
                <a:ea typeface="Calibri"/>
                <a:cs typeface="Calibri"/>
                <a:sym typeface="Calibri"/>
              </a:rPr>
              <a:t>Pour chaque pixel de l’image, on sait à quel label/cellule il appartient.</a:t>
            </a:r>
            <a:endParaRPr sz="1400">
              <a:latin typeface="Calibri"/>
              <a:ea typeface="Calibri"/>
              <a:cs typeface="Calibri"/>
              <a:sym typeface="Calibri"/>
            </a:endParaRPr>
          </a:p>
          <a:p>
            <a:pPr indent="0" lvl="0" marL="0" rtl="0" algn="l">
              <a:spcBef>
                <a:spcPts val="1600"/>
              </a:spcBef>
              <a:spcAft>
                <a:spcPts val="1600"/>
              </a:spcAft>
              <a:buNone/>
            </a:pPr>
            <a:r>
              <a:t/>
            </a:r>
            <a:endParaRPr/>
          </a:p>
        </p:txBody>
      </p:sp>
      <p:sp>
        <p:nvSpPr>
          <p:cNvPr id="200" name="Google Shape;20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txBox="1"/>
          <p:nvPr>
            <p:ph type="title"/>
          </p:nvPr>
        </p:nvSpPr>
        <p:spPr>
          <a:xfrm>
            <a:off x="240225" y="1612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M-Thinning</a:t>
            </a:r>
            <a:endParaRPr>
              <a:solidFill>
                <a:srgbClr val="FFFFFF"/>
              </a:solidFill>
            </a:endParaRPr>
          </a:p>
        </p:txBody>
      </p:sp>
      <p:pic>
        <p:nvPicPr>
          <p:cNvPr id="207" name="Google Shape;207;p27"/>
          <p:cNvPicPr preferRelativeResize="0"/>
          <p:nvPr/>
        </p:nvPicPr>
        <p:blipFill>
          <a:blip r:embed="rId3">
            <a:alphaModFix/>
          </a:blip>
          <a:stretch>
            <a:fillRect/>
          </a:stretch>
        </p:blipFill>
        <p:spPr>
          <a:xfrm>
            <a:off x="850050" y="1417400"/>
            <a:ext cx="3079780" cy="2942000"/>
          </a:xfrm>
          <a:prstGeom prst="rect">
            <a:avLst/>
          </a:prstGeom>
          <a:noFill/>
          <a:ln>
            <a:noFill/>
          </a:ln>
        </p:spPr>
      </p:pic>
      <p:sp>
        <p:nvSpPr>
          <p:cNvPr id="208" name="Google Shape;208;p27"/>
          <p:cNvSpPr txBox="1"/>
          <p:nvPr>
            <p:ph idx="1" type="body"/>
          </p:nvPr>
        </p:nvSpPr>
        <p:spPr>
          <a:xfrm>
            <a:off x="3778200" y="1879775"/>
            <a:ext cx="4036800" cy="23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latin typeface="Calibri"/>
                <a:ea typeface="Calibri"/>
                <a:cs typeface="Calibri"/>
                <a:sym typeface="Calibri"/>
              </a:rPr>
              <a:t>Procédure : </a:t>
            </a:r>
            <a:br>
              <a:rPr lang="fr" sz="1400">
                <a:latin typeface="Calibri"/>
                <a:ea typeface="Calibri"/>
                <a:cs typeface="Calibri"/>
                <a:sym typeface="Calibri"/>
              </a:rPr>
            </a:br>
            <a:r>
              <a:rPr lang="fr" sz="1400">
                <a:latin typeface="Calibri"/>
                <a:ea typeface="Calibri"/>
                <a:cs typeface="Calibri"/>
                <a:sym typeface="Calibri"/>
              </a:rPr>
              <a:t>- </a:t>
            </a:r>
            <a:r>
              <a:rPr lang="fr" sz="1400">
                <a:latin typeface="Calibri"/>
                <a:ea typeface="Calibri"/>
                <a:cs typeface="Calibri"/>
                <a:sym typeface="Calibri"/>
              </a:rPr>
              <a:t>Identifier les minimas</a:t>
            </a:r>
            <a:br>
              <a:rPr lang="fr" sz="1400">
                <a:latin typeface="Calibri"/>
                <a:ea typeface="Calibri"/>
                <a:cs typeface="Calibri"/>
                <a:sym typeface="Calibri"/>
              </a:rPr>
            </a:br>
            <a:r>
              <a:rPr lang="fr" sz="1400">
                <a:latin typeface="Calibri"/>
                <a:ea typeface="Calibri"/>
                <a:cs typeface="Calibri"/>
                <a:sym typeface="Calibri"/>
              </a:rPr>
              <a:t>- Valuer les noeuds</a:t>
            </a:r>
            <a:br>
              <a:rPr lang="fr" sz="1400">
                <a:latin typeface="Calibri"/>
                <a:ea typeface="Calibri"/>
                <a:cs typeface="Calibri"/>
                <a:sym typeface="Calibri"/>
              </a:rPr>
            </a:br>
            <a:br>
              <a:rPr lang="fr" sz="1400">
                <a:latin typeface="Calibri"/>
                <a:ea typeface="Calibri"/>
                <a:cs typeface="Calibri"/>
                <a:sym typeface="Calibri"/>
              </a:rPr>
            </a:br>
            <a:r>
              <a:rPr lang="fr" sz="1400">
                <a:latin typeface="Calibri"/>
                <a:ea typeface="Calibri"/>
                <a:cs typeface="Calibri"/>
                <a:sym typeface="Calibri"/>
              </a:rPr>
              <a:t>Procédure  d’extension des minimas :</a:t>
            </a:r>
            <a:br>
              <a:rPr lang="fr" sz="1400">
                <a:latin typeface="Calibri"/>
                <a:ea typeface="Calibri"/>
                <a:cs typeface="Calibri"/>
                <a:sym typeface="Calibri"/>
              </a:rPr>
            </a:br>
            <a:r>
              <a:rPr lang="fr" sz="1400">
                <a:latin typeface="Calibri"/>
                <a:ea typeface="Calibri"/>
                <a:cs typeface="Calibri"/>
                <a:sym typeface="Calibri"/>
              </a:rPr>
              <a:t>- A chaque itération, abaisser un arc de bordure touchant un minima local</a:t>
            </a:r>
            <a:endParaRPr sz="1400">
              <a:latin typeface="Calibri"/>
              <a:ea typeface="Calibri"/>
              <a:cs typeface="Calibri"/>
              <a:sym typeface="Calibri"/>
            </a:endParaRPr>
          </a:p>
          <a:p>
            <a:pPr indent="0" lvl="0" marL="0" rtl="0" algn="l">
              <a:spcBef>
                <a:spcPts val="1600"/>
              </a:spcBef>
              <a:spcAft>
                <a:spcPts val="0"/>
              </a:spcAft>
              <a:buNone/>
            </a:pPr>
            <a:br>
              <a:rPr lang="fr">
                <a:latin typeface="Calibri"/>
                <a:ea typeface="Calibri"/>
                <a:cs typeface="Calibri"/>
                <a:sym typeface="Calibri"/>
              </a:rPr>
            </a:br>
            <a:endParaRPr>
              <a:latin typeface="Calibri"/>
              <a:ea typeface="Calibri"/>
              <a:cs typeface="Calibri"/>
              <a:sym typeface="Calibri"/>
            </a:endParaRPr>
          </a:p>
          <a:p>
            <a:pPr indent="0" lvl="0" marL="0" rtl="0" algn="l">
              <a:spcBef>
                <a:spcPts val="1600"/>
              </a:spcBef>
              <a:spcAft>
                <a:spcPts val="1600"/>
              </a:spcAft>
              <a:buNone/>
            </a:pPr>
            <a:r>
              <a:t/>
            </a:r>
            <a:endParaRPr>
              <a:latin typeface="Calibri"/>
              <a:ea typeface="Calibri"/>
              <a:cs typeface="Calibri"/>
              <a:sym typeface="Calibri"/>
            </a:endParaRPr>
          </a:p>
        </p:txBody>
      </p:sp>
      <p:sp>
        <p:nvSpPr>
          <p:cNvPr id="209" name="Google Shape;20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8"/>
          <p:cNvSpPr txBox="1"/>
          <p:nvPr>
            <p:ph type="title"/>
          </p:nvPr>
        </p:nvSpPr>
        <p:spPr>
          <a:xfrm>
            <a:off x="240225" y="1612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M</a:t>
            </a:r>
            <a:r>
              <a:rPr lang="fr">
                <a:solidFill>
                  <a:srgbClr val="FFFFFF"/>
                </a:solidFill>
              </a:rPr>
              <a:t>-Thinning - Bloc</a:t>
            </a:r>
            <a:endParaRPr>
              <a:solidFill>
                <a:srgbClr val="FFFFFF"/>
              </a:solidFill>
            </a:endParaRPr>
          </a:p>
        </p:txBody>
      </p:sp>
      <p:sp>
        <p:nvSpPr>
          <p:cNvPr id="216" name="Google Shape;216;p28"/>
          <p:cNvSpPr txBox="1"/>
          <p:nvPr>
            <p:ph idx="1" type="body"/>
          </p:nvPr>
        </p:nvSpPr>
        <p:spPr>
          <a:xfrm>
            <a:off x="390450" y="1215400"/>
            <a:ext cx="8520600" cy="6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latin typeface="Calibri"/>
                <a:ea typeface="Calibri"/>
                <a:cs typeface="Calibri"/>
                <a:sym typeface="Calibri"/>
              </a:rPr>
              <a:t>Pour chaque arc de coupure : vérifier qu’il s’agit d’un arc de bordure : si oui, merge les deux composantes connexe</a:t>
            </a:r>
            <a:endParaRPr sz="1400">
              <a:latin typeface="Calibri"/>
              <a:ea typeface="Calibri"/>
              <a:cs typeface="Calibri"/>
              <a:sym typeface="Calibri"/>
            </a:endParaRPr>
          </a:p>
          <a:p>
            <a:pPr indent="0" lvl="0" marL="0" rtl="0" algn="l">
              <a:spcBef>
                <a:spcPts val="1600"/>
              </a:spcBef>
              <a:spcAft>
                <a:spcPts val="0"/>
              </a:spcAft>
              <a:buNone/>
            </a:pPr>
            <a:br>
              <a:rPr lang="fr">
                <a:latin typeface="Calibri"/>
                <a:ea typeface="Calibri"/>
                <a:cs typeface="Calibri"/>
                <a:sym typeface="Calibri"/>
              </a:rPr>
            </a:br>
            <a:endParaRPr>
              <a:latin typeface="Calibri"/>
              <a:ea typeface="Calibri"/>
              <a:cs typeface="Calibri"/>
              <a:sym typeface="Calibri"/>
            </a:endParaRPr>
          </a:p>
          <a:p>
            <a:pPr indent="0" lvl="0" marL="0" rtl="0" algn="l">
              <a:spcBef>
                <a:spcPts val="1600"/>
              </a:spcBef>
              <a:spcAft>
                <a:spcPts val="1600"/>
              </a:spcAft>
              <a:buNone/>
            </a:pPr>
            <a:r>
              <a:t/>
            </a:r>
            <a:endParaRPr>
              <a:latin typeface="Calibri"/>
              <a:ea typeface="Calibri"/>
              <a:cs typeface="Calibri"/>
              <a:sym typeface="Calibri"/>
            </a:endParaRPr>
          </a:p>
        </p:txBody>
      </p:sp>
      <p:pic>
        <p:nvPicPr>
          <p:cNvPr id="217" name="Google Shape;217;p28"/>
          <p:cNvPicPr preferRelativeResize="0"/>
          <p:nvPr/>
        </p:nvPicPr>
        <p:blipFill>
          <a:blip r:embed="rId3">
            <a:alphaModFix/>
          </a:blip>
          <a:stretch>
            <a:fillRect/>
          </a:stretch>
        </p:blipFill>
        <p:spPr>
          <a:xfrm>
            <a:off x="1121875" y="1896700"/>
            <a:ext cx="3079780" cy="2942000"/>
          </a:xfrm>
          <a:prstGeom prst="rect">
            <a:avLst/>
          </a:prstGeom>
          <a:noFill/>
          <a:ln>
            <a:noFill/>
          </a:ln>
        </p:spPr>
      </p:pic>
      <p:pic>
        <p:nvPicPr>
          <p:cNvPr id="218" name="Google Shape;218;p28"/>
          <p:cNvPicPr preferRelativeResize="0"/>
          <p:nvPr/>
        </p:nvPicPr>
        <p:blipFill>
          <a:blip r:embed="rId3">
            <a:alphaModFix/>
          </a:blip>
          <a:stretch>
            <a:fillRect/>
          </a:stretch>
        </p:blipFill>
        <p:spPr>
          <a:xfrm>
            <a:off x="4643675" y="1896700"/>
            <a:ext cx="3079780" cy="2942000"/>
          </a:xfrm>
          <a:prstGeom prst="rect">
            <a:avLst/>
          </a:prstGeom>
          <a:noFill/>
          <a:ln>
            <a:noFill/>
          </a:ln>
        </p:spPr>
      </p:pic>
      <p:cxnSp>
        <p:nvCxnSpPr>
          <p:cNvPr id="219" name="Google Shape;219;p28"/>
          <p:cNvCxnSpPr/>
          <p:nvPr/>
        </p:nvCxnSpPr>
        <p:spPr>
          <a:xfrm flipH="1" rot="10800000">
            <a:off x="3941675" y="2332050"/>
            <a:ext cx="972900" cy="7200"/>
          </a:xfrm>
          <a:prstGeom prst="straightConnector1">
            <a:avLst/>
          </a:prstGeom>
          <a:noFill/>
          <a:ln cap="flat" cmpd="sng" w="19050">
            <a:solidFill>
              <a:schemeClr val="dk2"/>
            </a:solidFill>
            <a:prstDash val="dash"/>
            <a:round/>
            <a:headEnd len="med" w="med" type="none"/>
            <a:tailEnd len="med" w="med" type="none"/>
          </a:ln>
        </p:spPr>
      </p:cxnSp>
      <p:cxnSp>
        <p:nvCxnSpPr>
          <p:cNvPr id="220" name="Google Shape;220;p28"/>
          <p:cNvCxnSpPr/>
          <p:nvPr/>
        </p:nvCxnSpPr>
        <p:spPr>
          <a:xfrm flipH="1" rot="10800000">
            <a:off x="3941675" y="3364100"/>
            <a:ext cx="972900" cy="7200"/>
          </a:xfrm>
          <a:prstGeom prst="straightConnector1">
            <a:avLst/>
          </a:prstGeom>
          <a:noFill/>
          <a:ln cap="flat" cmpd="sng" w="19050">
            <a:solidFill>
              <a:schemeClr val="dk2"/>
            </a:solidFill>
            <a:prstDash val="dash"/>
            <a:round/>
            <a:headEnd len="med" w="med" type="none"/>
            <a:tailEnd len="med" w="med" type="none"/>
          </a:ln>
        </p:spPr>
      </p:cxnSp>
      <p:cxnSp>
        <p:nvCxnSpPr>
          <p:cNvPr id="221" name="Google Shape;221;p28"/>
          <p:cNvCxnSpPr/>
          <p:nvPr/>
        </p:nvCxnSpPr>
        <p:spPr>
          <a:xfrm flipH="1" rot="10800000">
            <a:off x="3941675" y="4396150"/>
            <a:ext cx="972900" cy="7200"/>
          </a:xfrm>
          <a:prstGeom prst="straightConnector1">
            <a:avLst/>
          </a:prstGeom>
          <a:noFill/>
          <a:ln cap="flat" cmpd="sng" w="19050">
            <a:solidFill>
              <a:schemeClr val="dk2"/>
            </a:solidFill>
            <a:prstDash val="dash"/>
            <a:round/>
            <a:headEnd len="med" w="med" type="none"/>
            <a:tailEnd len="med" w="med" type="none"/>
          </a:ln>
        </p:spPr>
      </p:cxnSp>
      <p:sp>
        <p:nvSpPr>
          <p:cNvPr id="222" name="Google Shape;22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txBox="1"/>
          <p:nvPr>
            <p:ph type="title"/>
          </p:nvPr>
        </p:nvSpPr>
        <p:spPr>
          <a:xfrm>
            <a:off x="240225" y="1612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Etiquetage</a:t>
            </a:r>
            <a:r>
              <a:rPr lang="fr">
                <a:solidFill>
                  <a:srgbClr val="FFFFFF"/>
                </a:solidFill>
              </a:rPr>
              <a:t> en composantes connexes - Séquentiel</a:t>
            </a:r>
            <a:endParaRPr>
              <a:solidFill>
                <a:srgbClr val="FFFFFF"/>
              </a:solidFill>
            </a:endParaRPr>
          </a:p>
        </p:txBody>
      </p:sp>
      <p:pic>
        <p:nvPicPr>
          <p:cNvPr id="229" name="Google Shape;229;p29"/>
          <p:cNvPicPr preferRelativeResize="0"/>
          <p:nvPr/>
        </p:nvPicPr>
        <p:blipFill>
          <a:blip r:embed="rId3">
            <a:alphaModFix/>
          </a:blip>
          <a:stretch>
            <a:fillRect/>
          </a:stretch>
        </p:blipFill>
        <p:spPr>
          <a:xfrm>
            <a:off x="1175350" y="1077713"/>
            <a:ext cx="3079025" cy="3274875"/>
          </a:xfrm>
          <a:prstGeom prst="rect">
            <a:avLst/>
          </a:prstGeom>
          <a:noFill/>
          <a:ln>
            <a:noFill/>
          </a:ln>
        </p:spPr>
      </p:pic>
      <p:pic>
        <p:nvPicPr>
          <p:cNvPr id="230" name="Google Shape;230;p29"/>
          <p:cNvPicPr preferRelativeResize="0"/>
          <p:nvPr/>
        </p:nvPicPr>
        <p:blipFill>
          <a:blip r:embed="rId4">
            <a:alphaModFix/>
          </a:blip>
          <a:stretch>
            <a:fillRect/>
          </a:stretch>
        </p:blipFill>
        <p:spPr>
          <a:xfrm>
            <a:off x="1175350" y="1077713"/>
            <a:ext cx="3079025" cy="3274865"/>
          </a:xfrm>
          <a:prstGeom prst="rect">
            <a:avLst/>
          </a:prstGeom>
          <a:noFill/>
          <a:ln>
            <a:noFill/>
          </a:ln>
        </p:spPr>
      </p:pic>
      <p:pic>
        <p:nvPicPr>
          <p:cNvPr id="231" name="Google Shape;231;p29"/>
          <p:cNvPicPr preferRelativeResize="0"/>
          <p:nvPr/>
        </p:nvPicPr>
        <p:blipFill>
          <a:blip r:embed="rId5">
            <a:alphaModFix/>
          </a:blip>
          <a:stretch>
            <a:fillRect/>
          </a:stretch>
        </p:blipFill>
        <p:spPr>
          <a:xfrm>
            <a:off x="5210425" y="1077713"/>
            <a:ext cx="3112875" cy="3274875"/>
          </a:xfrm>
          <a:prstGeom prst="rect">
            <a:avLst/>
          </a:prstGeom>
          <a:noFill/>
          <a:ln>
            <a:noFill/>
          </a:ln>
        </p:spPr>
      </p:pic>
      <p:sp>
        <p:nvSpPr>
          <p:cNvPr id="232" name="Google Shape;232;p29"/>
          <p:cNvSpPr txBox="1"/>
          <p:nvPr>
            <p:ph idx="1" type="body"/>
          </p:nvPr>
        </p:nvSpPr>
        <p:spPr>
          <a:xfrm>
            <a:off x="6231475" y="4156275"/>
            <a:ext cx="919800" cy="6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latin typeface="Calibri"/>
                <a:ea typeface="Calibri"/>
                <a:cs typeface="Calibri"/>
                <a:sym typeface="Calibri"/>
              </a:rPr>
              <a:t>BLOC B</a:t>
            </a:r>
            <a:endParaRPr b="1" sz="1400">
              <a:latin typeface="Calibri"/>
              <a:ea typeface="Calibri"/>
              <a:cs typeface="Calibri"/>
              <a:sym typeface="Calibri"/>
            </a:endParaRPr>
          </a:p>
          <a:p>
            <a:pPr indent="0" lvl="0" marL="0" rtl="0" algn="l">
              <a:spcBef>
                <a:spcPts val="1600"/>
              </a:spcBef>
              <a:spcAft>
                <a:spcPts val="0"/>
              </a:spcAft>
              <a:buNone/>
            </a:pPr>
            <a:br>
              <a:rPr lang="fr">
                <a:latin typeface="Calibri"/>
                <a:ea typeface="Calibri"/>
                <a:cs typeface="Calibri"/>
                <a:sym typeface="Calibri"/>
              </a:rPr>
            </a:br>
            <a:endParaRPr>
              <a:latin typeface="Calibri"/>
              <a:ea typeface="Calibri"/>
              <a:cs typeface="Calibri"/>
              <a:sym typeface="Calibri"/>
            </a:endParaRPr>
          </a:p>
          <a:p>
            <a:pPr indent="0" lvl="0" marL="0" rtl="0" algn="l">
              <a:spcBef>
                <a:spcPts val="1600"/>
              </a:spcBef>
              <a:spcAft>
                <a:spcPts val="1600"/>
              </a:spcAft>
              <a:buNone/>
            </a:pPr>
            <a:r>
              <a:t/>
            </a:r>
            <a:endParaRPr>
              <a:latin typeface="Calibri"/>
              <a:ea typeface="Calibri"/>
              <a:cs typeface="Calibri"/>
              <a:sym typeface="Calibri"/>
            </a:endParaRPr>
          </a:p>
        </p:txBody>
      </p:sp>
      <p:sp>
        <p:nvSpPr>
          <p:cNvPr id="233" name="Google Shape;233;p29"/>
          <p:cNvSpPr txBox="1"/>
          <p:nvPr>
            <p:ph idx="1" type="body"/>
          </p:nvPr>
        </p:nvSpPr>
        <p:spPr>
          <a:xfrm>
            <a:off x="2511900" y="4156275"/>
            <a:ext cx="919800" cy="6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latin typeface="Calibri"/>
                <a:ea typeface="Calibri"/>
                <a:cs typeface="Calibri"/>
                <a:sym typeface="Calibri"/>
              </a:rPr>
              <a:t>BLOC A</a:t>
            </a:r>
            <a:endParaRPr b="1" sz="1400">
              <a:latin typeface="Calibri"/>
              <a:ea typeface="Calibri"/>
              <a:cs typeface="Calibri"/>
              <a:sym typeface="Calibri"/>
            </a:endParaRPr>
          </a:p>
          <a:p>
            <a:pPr indent="0" lvl="0" marL="0" rtl="0" algn="l">
              <a:spcBef>
                <a:spcPts val="1600"/>
              </a:spcBef>
              <a:spcAft>
                <a:spcPts val="0"/>
              </a:spcAft>
              <a:buNone/>
            </a:pPr>
            <a:br>
              <a:rPr lang="fr">
                <a:latin typeface="Calibri"/>
                <a:ea typeface="Calibri"/>
                <a:cs typeface="Calibri"/>
                <a:sym typeface="Calibri"/>
              </a:rPr>
            </a:br>
            <a:endParaRPr>
              <a:latin typeface="Calibri"/>
              <a:ea typeface="Calibri"/>
              <a:cs typeface="Calibri"/>
              <a:sym typeface="Calibri"/>
            </a:endParaRPr>
          </a:p>
          <a:p>
            <a:pPr indent="0" lvl="0" marL="0" rtl="0" algn="l">
              <a:spcBef>
                <a:spcPts val="1600"/>
              </a:spcBef>
              <a:spcAft>
                <a:spcPts val="1600"/>
              </a:spcAft>
              <a:buNone/>
            </a:pPr>
            <a:r>
              <a:t/>
            </a:r>
            <a:endParaRPr>
              <a:latin typeface="Calibri"/>
              <a:ea typeface="Calibri"/>
              <a:cs typeface="Calibri"/>
              <a:sym typeface="Calibri"/>
            </a:endParaRPr>
          </a:p>
        </p:txBody>
      </p:sp>
      <p:sp>
        <p:nvSpPr>
          <p:cNvPr id="234" name="Google Shape;23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txBox="1"/>
          <p:nvPr>
            <p:ph type="title"/>
          </p:nvPr>
        </p:nvSpPr>
        <p:spPr>
          <a:xfrm>
            <a:off x="240225" y="1612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Etiquetage en composantes connexes - Merging</a:t>
            </a:r>
            <a:endParaRPr>
              <a:solidFill>
                <a:srgbClr val="FFFFFF"/>
              </a:solidFill>
            </a:endParaRPr>
          </a:p>
        </p:txBody>
      </p:sp>
      <p:pic>
        <p:nvPicPr>
          <p:cNvPr id="241" name="Google Shape;241;p30"/>
          <p:cNvPicPr preferRelativeResize="0"/>
          <p:nvPr/>
        </p:nvPicPr>
        <p:blipFill rotWithShape="1">
          <a:blip r:embed="rId3">
            <a:alphaModFix/>
          </a:blip>
          <a:srcRect b="2723" l="0" r="0" t="0"/>
          <a:stretch/>
        </p:blipFill>
        <p:spPr>
          <a:xfrm>
            <a:off x="240225" y="1149775"/>
            <a:ext cx="6679651" cy="3836175"/>
          </a:xfrm>
          <a:prstGeom prst="rect">
            <a:avLst/>
          </a:prstGeom>
          <a:noFill/>
          <a:ln>
            <a:noFill/>
          </a:ln>
        </p:spPr>
      </p:pic>
      <p:sp>
        <p:nvSpPr>
          <p:cNvPr id="242" name="Google Shape;242;p30"/>
          <p:cNvSpPr txBox="1"/>
          <p:nvPr>
            <p:ph idx="1" type="body"/>
          </p:nvPr>
        </p:nvSpPr>
        <p:spPr>
          <a:xfrm>
            <a:off x="6919875" y="1674225"/>
            <a:ext cx="2112000" cy="7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latin typeface="Calibri"/>
                <a:ea typeface="Calibri"/>
                <a:cs typeface="Calibri"/>
                <a:sym typeface="Calibri"/>
              </a:rPr>
              <a:t>On merge les labels des arcs internes de la coupure </a:t>
            </a:r>
            <a:endParaRPr sz="1400">
              <a:latin typeface="Calibri"/>
              <a:ea typeface="Calibri"/>
              <a:cs typeface="Calibri"/>
              <a:sym typeface="Calibri"/>
            </a:endParaRPr>
          </a:p>
          <a:p>
            <a:pPr indent="0" lvl="0" marL="0" rtl="0" algn="l">
              <a:spcBef>
                <a:spcPts val="1600"/>
              </a:spcBef>
              <a:spcAft>
                <a:spcPts val="0"/>
              </a:spcAft>
              <a:buNone/>
            </a:pPr>
            <a:r>
              <a:t/>
            </a:r>
            <a:endParaRPr sz="1400">
              <a:latin typeface="Calibri"/>
              <a:ea typeface="Calibri"/>
              <a:cs typeface="Calibri"/>
              <a:sym typeface="Calibri"/>
            </a:endParaRPr>
          </a:p>
          <a:p>
            <a:pPr indent="0" lvl="0" marL="0" rtl="0" algn="l">
              <a:spcBef>
                <a:spcPts val="1600"/>
              </a:spcBef>
              <a:spcAft>
                <a:spcPts val="0"/>
              </a:spcAft>
              <a:buNone/>
            </a:pPr>
            <a:br>
              <a:rPr lang="fr">
                <a:latin typeface="Calibri"/>
                <a:ea typeface="Calibri"/>
                <a:cs typeface="Calibri"/>
                <a:sym typeface="Calibri"/>
              </a:rPr>
            </a:br>
            <a:endParaRPr>
              <a:latin typeface="Calibri"/>
              <a:ea typeface="Calibri"/>
              <a:cs typeface="Calibri"/>
              <a:sym typeface="Calibri"/>
            </a:endParaRPr>
          </a:p>
          <a:p>
            <a:pPr indent="0" lvl="0" marL="0" rtl="0" algn="l">
              <a:spcBef>
                <a:spcPts val="1600"/>
              </a:spcBef>
              <a:spcAft>
                <a:spcPts val="1600"/>
              </a:spcAft>
              <a:buNone/>
            </a:pPr>
            <a:r>
              <a:t/>
            </a:r>
            <a:endParaRPr>
              <a:latin typeface="Calibri"/>
              <a:ea typeface="Calibri"/>
              <a:cs typeface="Calibri"/>
              <a:sym typeface="Calibri"/>
            </a:endParaRPr>
          </a:p>
        </p:txBody>
      </p:sp>
      <p:sp>
        <p:nvSpPr>
          <p:cNvPr id="243" name="Google Shape;243;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44" name="Google Shape;244;p30"/>
          <p:cNvPicPr preferRelativeResize="0"/>
          <p:nvPr/>
        </p:nvPicPr>
        <p:blipFill>
          <a:blip r:embed="rId4">
            <a:alphaModFix/>
          </a:blip>
          <a:stretch>
            <a:fillRect/>
          </a:stretch>
        </p:blipFill>
        <p:spPr>
          <a:xfrm>
            <a:off x="6855000" y="2674843"/>
            <a:ext cx="1239947" cy="572700"/>
          </a:xfrm>
          <a:prstGeom prst="rect">
            <a:avLst/>
          </a:prstGeom>
          <a:noFill/>
          <a:ln>
            <a:noFill/>
          </a:ln>
        </p:spPr>
      </p:pic>
      <p:pic>
        <p:nvPicPr>
          <p:cNvPr id="245" name="Google Shape;245;p30"/>
          <p:cNvPicPr preferRelativeResize="0"/>
          <p:nvPr/>
        </p:nvPicPr>
        <p:blipFill>
          <a:blip r:embed="rId5">
            <a:alphaModFix/>
          </a:blip>
          <a:stretch>
            <a:fillRect/>
          </a:stretch>
        </p:blipFill>
        <p:spPr>
          <a:xfrm>
            <a:off x="241050" y="1149775"/>
            <a:ext cx="6677999" cy="3941114"/>
          </a:xfrm>
          <a:prstGeom prst="rect">
            <a:avLst/>
          </a:prstGeom>
          <a:noFill/>
          <a:ln>
            <a:noFill/>
          </a:ln>
        </p:spPr>
      </p:pic>
      <p:pic>
        <p:nvPicPr>
          <p:cNvPr id="246" name="Google Shape;246;p30"/>
          <p:cNvPicPr preferRelativeResize="0"/>
          <p:nvPr/>
        </p:nvPicPr>
        <p:blipFill>
          <a:blip r:embed="rId6">
            <a:alphaModFix/>
          </a:blip>
          <a:stretch>
            <a:fillRect/>
          </a:stretch>
        </p:blipFill>
        <p:spPr>
          <a:xfrm>
            <a:off x="242250" y="1149775"/>
            <a:ext cx="6675600" cy="3941125"/>
          </a:xfrm>
          <a:prstGeom prst="rect">
            <a:avLst/>
          </a:prstGeom>
          <a:noFill/>
          <a:ln>
            <a:noFill/>
          </a:ln>
        </p:spPr>
      </p:pic>
      <p:pic>
        <p:nvPicPr>
          <p:cNvPr id="247" name="Google Shape;247;p30"/>
          <p:cNvPicPr preferRelativeResize="0"/>
          <p:nvPr/>
        </p:nvPicPr>
        <p:blipFill>
          <a:blip r:embed="rId7">
            <a:alphaModFix/>
          </a:blip>
          <a:stretch>
            <a:fillRect/>
          </a:stretch>
        </p:blipFill>
        <p:spPr>
          <a:xfrm>
            <a:off x="6814301" y="3363988"/>
            <a:ext cx="2206851" cy="1182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1"/>
          <p:cNvSpPr txBox="1"/>
          <p:nvPr>
            <p:ph type="title"/>
          </p:nvPr>
        </p:nvSpPr>
        <p:spPr>
          <a:xfrm>
            <a:off x="240225" y="1612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Etiquetage en composantes connexes - Merging</a:t>
            </a:r>
            <a:endParaRPr>
              <a:solidFill>
                <a:srgbClr val="FFFFFF"/>
              </a:solidFill>
            </a:endParaRPr>
          </a:p>
        </p:txBody>
      </p:sp>
      <p:sp>
        <p:nvSpPr>
          <p:cNvPr id="254" name="Google Shape;254;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55" name="Google Shape;255;p31"/>
          <p:cNvPicPr preferRelativeResize="0"/>
          <p:nvPr/>
        </p:nvPicPr>
        <p:blipFill>
          <a:blip r:embed="rId3">
            <a:alphaModFix/>
          </a:blip>
          <a:stretch>
            <a:fillRect/>
          </a:stretch>
        </p:blipFill>
        <p:spPr>
          <a:xfrm>
            <a:off x="1815988" y="1056300"/>
            <a:ext cx="5512015" cy="3943500"/>
          </a:xfrm>
          <a:prstGeom prst="rect">
            <a:avLst/>
          </a:prstGeom>
          <a:noFill/>
          <a:ln>
            <a:noFill/>
          </a:ln>
        </p:spPr>
      </p:pic>
      <p:sp>
        <p:nvSpPr>
          <p:cNvPr id="256" name="Google Shape;256;p31"/>
          <p:cNvSpPr/>
          <p:nvPr/>
        </p:nvSpPr>
        <p:spPr>
          <a:xfrm>
            <a:off x="4581525" y="1195825"/>
            <a:ext cx="2956200" cy="3467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7" name="Google Shape;257;p31"/>
          <p:cNvPicPr preferRelativeResize="0"/>
          <p:nvPr/>
        </p:nvPicPr>
        <p:blipFill>
          <a:blip r:embed="rId3">
            <a:alphaModFix/>
          </a:blip>
          <a:stretch>
            <a:fillRect/>
          </a:stretch>
        </p:blipFill>
        <p:spPr>
          <a:xfrm>
            <a:off x="1816000" y="1057442"/>
            <a:ext cx="5512000" cy="3942358"/>
          </a:xfrm>
          <a:prstGeom prst="rect">
            <a:avLst/>
          </a:prstGeom>
          <a:noFill/>
          <a:ln>
            <a:noFill/>
          </a:ln>
        </p:spPr>
      </p:pic>
      <p:pic>
        <p:nvPicPr>
          <p:cNvPr id="258" name="Google Shape;258;p31"/>
          <p:cNvPicPr preferRelativeResize="0"/>
          <p:nvPr/>
        </p:nvPicPr>
        <p:blipFill>
          <a:blip r:embed="rId4">
            <a:alphaModFix/>
          </a:blip>
          <a:stretch>
            <a:fillRect/>
          </a:stretch>
        </p:blipFill>
        <p:spPr>
          <a:xfrm>
            <a:off x="1816000" y="1056299"/>
            <a:ext cx="5512000" cy="3943501"/>
          </a:xfrm>
          <a:prstGeom prst="rect">
            <a:avLst/>
          </a:prstGeom>
          <a:noFill/>
          <a:ln>
            <a:noFill/>
          </a:ln>
        </p:spPr>
      </p:pic>
      <p:sp>
        <p:nvSpPr>
          <p:cNvPr id="259" name="Google Shape;259;p31"/>
          <p:cNvSpPr txBox="1"/>
          <p:nvPr>
            <p:ph idx="1" type="body"/>
          </p:nvPr>
        </p:nvSpPr>
        <p:spPr>
          <a:xfrm>
            <a:off x="6919875" y="1674225"/>
            <a:ext cx="2112000" cy="7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latin typeface="Calibri"/>
                <a:ea typeface="Calibri"/>
                <a:cs typeface="Calibri"/>
                <a:sym typeface="Calibri"/>
              </a:rPr>
              <a:t>A = B = C</a:t>
            </a:r>
            <a:endParaRPr sz="1400">
              <a:latin typeface="Calibri"/>
              <a:ea typeface="Calibri"/>
              <a:cs typeface="Calibri"/>
              <a:sym typeface="Calibri"/>
            </a:endParaRPr>
          </a:p>
          <a:p>
            <a:pPr indent="0" lvl="0" marL="0" rtl="0" algn="l">
              <a:spcBef>
                <a:spcPts val="1600"/>
              </a:spcBef>
              <a:spcAft>
                <a:spcPts val="0"/>
              </a:spcAft>
              <a:buNone/>
            </a:pPr>
            <a:r>
              <a:t/>
            </a:r>
            <a:endParaRPr sz="1400">
              <a:latin typeface="Calibri"/>
              <a:ea typeface="Calibri"/>
              <a:cs typeface="Calibri"/>
              <a:sym typeface="Calibri"/>
            </a:endParaRPr>
          </a:p>
          <a:p>
            <a:pPr indent="0" lvl="0" marL="0" rtl="0" algn="l">
              <a:spcBef>
                <a:spcPts val="1600"/>
              </a:spcBef>
              <a:spcAft>
                <a:spcPts val="0"/>
              </a:spcAft>
              <a:buNone/>
            </a:pPr>
            <a:br>
              <a:rPr lang="fr">
                <a:latin typeface="Calibri"/>
                <a:ea typeface="Calibri"/>
                <a:cs typeface="Calibri"/>
                <a:sym typeface="Calibri"/>
              </a:rPr>
            </a:br>
            <a:endParaRPr>
              <a:latin typeface="Calibri"/>
              <a:ea typeface="Calibri"/>
              <a:cs typeface="Calibri"/>
              <a:sym typeface="Calibri"/>
            </a:endParaRPr>
          </a:p>
          <a:p>
            <a:pPr indent="0" lvl="0" marL="0" rtl="0" algn="l">
              <a:spcBef>
                <a:spcPts val="1600"/>
              </a:spcBef>
              <a:spcAft>
                <a:spcPts val="160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ph type="title"/>
          </p:nvPr>
        </p:nvSpPr>
        <p:spPr>
          <a:xfrm>
            <a:off x="231550" y="1521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Introduction - Les images de grande taille</a:t>
            </a:r>
            <a:endParaRPr>
              <a:solidFill>
                <a:srgbClr val="FFFFFF"/>
              </a:solidFill>
            </a:endParaRPr>
          </a:p>
        </p:txBody>
      </p:sp>
      <p:pic>
        <p:nvPicPr>
          <p:cNvPr id="68" name="Google Shape;68;p14"/>
          <p:cNvPicPr preferRelativeResize="0"/>
          <p:nvPr/>
        </p:nvPicPr>
        <p:blipFill>
          <a:blip r:embed="rId3">
            <a:alphaModFix/>
          </a:blip>
          <a:stretch>
            <a:fillRect/>
          </a:stretch>
        </p:blipFill>
        <p:spPr>
          <a:xfrm>
            <a:off x="405200" y="1154700"/>
            <a:ext cx="3810000" cy="3048000"/>
          </a:xfrm>
          <a:prstGeom prst="rect">
            <a:avLst/>
          </a:prstGeom>
          <a:noFill/>
          <a:ln>
            <a:noFill/>
          </a:ln>
        </p:spPr>
      </p:pic>
      <p:pic>
        <p:nvPicPr>
          <p:cNvPr id="69" name="Google Shape;69;p14"/>
          <p:cNvPicPr preferRelativeResize="0"/>
          <p:nvPr/>
        </p:nvPicPr>
        <p:blipFill>
          <a:blip r:embed="rId4">
            <a:alphaModFix/>
          </a:blip>
          <a:stretch>
            <a:fillRect/>
          </a:stretch>
        </p:blipFill>
        <p:spPr>
          <a:xfrm>
            <a:off x="4844025" y="1154700"/>
            <a:ext cx="3810000" cy="3048000"/>
          </a:xfrm>
          <a:prstGeom prst="rect">
            <a:avLst/>
          </a:prstGeom>
          <a:noFill/>
          <a:ln>
            <a:noFill/>
          </a:ln>
        </p:spPr>
      </p:pic>
      <p:sp>
        <p:nvSpPr>
          <p:cNvPr id="70" name="Google Shape;70;p14"/>
          <p:cNvSpPr txBox="1"/>
          <p:nvPr/>
        </p:nvSpPr>
        <p:spPr>
          <a:xfrm>
            <a:off x="7308000" y="4704050"/>
            <a:ext cx="16842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t>Source: UNICAMP</a:t>
            </a:r>
            <a:endParaRPr sz="1000"/>
          </a:p>
        </p:txBody>
      </p:sp>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2"/>
          <p:cNvSpPr txBox="1"/>
          <p:nvPr>
            <p:ph type="title"/>
          </p:nvPr>
        </p:nvSpPr>
        <p:spPr>
          <a:xfrm>
            <a:off x="240225" y="1612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Hiérarchie</a:t>
            </a:r>
            <a:endParaRPr>
              <a:solidFill>
                <a:srgbClr val="FFFFFF"/>
              </a:solidFill>
            </a:endParaRPr>
          </a:p>
        </p:txBody>
      </p:sp>
      <p:pic>
        <p:nvPicPr>
          <p:cNvPr id="266" name="Google Shape;266;p32"/>
          <p:cNvPicPr preferRelativeResize="0"/>
          <p:nvPr/>
        </p:nvPicPr>
        <p:blipFill rotWithShape="1">
          <a:blip r:embed="rId3">
            <a:alphaModFix/>
          </a:blip>
          <a:srcRect b="5159" l="0" r="0" t="0"/>
          <a:stretch/>
        </p:blipFill>
        <p:spPr>
          <a:xfrm>
            <a:off x="1675125" y="1067900"/>
            <a:ext cx="2899825" cy="1950525"/>
          </a:xfrm>
          <a:prstGeom prst="rect">
            <a:avLst/>
          </a:prstGeom>
          <a:noFill/>
          <a:ln>
            <a:noFill/>
          </a:ln>
        </p:spPr>
      </p:pic>
      <p:pic>
        <p:nvPicPr>
          <p:cNvPr id="267" name="Google Shape;267;p32"/>
          <p:cNvPicPr preferRelativeResize="0"/>
          <p:nvPr/>
        </p:nvPicPr>
        <p:blipFill>
          <a:blip r:embed="rId4">
            <a:alphaModFix/>
          </a:blip>
          <a:stretch>
            <a:fillRect/>
          </a:stretch>
        </p:blipFill>
        <p:spPr>
          <a:xfrm>
            <a:off x="5962725" y="1067900"/>
            <a:ext cx="2957551" cy="2053825"/>
          </a:xfrm>
          <a:prstGeom prst="rect">
            <a:avLst/>
          </a:prstGeom>
          <a:noFill/>
          <a:ln>
            <a:noFill/>
          </a:ln>
        </p:spPr>
      </p:pic>
      <p:sp>
        <p:nvSpPr>
          <p:cNvPr id="268" name="Google Shape;268;p32"/>
          <p:cNvSpPr txBox="1"/>
          <p:nvPr>
            <p:ph idx="1" type="body"/>
          </p:nvPr>
        </p:nvSpPr>
        <p:spPr>
          <a:xfrm>
            <a:off x="399675" y="3074350"/>
            <a:ext cx="8520600" cy="4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latin typeface="Calibri"/>
                <a:ea typeface="Calibri"/>
                <a:cs typeface="Calibri"/>
                <a:sym typeface="Calibri"/>
              </a:rPr>
              <a:t>Hiérarchiser la segmentation par algorithme de ligne de partage des eaux : il faut “hiérarchiser ”</a:t>
            </a:r>
            <a:r>
              <a:rPr lang="fr" sz="1400">
                <a:latin typeface="Calibri"/>
                <a:ea typeface="Calibri"/>
                <a:cs typeface="Calibri"/>
                <a:sym typeface="Calibri"/>
              </a:rPr>
              <a:t> les labels</a:t>
            </a:r>
            <a:br>
              <a:rPr lang="fr"/>
            </a:b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69" name="Google Shape;269;p32"/>
          <p:cNvPicPr preferRelativeResize="0"/>
          <p:nvPr/>
        </p:nvPicPr>
        <p:blipFill>
          <a:blip r:embed="rId5">
            <a:alphaModFix/>
          </a:blip>
          <a:stretch>
            <a:fillRect/>
          </a:stretch>
        </p:blipFill>
        <p:spPr>
          <a:xfrm>
            <a:off x="265588" y="3455675"/>
            <a:ext cx="8469876" cy="1606075"/>
          </a:xfrm>
          <a:prstGeom prst="rect">
            <a:avLst/>
          </a:prstGeom>
          <a:noFill/>
          <a:ln>
            <a:noFill/>
          </a:ln>
        </p:spPr>
      </p:pic>
      <p:sp>
        <p:nvSpPr>
          <p:cNvPr id="270" name="Google Shape;270;p32"/>
          <p:cNvSpPr txBox="1"/>
          <p:nvPr>
            <p:ph idx="1" type="body"/>
          </p:nvPr>
        </p:nvSpPr>
        <p:spPr>
          <a:xfrm>
            <a:off x="399675" y="1186300"/>
            <a:ext cx="2375100" cy="4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latin typeface="Calibri"/>
                <a:ea typeface="Calibri"/>
                <a:cs typeface="Calibri"/>
                <a:sym typeface="Calibri"/>
              </a:rPr>
              <a:t>Résultat attendu</a:t>
            </a:r>
            <a:endParaRPr>
              <a:latin typeface="Calibri"/>
              <a:ea typeface="Calibri"/>
              <a:cs typeface="Calibri"/>
              <a:sym typeface="Calibri"/>
            </a:endParaRPr>
          </a:p>
          <a:p>
            <a:pPr indent="0" lvl="0" marL="0" rtl="0" algn="l">
              <a:spcBef>
                <a:spcPts val="1600"/>
              </a:spcBef>
              <a:spcAft>
                <a:spcPts val="1600"/>
              </a:spcAft>
              <a:buNone/>
            </a:pPr>
            <a:r>
              <a:t/>
            </a:r>
            <a:endParaRPr>
              <a:latin typeface="Calibri"/>
              <a:ea typeface="Calibri"/>
              <a:cs typeface="Calibri"/>
              <a:sym typeface="Calibri"/>
            </a:endParaRPr>
          </a:p>
        </p:txBody>
      </p:sp>
      <p:sp>
        <p:nvSpPr>
          <p:cNvPr id="271" name="Google Shape;271;p32"/>
          <p:cNvSpPr txBox="1"/>
          <p:nvPr>
            <p:ph idx="1" type="body"/>
          </p:nvPr>
        </p:nvSpPr>
        <p:spPr>
          <a:xfrm>
            <a:off x="4721050" y="1186300"/>
            <a:ext cx="2127900" cy="4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latin typeface="Calibri"/>
                <a:ea typeface="Calibri"/>
                <a:cs typeface="Calibri"/>
                <a:sym typeface="Calibri"/>
              </a:rPr>
              <a:t>Résultat obtenu</a:t>
            </a:r>
            <a:endParaRPr>
              <a:latin typeface="Calibri"/>
              <a:ea typeface="Calibri"/>
              <a:cs typeface="Calibri"/>
              <a:sym typeface="Calibri"/>
            </a:endParaRPr>
          </a:p>
          <a:p>
            <a:pPr indent="0" lvl="0" marL="0" rtl="0" algn="l">
              <a:spcBef>
                <a:spcPts val="1600"/>
              </a:spcBef>
              <a:spcAft>
                <a:spcPts val="1600"/>
              </a:spcAft>
              <a:buNone/>
            </a:pPr>
            <a:r>
              <a:t/>
            </a:r>
            <a:endParaRPr>
              <a:latin typeface="Calibri"/>
              <a:ea typeface="Calibri"/>
              <a:cs typeface="Calibri"/>
              <a:sym typeface="Calibri"/>
            </a:endParaRPr>
          </a:p>
        </p:txBody>
      </p:sp>
      <p:sp>
        <p:nvSpPr>
          <p:cNvPr id="272" name="Google Shape;272;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3"/>
          <p:cNvSpPr txBox="1"/>
          <p:nvPr>
            <p:ph type="title"/>
          </p:nvPr>
        </p:nvSpPr>
        <p:spPr>
          <a:xfrm>
            <a:off x="240225" y="1612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Méthode employée</a:t>
            </a:r>
            <a:endParaRPr>
              <a:solidFill>
                <a:srgbClr val="FFFFFF"/>
              </a:solidFill>
            </a:endParaRPr>
          </a:p>
        </p:txBody>
      </p:sp>
      <p:pic>
        <p:nvPicPr>
          <p:cNvPr id="279" name="Google Shape;279;p33"/>
          <p:cNvPicPr preferRelativeResize="0"/>
          <p:nvPr/>
        </p:nvPicPr>
        <p:blipFill>
          <a:blip r:embed="rId3">
            <a:alphaModFix/>
          </a:blip>
          <a:stretch>
            <a:fillRect/>
          </a:stretch>
        </p:blipFill>
        <p:spPr>
          <a:xfrm>
            <a:off x="240225" y="1181775"/>
            <a:ext cx="8839200" cy="3532619"/>
          </a:xfrm>
          <a:prstGeom prst="rect">
            <a:avLst/>
          </a:prstGeom>
          <a:noFill/>
          <a:ln>
            <a:noFill/>
          </a:ln>
        </p:spPr>
      </p:pic>
      <p:pic>
        <p:nvPicPr>
          <p:cNvPr id="280" name="Google Shape;280;p33"/>
          <p:cNvPicPr preferRelativeResize="0"/>
          <p:nvPr/>
        </p:nvPicPr>
        <p:blipFill>
          <a:blip r:embed="rId4">
            <a:alphaModFix/>
          </a:blip>
          <a:stretch>
            <a:fillRect/>
          </a:stretch>
        </p:blipFill>
        <p:spPr>
          <a:xfrm>
            <a:off x="5871800" y="3692625"/>
            <a:ext cx="1528125" cy="1314575"/>
          </a:xfrm>
          <a:prstGeom prst="rect">
            <a:avLst/>
          </a:prstGeom>
          <a:noFill/>
          <a:ln>
            <a:noFill/>
          </a:ln>
        </p:spPr>
      </p:pic>
      <p:sp>
        <p:nvSpPr>
          <p:cNvPr id="281" name="Google Shape;281;p33"/>
          <p:cNvSpPr txBox="1"/>
          <p:nvPr/>
        </p:nvSpPr>
        <p:spPr>
          <a:xfrm>
            <a:off x="1866950" y="4795825"/>
            <a:ext cx="642300" cy="2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DDCA"/>
        </a:solidFill>
      </p:bgPr>
    </p:bg>
    <p:spTree>
      <p:nvGrpSpPr>
        <p:cNvPr id="286" name="Shape 286"/>
        <p:cNvGrpSpPr/>
        <p:nvPr/>
      </p:nvGrpSpPr>
      <p:grpSpPr>
        <a:xfrm>
          <a:off x="0" y="0"/>
          <a:ext cx="0" cy="0"/>
          <a:chOff x="0" y="0"/>
          <a:chExt cx="0" cy="0"/>
        </a:xfrm>
      </p:grpSpPr>
      <p:sp>
        <p:nvSpPr>
          <p:cNvPr id="287" name="Google Shape;287;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2800">
                <a:solidFill>
                  <a:schemeClr val="lt1"/>
                </a:solidFill>
              </a:rPr>
              <a:t>QBT BY BLOCS</a:t>
            </a:r>
            <a:endParaRPr>
              <a:solidFill>
                <a:srgbClr val="FFFFFF"/>
              </a:solidFill>
            </a:endParaRPr>
          </a:p>
        </p:txBody>
      </p:sp>
      <p:sp>
        <p:nvSpPr>
          <p:cNvPr id="288" name="Google Shape;288;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5"/>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5"/>
          <p:cNvSpPr txBox="1"/>
          <p:nvPr>
            <p:ph type="title"/>
          </p:nvPr>
        </p:nvSpPr>
        <p:spPr>
          <a:xfrm>
            <a:off x="231550" y="1521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QBT, création</a:t>
            </a:r>
            <a:endParaRPr>
              <a:solidFill>
                <a:srgbClr val="FFFFFF"/>
              </a:solidFill>
            </a:endParaRPr>
          </a:p>
        </p:txBody>
      </p:sp>
      <p:sp>
        <p:nvSpPr>
          <p:cNvPr id="295" name="Google Shape;295;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pic>
        <p:nvPicPr>
          <p:cNvPr id="296" name="Google Shape;296;p35"/>
          <p:cNvPicPr preferRelativeResize="0"/>
          <p:nvPr/>
        </p:nvPicPr>
        <p:blipFill>
          <a:blip r:embed="rId3">
            <a:alphaModFix/>
          </a:blip>
          <a:stretch>
            <a:fillRect/>
          </a:stretch>
        </p:blipFill>
        <p:spPr>
          <a:xfrm>
            <a:off x="3651650" y="152150"/>
            <a:ext cx="4613444" cy="4904675"/>
          </a:xfrm>
          <a:prstGeom prst="rect">
            <a:avLst/>
          </a:prstGeom>
          <a:noFill/>
          <a:ln>
            <a:noFill/>
          </a:ln>
        </p:spPr>
      </p:pic>
      <p:sp>
        <p:nvSpPr>
          <p:cNvPr id="297" name="Google Shape;297;p35"/>
          <p:cNvSpPr txBox="1"/>
          <p:nvPr/>
        </p:nvSpPr>
        <p:spPr>
          <a:xfrm>
            <a:off x="-407700" y="2181750"/>
            <a:ext cx="3576000" cy="341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fr" sz="4800"/>
              <a:t>QBT ?</a:t>
            </a:r>
            <a:endParaRPr sz="4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6"/>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txBox="1"/>
          <p:nvPr>
            <p:ph type="title"/>
          </p:nvPr>
        </p:nvSpPr>
        <p:spPr>
          <a:xfrm>
            <a:off x="231550" y="1521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QBT, </a:t>
            </a:r>
            <a:r>
              <a:rPr lang="fr">
                <a:solidFill>
                  <a:srgbClr val="FFFFFF"/>
                </a:solidFill>
              </a:rPr>
              <a:t>hiérarchie des zones quasi plates</a:t>
            </a:r>
            <a:endParaRPr>
              <a:solidFill>
                <a:srgbClr val="FFFFFF"/>
              </a:solidFill>
            </a:endParaRPr>
          </a:p>
        </p:txBody>
      </p:sp>
      <p:sp>
        <p:nvSpPr>
          <p:cNvPr id="304" name="Google Shape;304;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pic>
        <p:nvPicPr>
          <p:cNvPr id="305" name="Google Shape;305;p36"/>
          <p:cNvPicPr preferRelativeResize="0"/>
          <p:nvPr/>
        </p:nvPicPr>
        <p:blipFill rotWithShape="1">
          <a:blip r:embed="rId3">
            <a:alphaModFix/>
          </a:blip>
          <a:srcRect b="0" l="13352" r="0" t="14170"/>
          <a:stretch/>
        </p:blipFill>
        <p:spPr>
          <a:xfrm>
            <a:off x="166300" y="1459150"/>
            <a:ext cx="4001150" cy="3597675"/>
          </a:xfrm>
          <a:prstGeom prst="rect">
            <a:avLst/>
          </a:prstGeom>
          <a:noFill/>
          <a:ln>
            <a:noFill/>
          </a:ln>
        </p:spPr>
      </p:pic>
      <p:pic>
        <p:nvPicPr>
          <p:cNvPr id="306" name="Google Shape;306;p36"/>
          <p:cNvPicPr preferRelativeResize="0"/>
          <p:nvPr/>
        </p:nvPicPr>
        <p:blipFill>
          <a:blip r:embed="rId4">
            <a:alphaModFix/>
          </a:blip>
          <a:stretch>
            <a:fillRect/>
          </a:stretch>
        </p:blipFill>
        <p:spPr>
          <a:xfrm>
            <a:off x="4986900" y="1318600"/>
            <a:ext cx="3893075" cy="3738225"/>
          </a:xfrm>
          <a:prstGeom prst="rect">
            <a:avLst/>
          </a:prstGeom>
          <a:noFill/>
          <a:ln>
            <a:noFill/>
          </a:ln>
        </p:spPr>
      </p:pic>
      <p:sp>
        <p:nvSpPr>
          <p:cNvPr id="307" name="Google Shape;307;p36"/>
          <p:cNvSpPr/>
          <p:nvPr/>
        </p:nvSpPr>
        <p:spPr>
          <a:xfrm>
            <a:off x="3637150" y="2285400"/>
            <a:ext cx="1709400" cy="572700"/>
          </a:xfrm>
          <a:prstGeom prst="notchedRightArrow">
            <a:avLst>
              <a:gd fmla="val 50000" name="adj1"/>
              <a:gd fmla="val 50000" name="adj2"/>
            </a:avLst>
          </a:prstGeom>
          <a:solidFill>
            <a:srgbClr val="6AA84F"/>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7"/>
          <p:cNvSpPr txBox="1"/>
          <p:nvPr>
            <p:ph type="title"/>
          </p:nvPr>
        </p:nvSpPr>
        <p:spPr>
          <a:xfrm>
            <a:off x="231550" y="1521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QBT, Watershed by flooding</a:t>
            </a:r>
            <a:endParaRPr>
              <a:solidFill>
                <a:srgbClr val="FFFFFF"/>
              </a:solidFill>
            </a:endParaRPr>
          </a:p>
        </p:txBody>
      </p:sp>
      <p:sp>
        <p:nvSpPr>
          <p:cNvPr id="314" name="Google Shape;314;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pic>
        <p:nvPicPr>
          <p:cNvPr id="315" name="Google Shape;315;p37"/>
          <p:cNvPicPr preferRelativeResize="0"/>
          <p:nvPr/>
        </p:nvPicPr>
        <p:blipFill>
          <a:blip r:embed="rId3">
            <a:alphaModFix/>
          </a:blip>
          <a:stretch>
            <a:fillRect/>
          </a:stretch>
        </p:blipFill>
        <p:spPr>
          <a:xfrm>
            <a:off x="1704975" y="1172675"/>
            <a:ext cx="5734050" cy="3762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DDCA"/>
        </a:solidFill>
      </p:bgPr>
    </p:bg>
    <p:spTree>
      <p:nvGrpSpPr>
        <p:cNvPr id="319" name="Shape 319"/>
        <p:cNvGrpSpPr/>
        <p:nvPr/>
      </p:nvGrpSpPr>
      <p:grpSpPr>
        <a:xfrm>
          <a:off x="0" y="0"/>
          <a:ext cx="0" cy="0"/>
          <a:chOff x="0" y="0"/>
          <a:chExt cx="0" cy="0"/>
        </a:xfrm>
      </p:grpSpPr>
      <p:sp>
        <p:nvSpPr>
          <p:cNvPr id="320" name="Google Shape;320;p3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2800">
                <a:solidFill>
                  <a:schemeClr val="lt1"/>
                </a:solidFill>
              </a:rPr>
              <a:t>Merging</a:t>
            </a:r>
            <a:endParaRPr>
              <a:solidFill>
                <a:srgbClr val="FFFFFF"/>
              </a:solidFill>
            </a:endParaRPr>
          </a:p>
        </p:txBody>
      </p:sp>
      <p:sp>
        <p:nvSpPr>
          <p:cNvPr id="321" name="Google Shape;321;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9"/>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9"/>
          <p:cNvSpPr txBox="1"/>
          <p:nvPr>
            <p:ph type="title"/>
          </p:nvPr>
        </p:nvSpPr>
        <p:spPr>
          <a:xfrm>
            <a:off x="231550" y="1521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Boundary tree</a:t>
            </a:r>
            <a:endParaRPr>
              <a:solidFill>
                <a:srgbClr val="FFFFFF"/>
              </a:solidFill>
            </a:endParaRPr>
          </a:p>
        </p:txBody>
      </p:sp>
      <p:sp>
        <p:nvSpPr>
          <p:cNvPr id="328" name="Google Shape;328;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pic>
        <p:nvPicPr>
          <p:cNvPr id="329" name="Google Shape;329;p39"/>
          <p:cNvPicPr preferRelativeResize="0"/>
          <p:nvPr/>
        </p:nvPicPr>
        <p:blipFill rotWithShape="1">
          <a:blip r:embed="rId3">
            <a:alphaModFix/>
          </a:blip>
          <a:srcRect b="0" l="14615" r="13457" t="6489"/>
          <a:stretch/>
        </p:blipFill>
        <p:spPr>
          <a:xfrm>
            <a:off x="1285100" y="895202"/>
            <a:ext cx="5591892" cy="4093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0"/>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0"/>
          <p:cNvSpPr txBox="1"/>
          <p:nvPr>
            <p:ph type="title"/>
          </p:nvPr>
        </p:nvSpPr>
        <p:spPr>
          <a:xfrm>
            <a:off x="231550" y="1521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Merging of two boundaries</a:t>
            </a:r>
            <a:endParaRPr>
              <a:solidFill>
                <a:srgbClr val="FFFFFF"/>
              </a:solidFill>
            </a:endParaRPr>
          </a:p>
        </p:txBody>
      </p:sp>
      <p:sp>
        <p:nvSpPr>
          <p:cNvPr id="336" name="Google Shape;336;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pic>
        <p:nvPicPr>
          <p:cNvPr id="337" name="Google Shape;337;p40"/>
          <p:cNvPicPr preferRelativeResize="0"/>
          <p:nvPr/>
        </p:nvPicPr>
        <p:blipFill>
          <a:blip r:embed="rId3">
            <a:alphaModFix/>
          </a:blip>
          <a:stretch>
            <a:fillRect/>
          </a:stretch>
        </p:blipFill>
        <p:spPr>
          <a:xfrm>
            <a:off x="1042025" y="1009200"/>
            <a:ext cx="7059950" cy="3964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1"/>
          <p:cNvSpPr txBox="1"/>
          <p:nvPr>
            <p:ph type="title"/>
          </p:nvPr>
        </p:nvSpPr>
        <p:spPr>
          <a:xfrm>
            <a:off x="231550" y="1521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Adding new node</a:t>
            </a:r>
            <a:endParaRPr>
              <a:solidFill>
                <a:srgbClr val="FFFFFF"/>
              </a:solidFill>
            </a:endParaRPr>
          </a:p>
        </p:txBody>
      </p:sp>
      <p:sp>
        <p:nvSpPr>
          <p:cNvPr id="344" name="Google Shape;344;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pic>
        <p:nvPicPr>
          <p:cNvPr id="345" name="Google Shape;345;p41"/>
          <p:cNvPicPr preferRelativeResize="0"/>
          <p:nvPr/>
        </p:nvPicPr>
        <p:blipFill>
          <a:blip r:embed="rId3">
            <a:alphaModFix/>
          </a:blip>
          <a:stretch>
            <a:fillRect/>
          </a:stretch>
        </p:blipFill>
        <p:spPr>
          <a:xfrm>
            <a:off x="1007275" y="1034550"/>
            <a:ext cx="7129450" cy="4022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ph type="title"/>
          </p:nvPr>
        </p:nvSpPr>
        <p:spPr>
          <a:xfrm>
            <a:off x="231550" y="1521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Introduction - Objectif du projet</a:t>
            </a:r>
            <a:endParaRPr>
              <a:solidFill>
                <a:srgbClr val="FFFFFF"/>
              </a:solidFill>
            </a:endParaRPr>
          </a:p>
        </p:txBody>
      </p:sp>
      <p:sp>
        <p:nvSpPr>
          <p:cNvPr id="78" name="Google Shape;78;p15"/>
          <p:cNvSpPr txBox="1"/>
          <p:nvPr/>
        </p:nvSpPr>
        <p:spPr>
          <a:xfrm>
            <a:off x="442375" y="1266350"/>
            <a:ext cx="73524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a:solidFill>
                  <a:srgbClr val="666666"/>
                </a:solidFill>
                <a:latin typeface="Calibri"/>
                <a:ea typeface="Calibri"/>
                <a:cs typeface="Calibri"/>
                <a:sym typeface="Calibri"/>
              </a:rPr>
              <a:t>Les objectifs pour cette projet sont :</a:t>
            </a:r>
            <a:endParaRPr>
              <a:solidFill>
                <a:srgbClr val="666666"/>
              </a:solidFill>
              <a:latin typeface="Calibri"/>
              <a:ea typeface="Calibri"/>
              <a:cs typeface="Calibri"/>
              <a:sym typeface="Calibri"/>
            </a:endParaRPr>
          </a:p>
          <a:p>
            <a:pPr indent="-317500" lvl="0" marL="457200" rtl="0" algn="l">
              <a:lnSpc>
                <a:spcPct val="115000"/>
              </a:lnSpc>
              <a:spcBef>
                <a:spcPts val="1600"/>
              </a:spcBef>
              <a:spcAft>
                <a:spcPts val="0"/>
              </a:spcAft>
              <a:buClr>
                <a:srgbClr val="666666"/>
              </a:buClr>
              <a:buSzPts val="1400"/>
              <a:buFont typeface="Calibri"/>
              <a:buChar char="●"/>
            </a:pPr>
            <a:r>
              <a:rPr lang="fr">
                <a:solidFill>
                  <a:srgbClr val="666666"/>
                </a:solidFill>
                <a:latin typeface="Calibri"/>
                <a:ea typeface="Calibri"/>
                <a:cs typeface="Calibri"/>
                <a:sym typeface="Calibri"/>
              </a:rPr>
              <a:t>Développer un nouvel algorithme de ligne de partage des eaux «out-of-core» ;</a:t>
            </a:r>
            <a:endParaRPr>
              <a:solidFill>
                <a:srgbClr val="666666"/>
              </a:solidFill>
              <a:latin typeface="Calibri"/>
              <a:ea typeface="Calibri"/>
              <a:cs typeface="Calibri"/>
              <a:sym typeface="Calibri"/>
            </a:endParaRPr>
          </a:p>
          <a:p>
            <a:pPr indent="-317500" lvl="0" marL="457200" rtl="0" algn="l">
              <a:lnSpc>
                <a:spcPct val="115000"/>
              </a:lnSpc>
              <a:spcBef>
                <a:spcPts val="0"/>
              </a:spcBef>
              <a:spcAft>
                <a:spcPts val="0"/>
              </a:spcAft>
              <a:buClr>
                <a:srgbClr val="666666"/>
              </a:buClr>
              <a:buSzPts val="1400"/>
              <a:buFont typeface="Calibri"/>
              <a:buChar char="●"/>
            </a:pPr>
            <a:r>
              <a:rPr lang="fr">
                <a:solidFill>
                  <a:srgbClr val="666666"/>
                </a:solidFill>
                <a:latin typeface="Calibri"/>
                <a:ea typeface="Calibri"/>
                <a:cs typeface="Calibri"/>
                <a:sym typeface="Calibri"/>
              </a:rPr>
              <a:t>Développer un logiciel «out-of-core» de ligne de partage des eaux pour des images de grande taille ;</a:t>
            </a:r>
            <a:endParaRPr>
              <a:solidFill>
                <a:srgbClr val="666666"/>
              </a:solidFill>
              <a:latin typeface="Calibri"/>
              <a:ea typeface="Calibri"/>
              <a:cs typeface="Calibri"/>
              <a:sym typeface="Calibri"/>
            </a:endParaRPr>
          </a:p>
          <a:p>
            <a:pPr indent="-317500" lvl="0" marL="457200" rtl="0" algn="l">
              <a:lnSpc>
                <a:spcPct val="115000"/>
              </a:lnSpc>
              <a:spcBef>
                <a:spcPts val="0"/>
              </a:spcBef>
              <a:spcAft>
                <a:spcPts val="0"/>
              </a:spcAft>
              <a:buClr>
                <a:srgbClr val="666666"/>
              </a:buClr>
              <a:buSzPts val="1400"/>
              <a:buFont typeface="Calibri"/>
              <a:buChar char="●"/>
            </a:pPr>
            <a:r>
              <a:rPr lang="fr">
                <a:solidFill>
                  <a:srgbClr val="666666"/>
                </a:solidFill>
                <a:latin typeface="Calibri"/>
                <a:ea typeface="Calibri"/>
                <a:cs typeface="Calibri"/>
                <a:sym typeface="Calibri"/>
              </a:rPr>
              <a:t>Produire des résultats expérimentaux.</a:t>
            </a:r>
            <a:endParaRPr>
              <a:solidFill>
                <a:srgbClr val="666666"/>
              </a:solidFill>
              <a:latin typeface="Calibri"/>
              <a:ea typeface="Calibri"/>
              <a:cs typeface="Calibri"/>
              <a:sym typeface="Calibri"/>
            </a:endParaRPr>
          </a:p>
        </p:txBody>
      </p:sp>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2"/>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2"/>
          <p:cNvSpPr txBox="1"/>
          <p:nvPr>
            <p:ph type="title"/>
          </p:nvPr>
        </p:nvSpPr>
        <p:spPr>
          <a:xfrm>
            <a:off x="231550" y="1521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Ending merging</a:t>
            </a:r>
            <a:endParaRPr>
              <a:solidFill>
                <a:srgbClr val="FFFFFF"/>
              </a:solidFill>
            </a:endParaRPr>
          </a:p>
        </p:txBody>
      </p:sp>
      <p:sp>
        <p:nvSpPr>
          <p:cNvPr id="352" name="Google Shape;352;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pic>
        <p:nvPicPr>
          <p:cNvPr id="353" name="Google Shape;353;p42"/>
          <p:cNvPicPr preferRelativeResize="0"/>
          <p:nvPr/>
        </p:nvPicPr>
        <p:blipFill rotWithShape="1">
          <a:blip r:embed="rId3">
            <a:alphaModFix/>
          </a:blip>
          <a:srcRect b="0" l="13288" r="20766" t="0"/>
          <a:stretch/>
        </p:blipFill>
        <p:spPr>
          <a:xfrm>
            <a:off x="2257975" y="1002550"/>
            <a:ext cx="4628050" cy="3951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3"/>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3"/>
          <p:cNvSpPr txBox="1"/>
          <p:nvPr>
            <p:ph type="title"/>
          </p:nvPr>
        </p:nvSpPr>
        <p:spPr>
          <a:xfrm>
            <a:off x="231550" y="1521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New boundaries</a:t>
            </a:r>
            <a:endParaRPr>
              <a:solidFill>
                <a:srgbClr val="FFFFFF"/>
              </a:solidFill>
            </a:endParaRPr>
          </a:p>
        </p:txBody>
      </p:sp>
      <p:sp>
        <p:nvSpPr>
          <p:cNvPr id="360" name="Google Shape;360;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pic>
        <p:nvPicPr>
          <p:cNvPr id="361" name="Google Shape;361;p43"/>
          <p:cNvPicPr preferRelativeResize="0"/>
          <p:nvPr/>
        </p:nvPicPr>
        <p:blipFill rotWithShape="1">
          <a:blip r:embed="rId3">
            <a:alphaModFix/>
          </a:blip>
          <a:srcRect b="0" l="11459" r="7093" t="0"/>
          <a:stretch/>
        </p:blipFill>
        <p:spPr>
          <a:xfrm>
            <a:off x="1645838" y="1019800"/>
            <a:ext cx="5692033" cy="39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4"/>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4"/>
          <p:cNvSpPr txBox="1"/>
          <p:nvPr>
            <p:ph type="title"/>
          </p:nvPr>
        </p:nvSpPr>
        <p:spPr>
          <a:xfrm>
            <a:off x="231550" y="1521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Update of blocks</a:t>
            </a:r>
            <a:endParaRPr>
              <a:solidFill>
                <a:srgbClr val="FFFFFF"/>
              </a:solidFill>
            </a:endParaRPr>
          </a:p>
        </p:txBody>
      </p:sp>
      <p:sp>
        <p:nvSpPr>
          <p:cNvPr id="368" name="Google Shape;368;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pic>
        <p:nvPicPr>
          <p:cNvPr id="369" name="Google Shape;369;p44"/>
          <p:cNvPicPr preferRelativeResize="0"/>
          <p:nvPr/>
        </p:nvPicPr>
        <p:blipFill>
          <a:blip r:embed="rId3">
            <a:alphaModFix/>
          </a:blip>
          <a:stretch>
            <a:fillRect/>
          </a:stretch>
        </p:blipFill>
        <p:spPr>
          <a:xfrm>
            <a:off x="1624825" y="1325525"/>
            <a:ext cx="5734050" cy="3228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5"/>
          <p:cNvSpPr txBox="1"/>
          <p:nvPr>
            <p:ph idx="1" type="body"/>
          </p:nvPr>
        </p:nvSpPr>
        <p:spPr>
          <a:xfrm>
            <a:off x="231550" y="13431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u="sng">
                <a:latin typeface="Calibri"/>
                <a:ea typeface="Calibri"/>
                <a:cs typeface="Calibri"/>
                <a:sym typeface="Calibri"/>
              </a:rPr>
              <a:t>Bilan </a:t>
            </a:r>
            <a:r>
              <a:rPr b="1" lang="fr" u="sng">
                <a:latin typeface="Calibri"/>
                <a:ea typeface="Calibri"/>
                <a:cs typeface="Calibri"/>
                <a:sym typeface="Calibri"/>
              </a:rPr>
              <a:t>organisationnel</a:t>
            </a:r>
            <a:r>
              <a:rPr b="1" lang="fr">
                <a:latin typeface="Calibri"/>
                <a:ea typeface="Calibri"/>
                <a:cs typeface="Calibri"/>
                <a:sym typeface="Calibri"/>
              </a:rPr>
              <a:t> :</a:t>
            </a:r>
            <a:br>
              <a:rPr lang="fr">
                <a:latin typeface="Calibri"/>
                <a:ea typeface="Calibri"/>
                <a:cs typeface="Calibri"/>
                <a:sym typeface="Calibri"/>
              </a:rPr>
            </a:br>
            <a:r>
              <a:rPr lang="fr">
                <a:latin typeface="Calibri"/>
                <a:ea typeface="Calibri"/>
                <a:cs typeface="Calibri"/>
                <a:sym typeface="Calibri"/>
              </a:rPr>
              <a:t>- Travail par binôme</a:t>
            </a:r>
            <a:br>
              <a:rPr lang="fr">
                <a:latin typeface="Calibri"/>
                <a:ea typeface="Calibri"/>
                <a:cs typeface="Calibri"/>
                <a:sym typeface="Calibri"/>
              </a:rPr>
            </a:br>
            <a:r>
              <a:rPr lang="fr">
                <a:latin typeface="Calibri"/>
                <a:ea typeface="Calibri"/>
                <a:cs typeface="Calibri"/>
                <a:sym typeface="Calibri"/>
              </a:rPr>
              <a:t>- Nouvelle équipe -&gt; Passation des connaissances acquises pour intégrer le projet</a:t>
            </a:r>
            <a:endParaRPr>
              <a:latin typeface="Calibri"/>
              <a:ea typeface="Calibri"/>
              <a:cs typeface="Calibri"/>
              <a:sym typeface="Calibri"/>
            </a:endParaRPr>
          </a:p>
          <a:p>
            <a:pPr indent="0" lvl="0" marL="0" rtl="0" algn="l">
              <a:spcBef>
                <a:spcPts val="1600"/>
              </a:spcBef>
              <a:spcAft>
                <a:spcPts val="0"/>
              </a:spcAft>
              <a:buNone/>
            </a:pPr>
            <a:r>
              <a:rPr b="1" lang="fr" u="sng">
                <a:latin typeface="Calibri"/>
                <a:ea typeface="Calibri"/>
                <a:cs typeface="Calibri"/>
                <a:sym typeface="Calibri"/>
              </a:rPr>
              <a:t>Bilan avancement</a:t>
            </a:r>
            <a:r>
              <a:rPr b="1" lang="fr">
                <a:latin typeface="Calibri"/>
                <a:ea typeface="Calibri"/>
                <a:cs typeface="Calibri"/>
                <a:sym typeface="Calibri"/>
              </a:rPr>
              <a:t> :</a:t>
            </a:r>
            <a:br>
              <a:rPr lang="fr">
                <a:latin typeface="Calibri"/>
                <a:ea typeface="Calibri"/>
                <a:cs typeface="Calibri"/>
                <a:sym typeface="Calibri"/>
              </a:rPr>
            </a:br>
            <a:r>
              <a:rPr lang="fr">
                <a:latin typeface="Calibri"/>
                <a:ea typeface="Calibri"/>
                <a:cs typeface="Calibri"/>
                <a:sym typeface="Calibri"/>
              </a:rPr>
              <a:t>- Partie watershed : on sait merger 2 blocs segmentés et les </a:t>
            </a:r>
            <a:r>
              <a:rPr lang="fr">
                <a:latin typeface="Calibri"/>
                <a:ea typeface="Calibri"/>
                <a:cs typeface="Calibri"/>
                <a:sym typeface="Calibri"/>
              </a:rPr>
              <a:t>étiqueter</a:t>
            </a:r>
            <a:br>
              <a:rPr lang="fr">
                <a:latin typeface="Calibri"/>
                <a:ea typeface="Calibri"/>
                <a:cs typeface="Calibri"/>
                <a:sym typeface="Calibri"/>
              </a:rPr>
            </a:br>
            <a:r>
              <a:rPr lang="fr">
                <a:latin typeface="Calibri"/>
                <a:ea typeface="Calibri"/>
                <a:cs typeface="Calibri"/>
                <a:sym typeface="Calibri"/>
              </a:rPr>
              <a:t>-&gt; Prochaine étape : Merger plus de deux blocs</a:t>
            </a:r>
            <a:br>
              <a:rPr lang="fr">
                <a:latin typeface="Calibri"/>
                <a:ea typeface="Calibri"/>
                <a:cs typeface="Calibri"/>
                <a:sym typeface="Calibri"/>
              </a:rPr>
            </a:br>
            <a:r>
              <a:rPr lang="fr">
                <a:latin typeface="Calibri"/>
                <a:ea typeface="Calibri"/>
                <a:cs typeface="Calibri"/>
                <a:sym typeface="Calibri"/>
              </a:rPr>
              <a:t>- Mettre en place un algorithme efficace </a:t>
            </a:r>
            <a:endParaRPr>
              <a:latin typeface="Calibri"/>
              <a:ea typeface="Calibri"/>
              <a:cs typeface="Calibri"/>
              <a:sym typeface="Calibri"/>
            </a:endParaRPr>
          </a:p>
          <a:p>
            <a:pPr indent="0" lvl="0" marL="0" rtl="0" algn="l">
              <a:spcBef>
                <a:spcPts val="1600"/>
              </a:spcBef>
              <a:spcAft>
                <a:spcPts val="0"/>
              </a:spcAft>
              <a:buNone/>
            </a:pPr>
            <a:r>
              <a:t/>
            </a:r>
            <a:endParaRPr>
              <a:latin typeface="Calibri"/>
              <a:ea typeface="Calibri"/>
              <a:cs typeface="Calibri"/>
              <a:sym typeface="Calibri"/>
            </a:endParaRPr>
          </a:p>
          <a:p>
            <a:pPr indent="0" lvl="0" marL="0" rtl="0" algn="l">
              <a:spcBef>
                <a:spcPts val="1600"/>
              </a:spcBef>
              <a:spcAft>
                <a:spcPts val="0"/>
              </a:spcAft>
              <a:buNone/>
            </a:pPr>
            <a:br>
              <a:rPr lang="fr">
                <a:latin typeface="Calibri"/>
                <a:ea typeface="Calibri"/>
                <a:cs typeface="Calibri"/>
                <a:sym typeface="Calibri"/>
              </a:rPr>
            </a:br>
            <a:endParaRPr>
              <a:latin typeface="Calibri"/>
              <a:ea typeface="Calibri"/>
              <a:cs typeface="Calibri"/>
              <a:sym typeface="Calibri"/>
            </a:endParaRPr>
          </a:p>
          <a:p>
            <a:pPr indent="0" lvl="0" marL="0" rtl="0" algn="l">
              <a:spcBef>
                <a:spcPts val="1600"/>
              </a:spcBef>
              <a:spcAft>
                <a:spcPts val="0"/>
              </a:spcAft>
              <a:buNone/>
            </a:pPr>
            <a:br>
              <a:rPr lang="fr"/>
            </a:br>
            <a:br>
              <a:rPr lang="fr"/>
            </a:br>
            <a:endParaRPr/>
          </a:p>
          <a:p>
            <a:pPr indent="0" lvl="0" marL="0" rtl="0" algn="l">
              <a:spcBef>
                <a:spcPts val="1600"/>
              </a:spcBef>
              <a:spcAft>
                <a:spcPts val="0"/>
              </a:spcAft>
              <a:buNone/>
            </a:pPr>
            <a:br>
              <a:rPr lang="fr"/>
            </a:b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75" name="Google Shape;375;p45"/>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5"/>
          <p:cNvSpPr txBox="1"/>
          <p:nvPr>
            <p:ph type="title"/>
          </p:nvPr>
        </p:nvSpPr>
        <p:spPr>
          <a:xfrm>
            <a:off x="231550" y="1521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Conclusion</a:t>
            </a:r>
            <a:endParaRPr>
              <a:solidFill>
                <a:srgbClr val="FFFFFF"/>
              </a:solidFill>
            </a:endParaRPr>
          </a:p>
        </p:txBody>
      </p:sp>
      <p:sp>
        <p:nvSpPr>
          <p:cNvPr id="377" name="Google Shape;377;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DDCA"/>
        </a:solidFill>
      </p:bgPr>
    </p:bg>
    <p:spTree>
      <p:nvGrpSpPr>
        <p:cNvPr id="83" name="Shape 83"/>
        <p:cNvGrpSpPr/>
        <p:nvPr/>
      </p:nvGrpSpPr>
      <p:grpSpPr>
        <a:xfrm>
          <a:off x="0" y="0"/>
          <a:ext cx="0" cy="0"/>
          <a:chOff x="0" y="0"/>
          <a:chExt cx="0" cy="0"/>
        </a:xfrm>
      </p:grpSpPr>
      <p:sp>
        <p:nvSpPr>
          <p:cNvPr id="84" name="Google Shape;84;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rPr>
              <a:t>Proposition</a:t>
            </a:r>
            <a:endParaRPr>
              <a:solidFill>
                <a:srgbClr val="FFFFFF"/>
              </a:solidFill>
            </a:endParaRPr>
          </a:p>
        </p:txBody>
      </p:sp>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5157575" y="1603662"/>
            <a:ext cx="3778024" cy="2948024"/>
          </a:xfrm>
          <a:prstGeom prst="rect">
            <a:avLst/>
          </a:prstGeom>
          <a:noFill/>
          <a:ln>
            <a:noFill/>
          </a:ln>
        </p:spPr>
      </p:pic>
      <p:pic>
        <p:nvPicPr>
          <p:cNvPr id="91" name="Google Shape;91;p17"/>
          <p:cNvPicPr preferRelativeResize="0"/>
          <p:nvPr/>
        </p:nvPicPr>
        <p:blipFill>
          <a:blip r:embed="rId4">
            <a:alphaModFix/>
          </a:blip>
          <a:stretch>
            <a:fillRect/>
          </a:stretch>
        </p:blipFill>
        <p:spPr>
          <a:xfrm>
            <a:off x="231550" y="1743612"/>
            <a:ext cx="3678025" cy="2668128"/>
          </a:xfrm>
          <a:prstGeom prst="rect">
            <a:avLst/>
          </a:prstGeom>
          <a:noFill/>
          <a:ln>
            <a:noFill/>
          </a:ln>
        </p:spPr>
      </p:pic>
      <p:sp>
        <p:nvSpPr>
          <p:cNvPr id="92" name="Google Shape;92;p17"/>
          <p:cNvSpPr/>
          <p:nvPr/>
        </p:nvSpPr>
        <p:spPr>
          <a:xfrm>
            <a:off x="4101300" y="2883275"/>
            <a:ext cx="941400" cy="38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txBox="1"/>
          <p:nvPr>
            <p:ph type="title"/>
          </p:nvPr>
        </p:nvSpPr>
        <p:spPr>
          <a:xfrm>
            <a:off x="231550" y="1521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rPr>
              <a:t>Proposition</a:t>
            </a:r>
            <a:endParaRPr>
              <a:solidFill>
                <a:srgbClr val="FFFFFF"/>
              </a:solidFill>
            </a:endParaRPr>
          </a:p>
        </p:txBody>
      </p:sp>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p:nvPr/>
        </p:nvSpPr>
        <p:spPr>
          <a:xfrm>
            <a:off x="2476750" y="2624650"/>
            <a:ext cx="941400" cy="38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ph type="title"/>
          </p:nvPr>
        </p:nvSpPr>
        <p:spPr>
          <a:xfrm>
            <a:off x="231550" y="1521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Proposition</a:t>
            </a:r>
            <a:endParaRPr>
              <a:solidFill>
                <a:srgbClr val="FFFFFF"/>
              </a:solidFill>
            </a:endParaRPr>
          </a:p>
        </p:txBody>
      </p:sp>
      <p:pic>
        <p:nvPicPr>
          <p:cNvPr id="103" name="Google Shape;103;p18"/>
          <p:cNvPicPr preferRelativeResize="0"/>
          <p:nvPr/>
        </p:nvPicPr>
        <p:blipFill>
          <a:blip r:embed="rId3">
            <a:alphaModFix/>
          </a:blip>
          <a:stretch>
            <a:fillRect/>
          </a:stretch>
        </p:blipFill>
        <p:spPr>
          <a:xfrm>
            <a:off x="366600" y="2214213"/>
            <a:ext cx="1695450" cy="1209675"/>
          </a:xfrm>
          <a:prstGeom prst="rect">
            <a:avLst/>
          </a:prstGeom>
          <a:noFill/>
          <a:ln>
            <a:noFill/>
          </a:ln>
        </p:spPr>
      </p:pic>
      <p:pic>
        <p:nvPicPr>
          <p:cNvPr id="104" name="Google Shape;104;p18"/>
          <p:cNvPicPr preferRelativeResize="0"/>
          <p:nvPr/>
        </p:nvPicPr>
        <p:blipFill rotWithShape="1">
          <a:blip r:embed="rId4">
            <a:alphaModFix/>
          </a:blip>
          <a:srcRect b="6403" l="9998" r="6682" t="9008"/>
          <a:stretch/>
        </p:blipFill>
        <p:spPr>
          <a:xfrm>
            <a:off x="3832850" y="1628913"/>
            <a:ext cx="4919299" cy="2809049"/>
          </a:xfrm>
          <a:prstGeom prst="rect">
            <a:avLst/>
          </a:prstGeom>
          <a:noFill/>
          <a:ln>
            <a:noFill/>
          </a:ln>
        </p:spPr>
      </p:pic>
      <p:sp>
        <p:nvSpPr>
          <p:cNvPr id="105" name="Google Shape;10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9"/>
          <p:cNvPicPr preferRelativeResize="0"/>
          <p:nvPr/>
        </p:nvPicPr>
        <p:blipFill rotWithShape="1">
          <a:blip r:embed="rId3">
            <a:alphaModFix/>
          </a:blip>
          <a:srcRect b="6403" l="9998" r="6682" t="9008"/>
          <a:stretch/>
        </p:blipFill>
        <p:spPr>
          <a:xfrm>
            <a:off x="231550" y="1827798"/>
            <a:ext cx="4033149" cy="2303024"/>
          </a:xfrm>
          <a:prstGeom prst="rect">
            <a:avLst/>
          </a:prstGeom>
          <a:noFill/>
          <a:ln>
            <a:noFill/>
          </a:ln>
        </p:spPr>
      </p:pic>
      <p:pic>
        <p:nvPicPr>
          <p:cNvPr id="111" name="Google Shape;111;p19"/>
          <p:cNvPicPr preferRelativeResize="0"/>
          <p:nvPr/>
        </p:nvPicPr>
        <p:blipFill>
          <a:blip r:embed="rId4">
            <a:alphaModFix/>
          </a:blip>
          <a:stretch>
            <a:fillRect/>
          </a:stretch>
        </p:blipFill>
        <p:spPr>
          <a:xfrm>
            <a:off x="4556400" y="1682075"/>
            <a:ext cx="4530525" cy="2548400"/>
          </a:xfrm>
          <a:prstGeom prst="rect">
            <a:avLst/>
          </a:prstGeom>
          <a:noFill/>
          <a:ln>
            <a:noFill/>
          </a:ln>
        </p:spPr>
      </p:pic>
      <p:sp>
        <p:nvSpPr>
          <p:cNvPr id="112" name="Google Shape;112;p19"/>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txBox="1"/>
          <p:nvPr>
            <p:ph type="title"/>
          </p:nvPr>
        </p:nvSpPr>
        <p:spPr>
          <a:xfrm>
            <a:off x="231550" y="1521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Proposition</a:t>
            </a:r>
            <a:endParaRPr>
              <a:solidFill>
                <a:srgbClr val="FFFFFF"/>
              </a:solidFill>
            </a:endParaRPr>
          </a:p>
        </p:txBody>
      </p:sp>
      <p:sp>
        <p:nvSpPr>
          <p:cNvPr id="114" name="Google Shape;114;p19"/>
          <p:cNvSpPr/>
          <p:nvPr/>
        </p:nvSpPr>
        <p:spPr>
          <a:xfrm>
            <a:off x="4174350" y="2739000"/>
            <a:ext cx="941400" cy="38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0"/>
          <p:cNvPicPr preferRelativeResize="0"/>
          <p:nvPr/>
        </p:nvPicPr>
        <p:blipFill>
          <a:blip r:embed="rId3">
            <a:alphaModFix/>
          </a:blip>
          <a:stretch>
            <a:fillRect/>
          </a:stretch>
        </p:blipFill>
        <p:spPr>
          <a:xfrm>
            <a:off x="4373350" y="1629425"/>
            <a:ext cx="4636349" cy="2607950"/>
          </a:xfrm>
          <a:prstGeom prst="rect">
            <a:avLst/>
          </a:prstGeom>
          <a:noFill/>
          <a:ln>
            <a:noFill/>
          </a:ln>
        </p:spPr>
      </p:pic>
      <p:pic>
        <p:nvPicPr>
          <p:cNvPr id="121" name="Google Shape;121;p20"/>
          <p:cNvPicPr preferRelativeResize="0"/>
          <p:nvPr/>
        </p:nvPicPr>
        <p:blipFill>
          <a:blip r:embed="rId4">
            <a:alphaModFix/>
          </a:blip>
          <a:stretch>
            <a:fillRect/>
          </a:stretch>
        </p:blipFill>
        <p:spPr>
          <a:xfrm>
            <a:off x="144525" y="1785400"/>
            <a:ext cx="4530525" cy="2548400"/>
          </a:xfrm>
          <a:prstGeom prst="rect">
            <a:avLst/>
          </a:prstGeom>
          <a:noFill/>
          <a:ln>
            <a:noFill/>
          </a:ln>
        </p:spPr>
      </p:pic>
      <p:sp>
        <p:nvSpPr>
          <p:cNvPr id="122" name="Google Shape;122;p20"/>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txBox="1"/>
          <p:nvPr>
            <p:ph type="title"/>
          </p:nvPr>
        </p:nvSpPr>
        <p:spPr>
          <a:xfrm>
            <a:off x="231550" y="1521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Proposition</a:t>
            </a:r>
            <a:endParaRPr>
              <a:solidFill>
                <a:srgbClr val="FFFFFF"/>
              </a:solidFill>
            </a:endParaRPr>
          </a:p>
        </p:txBody>
      </p:sp>
      <p:sp>
        <p:nvSpPr>
          <p:cNvPr id="124" name="Google Shape;124;p20"/>
          <p:cNvSpPr/>
          <p:nvPr/>
        </p:nvSpPr>
        <p:spPr>
          <a:xfrm>
            <a:off x="4450725" y="2739000"/>
            <a:ext cx="941400" cy="38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1"/>
          <p:cNvPicPr preferRelativeResize="0"/>
          <p:nvPr/>
        </p:nvPicPr>
        <p:blipFill rotWithShape="1">
          <a:blip r:embed="rId3">
            <a:alphaModFix/>
          </a:blip>
          <a:srcRect b="6403" l="9998" r="6682" t="9008"/>
          <a:stretch/>
        </p:blipFill>
        <p:spPr>
          <a:xfrm>
            <a:off x="6035275" y="3331350"/>
            <a:ext cx="3025651" cy="1603946"/>
          </a:xfrm>
          <a:prstGeom prst="rect">
            <a:avLst/>
          </a:prstGeom>
          <a:noFill/>
          <a:ln>
            <a:noFill/>
          </a:ln>
        </p:spPr>
      </p:pic>
      <p:pic>
        <p:nvPicPr>
          <p:cNvPr id="131" name="Google Shape;131;p21"/>
          <p:cNvPicPr preferRelativeResize="0"/>
          <p:nvPr/>
        </p:nvPicPr>
        <p:blipFill>
          <a:blip r:embed="rId4">
            <a:alphaModFix/>
          </a:blip>
          <a:stretch>
            <a:fillRect/>
          </a:stretch>
        </p:blipFill>
        <p:spPr>
          <a:xfrm>
            <a:off x="-369642" y="3299250"/>
            <a:ext cx="3096317" cy="1654960"/>
          </a:xfrm>
          <a:prstGeom prst="rect">
            <a:avLst/>
          </a:prstGeom>
          <a:noFill/>
          <a:ln>
            <a:noFill/>
          </a:ln>
        </p:spPr>
      </p:pic>
      <p:pic>
        <p:nvPicPr>
          <p:cNvPr id="132" name="Google Shape;132;p21"/>
          <p:cNvPicPr preferRelativeResize="0"/>
          <p:nvPr/>
        </p:nvPicPr>
        <p:blipFill>
          <a:blip r:embed="rId5">
            <a:alphaModFix/>
          </a:blip>
          <a:stretch>
            <a:fillRect/>
          </a:stretch>
        </p:blipFill>
        <p:spPr>
          <a:xfrm>
            <a:off x="2582850" y="3318141"/>
            <a:ext cx="3025645" cy="1617170"/>
          </a:xfrm>
          <a:prstGeom prst="rect">
            <a:avLst/>
          </a:prstGeom>
          <a:noFill/>
          <a:ln>
            <a:noFill/>
          </a:ln>
        </p:spPr>
      </p:pic>
      <p:sp>
        <p:nvSpPr>
          <p:cNvPr id="133" name="Google Shape;133;p21"/>
          <p:cNvSpPr/>
          <p:nvPr/>
        </p:nvSpPr>
        <p:spPr>
          <a:xfrm>
            <a:off x="0" y="0"/>
            <a:ext cx="9144000" cy="895200"/>
          </a:xfrm>
          <a:prstGeom prst="rect">
            <a:avLst/>
          </a:prstGeom>
          <a:solidFill>
            <a:srgbClr val="9ED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txBox="1"/>
          <p:nvPr>
            <p:ph type="title"/>
          </p:nvPr>
        </p:nvSpPr>
        <p:spPr>
          <a:xfrm>
            <a:off x="231550" y="152138"/>
            <a:ext cx="8520600" cy="572700"/>
          </a:xfrm>
          <a:prstGeom prst="rect">
            <a:avLst/>
          </a:prstGeom>
          <a:solidFill>
            <a:srgbClr val="9EDDC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Proposition</a:t>
            </a:r>
            <a:endParaRPr>
              <a:solidFill>
                <a:srgbClr val="FFFFFF"/>
              </a:solidFill>
            </a:endParaRPr>
          </a:p>
        </p:txBody>
      </p:sp>
      <p:sp>
        <p:nvSpPr>
          <p:cNvPr id="135" name="Google Shape;135;p21"/>
          <p:cNvSpPr/>
          <p:nvPr/>
        </p:nvSpPr>
        <p:spPr>
          <a:xfrm flipH="1">
            <a:off x="5393265" y="4010025"/>
            <a:ext cx="718200" cy="24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flipH="1">
            <a:off x="2056200" y="3998625"/>
            <a:ext cx="770700" cy="25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21"/>
          <p:cNvPicPr preferRelativeResize="0"/>
          <p:nvPr/>
        </p:nvPicPr>
        <p:blipFill>
          <a:blip r:embed="rId6">
            <a:alphaModFix/>
          </a:blip>
          <a:stretch>
            <a:fillRect/>
          </a:stretch>
        </p:blipFill>
        <p:spPr>
          <a:xfrm>
            <a:off x="6690950" y="1199850"/>
            <a:ext cx="1083725" cy="773225"/>
          </a:xfrm>
          <a:prstGeom prst="rect">
            <a:avLst/>
          </a:prstGeom>
          <a:noFill/>
          <a:ln>
            <a:noFill/>
          </a:ln>
        </p:spPr>
      </p:pic>
      <p:pic>
        <p:nvPicPr>
          <p:cNvPr id="138" name="Google Shape;138;p21"/>
          <p:cNvPicPr preferRelativeResize="0"/>
          <p:nvPr/>
        </p:nvPicPr>
        <p:blipFill>
          <a:blip r:embed="rId7">
            <a:alphaModFix/>
          </a:blip>
          <a:stretch>
            <a:fillRect/>
          </a:stretch>
        </p:blipFill>
        <p:spPr>
          <a:xfrm>
            <a:off x="4050380" y="971606"/>
            <a:ext cx="1984895" cy="1479937"/>
          </a:xfrm>
          <a:prstGeom prst="rect">
            <a:avLst/>
          </a:prstGeom>
          <a:noFill/>
          <a:ln>
            <a:noFill/>
          </a:ln>
        </p:spPr>
      </p:pic>
      <p:pic>
        <p:nvPicPr>
          <p:cNvPr id="139" name="Google Shape;139;p21"/>
          <p:cNvPicPr preferRelativeResize="0"/>
          <p:nvPr/>
        </p:nvPicPr>
        <p:blipFill>
          <a:blip r:embed="rId8">
            <a:alphaModFix/>
          </a:blip>
          <a:stretch>
            <a:fillRect/>
          </a:stretch>
        </p:blipFill>
        <p:spPr>
          <a:xfrm>
            <a:off x="1462350" y="1041863"/>
            <a:ext cx="1932358" cy="1339427"/>
          </a:xfrm>
          <a:prstGeom prst="rect">
            <a:avLst/>
          </a:prstGeom>
          <a:noFill/>
          <a:ln>
            <a:noFill/>
          </a:ln>
        </p:spPr>
      </p:pic>
      <p:sp>
        <p:nvSpPr>
          <p:cNvPr id="140" name="Google Shape;140;p21"/>
          <p:cNvSpPr/>
          <p:nvPr/>
        </p:nvSpPr>
        <p:spPr>
          <a:xfrm>
            <a:off x="3495435" y="1613984"/>
            <a:ext cx="494700" cy="19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6115773" y="1488822"/>
            <a:ext cx="494700" cy="19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7104425" y="2198700"/>
            <a:ext cx="309900" cy="1012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