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6" r:id="rId4"/>
    <p:sldId id="268" r:id="rId5"/>
    <p:sldId id="265" r:id="rId6"/>
    <p:sldId id="272" r:id="rId7"/>
    <p:sldId id="271" r:id="rId8"/>
    <p:sldId id="270" r:id="rId9"/>
    <p:sldId id="273" r:id="rId10"/>
    <p:sldId id="275" r:id="rId11"/>
    <p:sldId id="264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4632"/>
  </p:normalViewPr>
  <p:slideViewPr>
    <p:cSldViewPr snapToGrid="0" snapToObjects="1">
      <p:cViewPr varScale="1">
        <p:scale>
          <a:sx n="69" d="100"/>
          <a:sy n="69" d="100"/>
        </p:scale>
        <p:origin x="2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In-depth analysis on one of the most densely populated cities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our project’s analysis is to answer the following questions: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are the different types of properties in NYC?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Does property type availability vary by neighbourhood?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neighbourhoods in NYC are rated highly by guests?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do prices of listings vary by location?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has the demand for Airbnb rentals evolved from **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r>
              <a:rPr lang="en-US" dirty="0"/>
              <a:t>*Include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Exploratory Data Analysis and Visualization of New York City Airbnb Listings – 02/11/21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Coding Approach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Creating Interactive Visualizations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Web Dashboard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A68A1-5C97-7D4D-BC71-C3D9C9B0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30" y="1913760"/>
            <a:ext cx="9914163" cy="43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40" y="2902114"/>
            <a:ext cx="7347615" cy="37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67387" y="1328803"/>
            <a:ext cx="1205722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has over 7 million listings and over 2.9 million hosts worldwide in 2021.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accessibility in over 100, 000 cities, the United States alone holds the highest number of listings of any country in the world.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New York City (NYC) is one of the most visited tourist attractions globally, a major center of the entertainment industry, and the world’s leading financial center.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these factors in consideration, it comes as no surprise that NYC is also one of the top three most popular cities used on Airbnb.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47" y="2890710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250DDC-B79A-3E40-BCB0-32183E6C5FD3}"/>
              </a:ext>
            </a:extLst>
          </p:cNvPr>
          <p:cNvSpPr txBox="1">
            <a:spLocks/>
          </p:cNvSpPr>
          <p:nvPr/>
        </p:nvSpPr>
        <p:spPr>
          <a:xfrm>
            <a:off x="1410089" y="1434887"/>
            <a:ext cx="9518744" cy="135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 algn="ctr"/>
            <a:r>
              <a:rPr lang="en-US" sz="3600" dirty="0"/>
              <a:t>What are the different types of properties in NYC?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A5E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F854-22C0-4046-9D29-C51DA9FC9D28}"/>
              </a:ext>
            </a:extLst>
          </p:cNvPr>
          <p:cNvSpPr txBox="1"/>
          <p:nvPr/>
        </p:nvSpPr>
        <p:spPr>
          <a:xfrm>
            <a:off x="983548" y="2485205"/>
            <a:ext cx="107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Does property type availability vary by neighbourhood?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BBAB-7569-424B-BD21-0ECFD3FDC38F}"/>
              </a:ext>
            </a:extLst>
          </p:cNvPr>
          <p:cNvSpPr txBox="1"/>
          <p:nvPr/>
        </p:nvSpPr>
        <p:spPr>
          <a:xfrm>
            <a:off x="889588" y="3298502"/>
            <a:ext cx="1147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neighbourhoods in NYC are rated highly by guests?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60A9-95D4-C042-B919-1CA289E023FA}"/>
              </a:ext>
            </a:extLst>
          </p:cNvPr>
          <p:cNvSpPr txBox="1"/>
          <p:nvPr/>
        </p:nvSpPr>
        <p:spPr>
          <a:xfrm>
            <a:off x="2082633" y="4085740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do prices of listings vary by location?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D832-FC4A-BE47-82A9-ABE533123F47}"/>
              </a:ext>
            </a:extLst>
          </p:cNvPr>
          <p:cNvSpPr txBox="1"/>
          <p:nvPr/>
        </p:nvSpPr>
        <p:spPr>
          <a:xfrm>
            <a:off x="1815757" y="4899037"/>
            <a:ext cx="856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How has the demand for Airbnb rentals evolved between **date?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984029" y="2136338"/>
            <a:ext cx="102239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Sourced from Inside Airbnb (</a:t>
            </a:r>
            <a:r>
              <a:rPr lang="en-CA" sz="2400" dirty="0">
                <a:latin typeface="+mj-lt"/>
              </a:rPr>
              <a:t>http://</a:t>
            </a:r>
            <a:r>
              <a:rPr lang="en-CA" sz="2400" dirty="0" err="1">
                <a:latin typeface="+mj-lt"/>
              </a:rPr>
              <a:t>insideairbnb.com</a:t>
            </a:r>
            <a:r>
              <a:rPr lang="en-CA" sz="2400" dirty="0">
                <a:latin typeface="+mj-lt"/>
              </a:rPr>
              <a:t>/get-the-</a:t>
            </a:r>
            <a:r>
              <a:rPr lang="en-CA" sz="2400" dirty="0" err="1">
                <a:latin typeface="+mj-lt"/>
              </a:rPr>
              <a:t>data.html</a:t>
            </a:r>
            <a:r>
              <a:rPr lang="en-CA" sz="2400" dirty="0">
                <a:latin typeface="+mj-lt"/>
              </a:rPr>
              <a:t> )</a:t>
            </a:r>
            <a:r>
              <a:rPr lang="en-US" sz="2400" dirty="0">
                <a:latin typeface="+mj-lt"/>
              </a:rPr>
              <a:t> which hosts publicly available data from the Airbnb site.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Detailed listings data provided 36924 records from **Date**.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comprised of 64 attributes covering listing amenities, listing availability, neighbourhood, host background, and reviews for each record.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391886" y="2022037"/>
            <a:ext cx="99713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dirty="0">
                <a:latin typeface="+mj-lt"/>
              </a:rPr>
              <a:t>  : </a:t>
            </a:r>
            <a:r>
              <a:rPr lang="en-US" sz="2000" dirty="0">
                <a:latin typeface="+mj-lt"/>
              </a:rPr>
              <a:t>The price column contained data in string format with the currency symbol ‘$’ and comma separator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C0C0C0"/>
                </a:highlight>
                <a:latin typeface="+mj-lt"/>
              </a:rPr>
              <a:t>rating(listings</a:t>
            </a:r>
            <a:r>
              <a:rPr lang="en-CA" sz="2400" dirty="0">
                <a:latin typeface="+mj-lt"/>
              </a:rPr>
              <a:t>) </a:t>
            </a:r>
            <a:r>
              <a:rPr lang="en-CA" dirty="0">
                <a:latin typeface="+mj-lt"/>
              </a:rPr>
              <a:t>: </a:t>
            </a:r>
            <a:r>
              <a:rPr lang="en-CA" sz="2000" dirty="0">
                <a:latin typeface="+mj-lt"/>
              </a:rPr>
              <a:t>There are several ratings that hosts receive including ‘location rating’, ‘cleanliness rating’ and ‘overall rating’. (Which did we choose??)</a:t>
            </a:r>
          </a:p>
          <a:p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C0C0C0"/>
                </a:highlight>
                <a:latin typeface="+mj-lt"/>
              </a:rPr>
              <a:t>availability</a:t>
            </a:r>
            <a:r>
              <a:rPr lang="en-CA" sz="2400" dirty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  :</a:t>
            </a:r>
          </a:p>
          <a:p>
            <a:endParaRPr lang="en-CA" sz="20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449943" y="191376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***Values in columns comprised of percentages, integers, and var char string. Data were standardized and transformed to a similar scale.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D01EF-6ADC-6344-A841-0F352D3A6404}"/>
              </a:ext>
            </a:extLst>
          </p:cNvPr>
          <p:cNvSpPr txBox="1"/>
          <p:nvPr/>
        </p:nvSpPr>
        <p:spPr>
          <a:xfrm>
            <a:off x="8577943" y="1683665"/>
            <a:ext cx="3614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***listing attributes</a:t>
            </a:r>
          </a:p>
          <a:p>
            <a:r>
              <a:rPr lang="en-US" sz="2000" dirty="0">
                <a:latin typeface="+mj-lt"/>
              </a:rPr>
              <a:t>			id  </a:t>
            </a:r>
          </a:p>
          <a:p>
            <a:r>
              <a:rPr lang="en-US" sz="2000" dirty="0">
                <a:latin typeface="+mj-lt"/>
              </a:rPr>
              <a:t>		          name </a:t>
            </a:r>
          </a:p>
          <a:p>
            <a:r>
              <a:rPr lang="en-US" sz="2000" dirty="0">
                <a:latin typeface="+mj-lt"/>
              </a:rPr>
              <a:t>		       host_id </a:t>
            </a:r>
          </a:p>
          <a:p>
            <a:r>
              <a:rPr lang="en-US" sz="2000" dirty="0">
                <a:latin typeface="+mj-lt"/>
              </a:rPr>
              <a:t>                         neighbourhood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latin typeface="+mj-lt"/>
              </a:rPr>
              <a:t>neighbourhood_group </a:t>
            </a:r>
          </a:p>
          <a:p>
            <a:r>
              <a:rPr lang="en-US" sz="2000" dirty="0">
                <a:latin typeface="+mj-lt"/>
              </a:rPr>
              <a:t>	                      latitude</a:t>
            </a:r>
          </a:p>
          <a:p>
            <a:r>
              <a:rPr lang="en-US" sz="2000" dirty="0">
                <a:latin typeface="+mj-lt"/>
              </a:rPr>
              <a:t>                                   longitude           		</a:t>
            </a:r>
            <a:r>
              <a:rPr lang="en-US" sz="2000" dirty="0" err="1">
                <a:latin typeface="+mj-lt"/>
              </a:rPr>
              <a:t>room_type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	           price </a:t>
            </a:r>
          </a:p>
          <a:p>
            <a:r>
              <a:rPr lang="en-US" sz="2000" dirty="0">
                <a:latin typeface="+mj-lt"/>
              </a:rPr>
              <a:t>                      </a:t>
            </a:r>
            <a:r>
              <a:rPr lang="en-US" sz="2000" dirty="0" err="1">
                <a:latin typeface="+mj-lt"/>
              </a:rPr>
              <a:t>minimum_nights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number_of_reviews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       </a:t>
            </a:r>
            <a:r>
              <a:rPr lang="en-US" sz="2000" dirty="0" err="1">
                <a:latin typeface="+mj-lt"/>
              </a:rPr>
              <a:t>last_review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reviews_per_month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calculated_host_listings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availability_365</a:t>
            </a:r>
          </a:p>
        </p:txBody>
      </p:sp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678</Words>
  <Application>Microsoft Macintosh PowerPoint</Application>
  <PresentationFormat>Widescreen</PresentationFormat>
  <Paragraphs>98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Exploratory Questions</vt:lpstr>
      <vt:lpstr>Analysis of Data Quality</vt:lpstr>
      <vt:lpstr>Analysis of Data Quality</vt:lpstr>
      <vt:lpstr>Data Munging Techniques</vt:lpstr>
      <vt:lpstr>Final Dataset</vt:lpstr>
      <vt:lpstr>Relationship of Datasets</vt:lpstr>
      <vt:lpstr>Relationship of Datasets</vt:lpstr>
      <vt:lpstr>Coding Approach</vt:lpstr>
      <vt:lpstr>Creating Interactive Visualizations</vt:lpstr>
      <vt:lpstr>Web Dashboard 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27</cp:revision>
  <dcterms:created xsi:type="dcterms:W3CDTF">2021-02-09T17:31:19Z</dcterms:created>
  <dcterms:modified xsi:type="dcterms:W3CDTF">2021-02-09T23:46:32Z</dcterms:modified>
</cp:coreProperties>
</file>