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6" r:id="rId4"/>
    <p:sldId id="268" r:id="rId5"/>
    <p:sldId id="265" r:id="rId6"/>
    <p:sldId id="272" r:id="rId7"/>
    <p:sldId id="271" r:id="rId8"/>
    <p:sldId id="270" r:id="rId9"/>
    <p:sldId id="273" r:id="rId10"/>
    <p:sldId id="275" r:id="rId11"/>
    <p:sldId id="264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E46"/>
    <a:srgbClr val="ED5E33"/>
    <a:srgbClr val="FD4902"/>
    <a:srgbClr val="E86864"/>
    <a:srgbClr val="EA6155"/>
    <a:srgbClr val="E87572"/>
    <a:srgbClr val="E9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/>
    <p:restoredTop sz="64554"/>
  </p:normalViewPr>
  <p:slideViewPr>
    <p:cSldViewPr snapToGrid="0" snapToObjects="1">
      <p:cViewPr varScale="1">
        <p:scale>
          <a:sx n="68" d="100"/>
          <a:sy n="68" d="100"/>
        </p:scale>
        <p:origin x="2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In-depth analysis on one of the most densely populated cities in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aim of our project’s analysis is to answer the following questions: 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are the different types of properties in NYC?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Does property type availability vary by neighbourhood?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What neighbourhoods in NYC are rated highly by guests?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do prices of listings vary by location?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How has the demand for Airbnb rentals evolved from ** date?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columns containing attributes we were interested did not contain data in the required format. Needed to be manipulated in a way that their meanings were retained.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 data is sourced from the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Airbnb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website </a:t>
            </a:r>
            <a:r>
              <a:rPr lang="en-CA" dirty="0"/>
              <a:t>http://</a:t>
            </a:r>
            <a:r>
              <a:rPr lang="en-CA" dirty="0" err="1"/>
              <a:t>insideairbnb.com</a:t>
            </a:r>
            <a:r>
              <a:rPr lang="en-CA" dirty="0"/>
              <a:t>/get-the-</a:t>
            </a:r>
            <a:r>
              <a:rPr lang="en-CA" dirty="0" err="1"/>
              <a:t>data.html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hosts publicly available data from the Airbnb site.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-Columns/features we were interested in did not contain data in the required format and hence were manipulated in a way that their meanings are retained.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-(Give brief overview of columns/rows we began with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Final result of Listings Cleaned</a:t>
            </a:r>
          </a:p>
          <a:p>
            <a:endParaRPr lang="en-US" dirty="0"/>
          </a:p>
          <a:p>
            <a:r>
              <a:rPr lang="en-US" dirty="0"/>
              <a:t>*Include 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Include screen shot of ERD Diagram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*Uploaded tables using Jupiter Notebook and Pandas</a:t>
            </a:r>
          </a:p>
          <a:p>
            <a:endParaRPr lang="en-US" dirty="0"/>
          </a:p>
          <a:p>
            <a:r>
              <a:rPr lang="en-US" dirty="0"/>
              <a:t>*Challenges:</a:t>
            </a:r>
          </a:p>
          <a:p>
            <a:r>
              <a:rPr lang="en-US" dirty="0"/>
              <a:t>* Had to create a new database and flask database</a:t>
            </a:r>
          </a:p>
          <a:p>
            <a:r>
              <a:rPr lang="en-US" dirty="0"/>
              <a:t>*Elephant SQL – Original data set was too large when we tried to load</a:t>
            </a:r>
          </a:p>
          <a:p>
            <a:r>
              <a:rPr lang="en-US" dirty="0"/>
              <a:t>*Used Elephant SQL to connect to </a:t>
            </a:r>
            <a:r>
              <a:rPr lang="en-US" dirty="0" err="1"/>
              <a:t>postgres</a:t>
            </a:r>
            <a:r>
              <a:rPr lang="en-US" dirty="0"/>
              <a:t> SQL </a:t>
            </a:r>
          </a:p>
          <a:p>
            <a:r>
              <a:rPr lang="en-US" dirty="0"/>
              <a:t>(Kapil and Hilary)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SQL screenshots/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Provide details on Elephant </a:t>
            </a:r>
            <a:r>
              <a:rPr lang="en-US" dirty="0" err="1"/>
              <a:t>SQLscreenshots</a:t>
            </a:r>
            <a:r>
              <a:rPr lang="en-US" dirty="0"/>
              <a:t>/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938018" y="3714774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Exploratory Data Analysis and Visualization of New York City Airbnb Listings – 02/11/21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411824" y="5276184"/>
            <a:ext cx="793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Kapil </a:t>
            </a:r>
            <a:r>
              <a:rPr lang="en-US" i="1" dirty="0" err="1"/>
              <a:t>Pundhir</a:t>
            </a:r>
            <a:r>
              <a:rPr lang="en-US" i="1" dirty="0"/>
              <a:t>, Hillary </a:t>
            </a:r>
            <a:r>
              <a:rPr lang="en-US" i="1" dirty="0" err="1"/>
              <a:t>Mandich</a:t>
            </a:r>
            <a:r>
              <a:rPr lang="en-US" i="1" dirty="0"/>
              <a:t>, Cecilia Leung, Amaris Hassan, Caitlan </a:t>
            </a:r>
            <a:r>
              <a:rPr lang="en-US" i="1" dirty="0" err="1"/>
              <a:t>Beachey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Coding Approach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5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Creating Interactive Visualizations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0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Web Dashboard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4A003885-906A-5B4D-B7E6-D590C2605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339443" cy="533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070242B-70C5-BB4A-960A-BE0D676EA5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012871" cy="50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DEF6BA6-7EFE-9847-83BD-5AF111B60B33}"/>
              </a:ext>
            </a:extLst>
          </p:cNvPr>
          <p:cNvSpPr/>
          <p:nvPr/>
        </p:nvSpPr>
        <p:spPr>
          <a:xfrm>
            <a:off x="895349" y="2137440"/>
            <a:ext cx="10744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-   Create a model to predict the average Airbnb prices in New York.</a:t>
            </a:r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Introduction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40" y="2902114"/>
            <a:ext cx="7347615" cy="373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AAA86-116A-0742-A3EF-1BBEC7600B8B}"/>
              </a:ext>
            </a:extLst>
          </p:cNvPr>
          <p:cNvSpPr txBox="1"/>
          <p:nvPr/>
        </p:nvSpPr>
        <p:spPr>
          <a:xfrm>
            <a:off x="67387" y="1328803"/>
            <a:ext cx="1205722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has over 7 million listings and over 2.9 million hosts worldwide in 2021.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Airbnb is available in over 100, 000 cities, but the United States alone holds the highest number of listings of any country in the world.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New York City (NYC) is one of the most visited tourist attractions globally, a major center of the entertainment industry, and the world’s leading financial center.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With these factors in consideration, it comes as no surprise that NYC is also one of the top three most popular cities used on Airbnb. 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Exploratory Questions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Image result for drawing new york animation">
            <a:extLst>
              <a:ext uri="{FF2B5EF4-FFF2-40B4-BE49-F238E27FC236}">
                <a16:creationId xmlns:a16="http://schemas.microsoft.com/office/drawing/2014/main" id="{B2B88AB0-ACB9-1C49-83F3-F5D01E5F3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47" y="2890710"/>
            <a:ext cx="7702117" cy="39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250DDC-B79A-3E40-BCB0-32183E6C5FD3}"/>
              </a:ext>
            </a:extLst>
          </p:cNvPr>
          <p:cNvSpPr txBox="1">
            <a:spLocks/>
          </p:cNvSpPr>
          <p:nvPr/>
        </p:nvSpPr>
        <p:spPr>
          <a:xfrm>
            <a:off x="1410089" y="1434887"/>
            <a:ext cx="9518744" cy="135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pPr algn="ctr"/>
            <a:r>
              <a:rPr lang="en-US" sz="3600" dirty="0"/>
              <a:t>What are the different types of properties in NYC?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A5E4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F854-22C0-4046-9D29-C51DA9FC9D28}"/>
              </a:ext>
            </a:extLst>
          </p:cNvPr>
          <p:cNvSpPr txBox="1"/>
          <p:nvPr/>
        </p:nvSpPr>
        <p:spPr>
          <a:xfrm>
            <a:off x="983548" y="2485205"/>
            <a:ext cx="107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Does property type availability vary by neighbourhood?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2BBAB-7569-424B-BD21-0ECFD3FDC38F}"/>
              </a:ext>
            </a:extLst>
          </p:cNvPr>
          <p:cNvSpPr txBox="1"/>
          <p:nvPr/>
        </p:nvSpPr>
        <p:spPr>
          <a:xfrm>
            <a:off x="889588" y="3298502"/>
            <a:ext cx="1147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What neighbourhoods in NYC are rated highly by guests?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60A9-95D4-C042-B919-1CA289E023FA}"/>
              </a:ext>
            </a:extLst>
          </p:cNvPr>
          <p:cNvSpPr txBox="1"/>
          <p:nvPr/>
        </p:nvSpPr>
        <p:spPr>
          <a:xfrm>
            <a:off x="2082633" y="4085740"/>
            <a:ext cx="966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How do prices of listings vary by location?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ED832-FC4A-BE47-82A9-ABE533123F47}"/>
              </a:ext>
            </a:extLst>
          </p:cNvPr>
          <p:cNvSpPr txBox="1"/>
          <p:nvPr/>
        </p:nvSpPr>
        <p:spPr>
          <a:xfrm>
            <a:off x="1815757" y="4899037"/>
            <a:ext cx="8560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How has the demand for Airbnb rentals evolved between **date?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99CBD-AF99-EB43-989C-D2F5265D3DED}"/>
              </a:ext>
            </a:extLst>
          </p:cNvPr>
          <p:cNvSpPr txBox="1"/>
          <p:nvPr/>
        </p:nvSpPr>
        <p:spPr>
          <a:xfrm>
            <a:off x="984029" y="2136338"/>
            <a:ext cx="10223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Sourced from Inside Airbnb (</a:t>
            </a:r>
            <a:r>
              <a:rPr lang="en-CA" sz="2400" dirty="0">
                <a:latin typeface="+mj-lt"/>
              </a:rPr>
              <a:t>http://</a:t>
            </a:r>
            <a:r>
              <a:rPr lang="en-CA" sz="2400" dirty="0" err="1">
                <a:latin typeface="+mj-lt"/>
              </a:rPr>
              <a:t>insideairbnb.com</a:t>
            </a:r>
            <a:r>
              <a:rPr lang="en-CA" sz="2400" dirty="0">
                <a:latin typeface="+mj-lt"/>
              </a:rPr>
              <a:t>/get-the-</a:t>
            </a:r>
            <a:r>
              <a:rPr lang="en-CA" sz="2400" dirty="0" err="1">
                <a:latin typeface="+mj-lt"/>
              </a:rPr>
              <a:t>data.html</a:t>
            </a:r>
            <a:r>
              <a:rPr lang="en-CA" sz="2400" dirty="0">
                <a:latin typeface="+mj-lt"/>
              </a:rPr>
              <a:t> )</a:t>
            </a:r>
            <a:r>
              <a:rPr lang="en-US" sz="2400" dirty="0">
                <a:latin typeface="+mj-lt"/>
              </a:rPr>
              <a:t> which hosts publicly available data from the Airbnb site.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Detailed listings data provided 36924 records from **Date**.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comprised of 64 attributes covering listing amenities, listing availability, neighbourhood, host background, and reviews for each record.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77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Analysis of Data Quality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CCACF-C08B-B34F-A3F3-AD423B61709A}"/>
              </a:ext>
            </a:extLst>
          </p:cNvPr>
          <p:cNvSpPr txBox="1"/>
          <p:nvPr/>
        </p:nvSpPr>
        <p:spPr>
          <a:xfrm>
            <a:off x="295633" y="1930535"/>
            <a:ext cx="108786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  <a:latin typeface="+mj-lt"/>
              </a:rPr>
              <a:t>price</a:t>
            </a:r>
            <a:r>
              <a:rPr lang="en-US" sz="2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: Column contained data in string format with the currency symbol ‘$’ and comma separator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highlight>
                  <a:srgbClr val="C0C0C0"/>
                </a:highlight>
                <a:latin typeface="+mj-lt"/>
              </a:rPr>
              <a:t>host_response_time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 err="1">
                <a:highlight>
                  <a:srgbClr val="C0C0C0"/>
                </a:highlight>
                <a:latin typeface="+mj-lt"/>
              </a:rPr>
              <a:t>host_response_rate</a:t>
            </a:r>
            <a:r>
              <a:rPr lang="en-US" sz="2000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US" sz="2000" dirty="0">
                <a:latin typeface="+mj-lt"/>
              </a:rPr>
              <a:t> : </a:t>
            </a:r>
            <a:r>
              <a:rPr lang="en-US" dirty="0">
                <a:latin typeface="+mj-lt"/>
              </a:rPr>
              <a:t>Columns contained data in string format with the percent symbol ’%’</a:t>
            </a:r>
            <a:endParaRPr lang="en-CA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highlight>
                <a:srgbClr val="C0C0C0"/>
              </a:highlight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highlight>
                  <a:srgbClr val="C0C0C0"/>
                </a:highlight>
                <a:latin typeface="+mj-lt"/>
              </a:rPr>
              <a:t>host_is_superhost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host_identity_verified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has_availability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instant_bookable</a:t>
            </a:r>
            <a:r>
              <a:rPr lang="en-CA" sz="2000" dirty="0">
                <a:latin typeface="+mj-lt"/>
              </a:rPr>
              <a:t> : </a:t>
            </a:r>
            <a:r>
              <a:rPr lang="en-CA" dirty="0">
                <a:latin typeface="+mj-lt"/>
              </a:rPr>
              <a:t>Columns contained data ”t” and “f” in string format instead of Boolean. </a:t>
            </a:r>
          </a:p>
          <a:p>
            <a:endParaRPr lang="en-C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Redundancy for listings availability data: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availability_30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availability_60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availability_90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availability_365</a:t>
            </a:r>
            <a:r>
              <a:rPr lang="en-CA" sz="2000" dirty="0">
                <a:latin typeface="+mj-lt"/>
              </a:rPr>
              <a:t>,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minimum_minimum_nights</a:t>
            </a:r>
            <a:r>
              <a:rPr lang="en-CA" sz="2000" dirty="0">
                <a:latin typeface="+mj-lt"/>
              </a:rPr>
              <a:t>, 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maximum_minimum_nights</a:t>
            </a:r>
            <a:r>
              <a:rPr lang="en-CA" sz="2000" dirty="0">
                <a:latin typeface="+mj-lt"/>
              </a:rPr>
              <a:t>,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minimum_maximum_nights</a:t>
            </a:r>
            <a:r>
              <a:rPr lang="en-CA" sz="2000" dirty="0">
                <a:latin typeface="+mj-lt"/>
              </a:rPr>
              <a:t>,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maximum_maximum_nights</a:t>
            </a:r>
            <a:r>
              <a:rPr lang="en-CA" sz="2000" dirty="0">
                <a:latin typeface="+mj-lt"/>
              </a:rPr>
              <a:t>, </a:t>
            </a:r>
          </a:p>
          <a:p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     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minimum_nights_avg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, </a:t>
            </a:r>
            <a:r>
              <a:rPr lang="en-CA" sz="2000" dirty="0">
                <a:latin typeface="+mj-lt"/>
              </a:rPr>
              <a:t>   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minimum_nights_avg_ntm</a:t>
            </a:r>
            <a:r>
              <a:rPr lang="en-CA" sz="2000" dirty="0">
                <a:latin typeface="+mj-lt"/>
              </a:rPr>
              <a:t>, </a:t>
            </a:r>
            <a:r>
              <a:rPr lang="en-CA" sz="2000" dirty="0" err="1">
                <a:highlight>
                  <a:srgbClr val="C0C0C0"/>
                </a:highlight>
                <a:latin typeface="+mj-lt"/>
              </a:rPr>
              <a:t>maximum_nights_avg_ntm</a:t>
            </a:r>
            <a:r>
              <a:rPr lang="en-CA" sz="2000" dirty="0">
                <a:highlight>
                  <a:srgbClr val="C0C0C0"/>
                </a:highlight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      </a:t>
            </a:r>
            <a:endParaRPr lang="en-CA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9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Data Munging Techniques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83C5FB-18B8-AE42-9013-49A177744CA5}"/>
              </a:ext>
            </a:extLst>
          </p:cNvPr>
          <p:cNvSpPr txBox="1"/>
          <p:nvPr/>
        </p:nvSpPr>
        <p:spPr>
          <a:xfrm>
            <a:off x="760839" y="1913759"/>
            <a:ext cx="6005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Values in columns comprised of special characters (e.g. $, %, and ,) were standardized.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Needed to further reduce the size of dataset to meet free uploading requirements to </a:t>
            </a:r>
            <a:r>
              <a:rPr lang="en-CA" dirty="0" err="1">
                <a:latin typeface="+mj-lt"/>
              </a:rPr>
              <a:t>postgres</a:t>
            </a:r>
            <a:r>
              <a:rPr lang="en-CA" dirty="0">
                <a:latin typeface="+mj-lt"/>
              </a:rPr>
              <a:t> SQL.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Final Dataset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0D01EF-6ADC-6344-A841-0F352D3A6404}"/>
              </a:ext>
            </a:extLst>
          </p:cNvPr>
          <p:cNvSpPr txBox="1"/>
          <p:nvPr/>
        </p:nvSpPr>
        <p:spPr>
          <a:xfrm>
            <a:off x="8577943" y="1683665"/>
            <a:ext cx="3614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***listing attributes</a:t>
            </a:r>
          </a:p>
          <a:p>
            <a:r>
              <a:rPr lang="en-US" sz="2000" dirty="0">
                <a:latin typeface="+mj-lt"/>
              </a:rPr>
              <a:t>			id  </a:t>
            </a:r>
          </a:p>
          <a:p>
            <a:r>
              <a:rPr lang="en-US" sz="2000" dirty="0">
                <a:latin typeface="+mj-lt"/>
              </a:rPr>
              <a:t>		          name </a:t>
            </a:r>
          </a:p>
          <a:p>
            <a:r>
              <a:rPr lang="en-US" sz="2000" dirty="0">
                <a:latin typeface="+mj-lt"/>
              </a:rPr>
              <a:t>		       host_id </a:t>
            </a:r>
          </a:p>
          <a:p>
            <a:r>
              <a:rPr lang="en-US" sz="2000" dirty="0">
                <a:latin typeface="+mj-lt"/>
              </a:rPr>
              <a:t>                         neighbourhood</a:t>
            </a:r>
          </a:p>
          <a:p>
            <a:r>
              <a:rPr lang="en-US" sz="2000" dirty="0"/>
              <a:t>            </a:t>
            </a:r>
            <a:r>
              <a:rPr lang="en-US" sz="2000" dirty="0">
                <a:latin typeface="+mj-lt"/>
              </a:rPr>
              <a:t>neighbourhood_group </a:t>
            </a:r>
          </a:p>
          <a:p>
            <a:r>
              <a:rPr lang="en-US" sz="2000" dirty="0">
                <a:latin typeface="+mj-lt"/>
              </a:rPr>
              <a:t>	                      latitude</a:t>
            </a:r>
          </a:p>
          <a:p>
            <a:r>
              <a:rPr lang="en-US" sz="2000" dirty="0">
                <a:latin typeface="+mj-lt"/>
              </a:rPr>
              <a:t>                                   longitude           		</a:t>
            </a:r>
            <a:r>
              <a:rPr lang="en-US" sz="2000" dirty="0" err="1">
                <a:latin typeface="+mj-lt"/>
              </a:rPr>
              <a:t>room_type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	           price </a:t>
            </a:r>
          </a:p>
          <a:p>
            <a:r>
              <a:rPr lang="en-US" sz="2000" dirty="0">
                <a:latin typeface="+mj-lt"/>
              </a:rPr>
              <a:t>                      </a:t>
            </a:r>
            <a:r>
              <a:rPr lang="en-US" sz="2000" dirty="0" err="1">
                <a:latin typeface="+mj-lt"/>
              </a:rPr>
              <a:t>minimum_nights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number_of_reviews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       </a:t>
            </a:r>
            <a:r>
              <a:rPr lang="en-US" sz="2000" dirty="0" err="1">
                <a:latin typeface="+mj-lt"/>
              </a:rPr>
              <a:t>last_review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reviews_per_month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</a:t>
            </a:r>
            <a:r>
              <a:rPr lang="en-US" sz="2000" dirty="0" err="1">
                <a:latin typeface="+mj-lt"/>
              </a:rPr>
              <a:t>calculated_host_listings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             availability_365</a:t>
            </a:r>
          </a:p>
        </p:txBody>
      </p:sp>
    </p:spTree>
    <p:extLst>
      <p:ext uri="{BB962C8B-B14F-4D97-AF65-F5344CB8AC3E}">
        <p14:creationId xmlns:p14="http://schemas.microsoft.com/office/powerpoint/2010/main" val="182385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7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Relationship of Datasets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927</Words>
  <Application>Microsoft Macintosh PowerPoint</Application>
  <PresentationFormat>Widescreen</PresentationFormat>
  <Paragraphs>128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</vt:lpstr>
      <vt:lpstr>Exploratory Questions</vt:lpstr>
      <vt:lpstr>Analysis of Data Quality</vt:lpstr>
      <vt:lpstr>Analysis of Data Quality</vt:lpstr>
      <vt:lpstr>Data Munging Techniques</vt:lpstr>
      <vt:lpstr>Final Dataset</vt:lpstr>
      <vt:lpstr>Relationship of Datasets</vt:lpstr>
      <vt:lpstr>Relationship of Datasets</vt:lpstr>
      <vt:lpstr>Coding Approach</vt:lpstr>
      <vt:lpstr>Creating Interactive Visualizations</vt:lpstr>
      <vt:lpstr>Web Dashboard 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Amaris Hassan</cp:lastModifiedBy>
  <cp:revision>34</cp:revision>
  <dcterms:created xsi:type="dcterms:W3CDTF">2021-02-09T17:31:19Z</dcterms:created>
  <dcterms:modified xsi:type="dcterms:W3CDTF">2021-02-10T02:12:21Z</dcterms:modified>
</cp:coreProperties>
</file>