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76" r:id="rId4"/>
    <p:sldId id="268" r:id="rId5"/>
    <p:sldId id="265" r:id="rId6"/>
    <p:sldId id="272" r:id="rId7"/>
    <p:sldId id="271" r:id="rId8"/>
    <p:sldId id="270" r:id="rId9"/>
    <p:sldId id="280" r:id="rId10"/>
    <p:sldId id="281" r:id="rId11"/>
    <p:sldId id="264" r:id="rId12"/>
    <p:sldId id="279" r:id="rId13"/>
    <p:sldId id="277" r:id="rId14"/>
    <p:sldId id="278" r:id="rId15"/>
    <p:sldId id="275" r:id="rId16"/>
    <p:sldId id="261" r:id="rId17"/>
    <p:sldId id="282" r:id="rId18"/>
    <p:sldId id="274" r:id="rId19"/>
    <p:sldId id="284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E46"/>
    <a:srgbClr val="ED5E33"/>
    <a:srgbClr val="FD4902"/>
    <a:srgbClr val="E86864"/>
    <a:srgbClr val="EA6155"/>
    <a:srgbClr val="E87572"/>
    <a:srgbClr val="E97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4"/>
    <p:restoredTop sz="64702"/>
  </p:normalViewPr>
  <p:slideViewPr>
    <p:cSldViewPr snapToGrid="0" snapToObjects="1">
      <p:cViewPr varScale="1">
        <p:scale>
          <a:sx n="80" d="100"/>
          <a:sy n="80" d="100"/>
        </p:scale>
        <p:origin x="1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FD3AE-9071-224A-B675-15A76FB69B01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352D6-35AF-0544-A99E-554CC41E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0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screenshot of interactive map. </a:t>
            </a:r>
          </a:p>
          <a:p>
            <a:r>
              <a:rPr lang="en-US" dirty="0"/>
              <a:t>Zoom into features of Map over a few slides!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60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Manhattan</a:t>
            </a:r>
          </a:p>
          <a:p>
            <a:r>
              <a:rPr lang="en-US" dirty="0"/>
              <a:t>Brooklyn</a:t>
            </a:r>
          </a:p>
          <a:p>
            <a:r>
              <a:rPr lang="en-US" dirty="0"/>
              <a:t>Bronx</a:t>
            </a:r>
          </a:p>
          <a:p>
            <a:r>
              <a:rPr lang="en-US" dirty="0"/>
              <a:t>Queens</a:t>
            </a:r>
          </a:p>
          <a:p>
            <a:r>
              <a:rPr lang="en-US" dirty="0"/>
              <a:t>Staten Island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68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Image of Top 15 </a:t>
            </a:r>
            <a:r>
              <a:rPr lang="en-US" dirty="0" err="1"/>
              <a:t>Neighbourhoods</a:t>
            </a:r>
            <a:r>
              <a:rPr lang="en-US" dirty="0"/>
              <a:t>***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17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Superhost</a:t>
            </a:r>
            <a:r>
              <a:rPr lang="en-US" dirty="0"/>
              <a:t> Requirements: </a:t>
            </a:r>
          </a:p>
          <a:p>
            <a:endParaRPr lang="en-US" dirty="0"/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Completed at least 10 trips OR completed 3 reservations that total at least 100 nights</a:t>
            </a:r>
          </a:p>
          <a:p>
            <a:pPr marL="171450" indent="-171450">
              <a:buFontTx/>
              <a:buChar char="-"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Maintained a 90% response rate or higher</a:t>
            </a:r>
          </a:p>
          <a:p>
            <a:pPr marL="171450" indent="-171450">
              <a:buFontTx/>
              <a:buChar char="-"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Maintained a 1% percent cancellation rate (1 cancellation per 100 reservations) or lower</a:t>
            </a:r>
          </a:p>
          <a:p>
            <a:pPr marL="171450" indent="-171450">
              <a:buFontTx/>
              <a:buChar char="-"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Maintained a 4.8 overall rating (this rating looks at the past 365 days of reviews, based on the date the guest left a review, not the date the guest checked out)</a:t>
            </a:r>
          </a:p>
          <a:p>
            <a:endParaRPr lang="en-US" dirty="0"/>
          </a:p>
          <a:p>
            <a:r>
              <a:rPr lang="en-US" dirty="0"/>
              <a:t>Provide top </a:t>
            </a:r>
            <a:r>
              <a:rPr lang="en-US" dirty="0" err="1"/>
              <a:t>neighbourhood</a:t>
            </a:r>
            <a:r>
              <a:rPr lang="en-US" dirty="0"/>
              <a:t> per borough </a:t>
            </a:r>
          </a:p>
          <a:p>
            <a:endParaRPr lang="en-US" dirty="0"/>
          </a:p>
          <a:p>
            <a:r>
              <a:rPr lang="en-US" dirty="0"/>
              <a:t>Manhattan -</a:t>
            </a:r>
          </a:p>
          <a:p>
            <a:r>
              <a:rPr lang="en-US" dirty="0"/>
              <a:t>Brooklyn -</a:t>
            </a:r>
          </a:p>
          <a:p>
            <a:r>
              <a:rPr lang="en-US" dirty="0"/>
              <a:t>Bronx -</a:t>
            </a:r>
          </a:p>
          <a:p>
            <a:r>
              <a:rPr lang="en-US" dirty="0"/>
              <a:t>Queens -</a:t>
            </a:r>
          </a:p>
          <a:p>
            <a:r>
              <a:rPr lang="en-US" dirty="0"/>
              <a:t>Staten Island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96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How do prices of listings vary by location?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Most expensive </a:t>
            </a:r>
            <a:r>
              <a:rPr lang="en-US" dirty="0" err="1"/>
              <a:t>neighbourhood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Most affordable </a:t>
            </a:r>
            <a:r>
              <a:rPr lang="en-US" dirty="0" err="1"/>
              <a:t>neighbourhood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14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***Create summary of new </a:t>
            </a:r>
            <a:r>
              <a:rPr lang="en-US" dirty="0" err="1"/>
              <a:t>Javascript</a:t>
            </a:r>
            <a:r>
              <a:rPr lang="en-US" dirty="0"/>
              <a:t> Library/difficulties</a:t>
            </a:r>
          </a:p>
          <a:p>
            <a:r>
              <a:rPr lang="en-US" dirty="0"/>
              <a:t>***Any html/bootstrap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63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09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08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2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9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In-depth analysis on one of the most densely populated cities in the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75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37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aim of our project’s analysis is to answer the following questions: </a:t>
            </a:r>
          </a:p>
          <a:p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What are the different types of properties in NYC?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Does property type availability vary by neighbourhood?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What neighbourhoods in NYC are rated highly by guests?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How do prices of listings vary by location?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How has the demand for Airbnb rentals evolved from ** date?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20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 data is sourced from the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Airbnb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website </a:t>
            </a:r>
            <a:r>
              <a:rPr lang="en-CA" dirty="0"/>
              <a:t>http://</a:t>
            </a:r>
            <a:r>
              <a:rPr lang="en-CA" dirty="0" err="1"/>
              <a:t>insideairbnb.com</a:t>
            </a:r>
            <a:r>
              <a:rPr lang="en-CA" dirty="0"/>
              <a:t>/get-the-</a:t>
            </a:r>
            <a:r>
              <a:rPr lang="en-CA" dirty="0" err="1"/>
              <a:t>data.html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hosts publicly available data from the Airbnb site.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-Columns/features we were interested in did not contain data in the required format and hence were manipulated in a way that their meanings are retained.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18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Some columns containing attributes we were interested did not contain data in the required format. Needed to be manipulated in a way that their meanings were retained.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26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 data is sourced from the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Airbnb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website </a:t>
            </a:r>
            <a:r>
              <a:rPr lang="en-CA" dirty="0"/>
              <a:t>http://</a:t>
            </a:r>
            <a:r>
              <a:rPr lang="en-CA" dirty="0" err="1"/>
              <a:t>insideairbnb.com</a:t>
            </a:r>
            <a:r>
              <a:rPr lang="en-CA" dirty="0"/>
              <a:t>/get-the-</a:t>
            </a:r>
            <a:r>
              <a:rPr lang="en-CA" dirty="0" err="1"/>
              <a:t>data.html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hosts publicly available data from the Airbnb site.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-Columns/features we were interested in did not contain data in the required format and hence were manipulated in a way that their meanings are retained.</a:t>
            </a: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(Give brief overview of columns/rows we began with 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Final result of Listings Cleaned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 in columns comprised of special characters (e.g. $, %, and ,) were standardized.</a:t>
            </a:r>
          </a:p>
          <a:p>
            <a:endParaRPr lang="en-CA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Needed to further reduce the size of dataset to meet free uploading requirements to </a:t>
            </a:r>
            <a:r>
              <a:rPr lang="en-CA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postgres</a:t>
            </a:r>
            <a:r>
              <a:rPr lang="en-CA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SQL.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51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-(Give brief overview of columns/rows we began with 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Final result of Listings Cleaned</a:t>
            </a:r>
          </a:p>
          <a:p>
            <a:endParaRPr lang="en-US" dirty="0"/>
          </a:p>
          <a:p>
            <a:r>
              <a:rPr lang="en-US" dirty="0"/>
              <a:t>*Include screenshot of dashboard summary.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92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 Include screen shot of ERD Diagram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*** Provide details on Elephant SQL screenshots/ queries.</a:t>
            </a:r>
          </a:p>
          <a:p>
            <a:endParaRPr lang="en-US" dirty="0"/>
          </a:p>
          <a:p>
            <a:r>
              <a:rPr lang="en-US" dirty="0"/>
              <a:t>*Uploaded tables using Jupiter Notebook and Pandas</a:t>
            </a:r>
          </a:p>
          <a:p>
            <a:endParaRPr lang="en-US" dirty="0"/>
          </a:p>
          <a:p>
            <a:r>
              <a:rPr lang="en-US" dirty="0"/>
              <a:t>*Challenges:</a:t>
            </a:r>
          </a:p>
          <a:p>
            <a:r>
              <a:rPr lang="en-US" dirty="0"/>
              <a:t>* Had to create a new database and flask database</a:t>
            </a:r>
          </a:p>
          <a:p>
            <a:r>
              <a:rPr lang="en-US" dirty="0"/>
              <a:t>*Elephant SQL – Original data set was too large when we tried to load</a:t>
            </a:r>
          </a:p>
          <a:p>
            <a:r>
              <a:rPr lang="en-US" dirty="0"/>
              <a:t>*Used Elephant SQL to connect to </a:t>
            </a:r>
            <a:r>
              <a:rPr lang="en-US" dirty="0" err="1"/>
              <a:t>postgres</a:t>
            </a:r>
            <a:r>
              <a:rPr lang="en-US" dirty="0"/>
              <a:t> SQL </a:t>
            </a:r>
          </a:p>
          <a:p>
            <a:r>
              <a:rPr lang="en-US" dirty="0"/>
              <a:t>(Kapil and Hilary)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15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screenshot of interactive map. </a:t>
            </a:r>
          </a:p>
          <a:p>
            <a:r>
              <a:rPr lang="en-US" dirty="0"/>
              <a:t>Zoom into features of Map over a few slides!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14AC-F608-A547-8D74-46A507F5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5982-4CA6-264D-9DED-686EBABA8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3970-96BC-F54E-9178-3E667784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8CDFB-16FF-8E46-9F55-1568CEE9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206B-1355-6242-AA6F-322633F6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1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484-2AF1-2E42-B1A3-940166E5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6EF49-82CB-0C4F-9D01-F94C3B682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554A-9720-D946-8D03-4C216D07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9C6F-621B-CB48-874F-F9A726E3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D6D7-CC89-3542-8A47-0D89CE0A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8A698-DEA7-774C-B416-A47CB36AB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1666D-65E0-3E42-A7E7-A648A8F0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59FE-0E5E-E24B-8A96-98D12229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2D34F-533C-6446-A90E-CA44B5D2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54F1-8E0E-6E4D-A167-91C28831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F2E9-B56E-7F4F-95D2-BF314B30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0098-1ABC-1F48-A39F-31A3E844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3D17-993A-B94C-9AB9-2176FC95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0EFE-58F3-0B40-8451-CD8C7E69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9DAF0-8FFD-3F49-8E0F-D34F0B56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A1CA-5D5C-4846-83F9-F68DD01B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74CE-1FB6-374B-BBEC-5C9BCC705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EAD63-9A15-F54C-9E81-A15B51E3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0306E-BD89-A742-B90F-48B432B0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0EE2B-0973-7E48-A636-5AC9F058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A64B-1093-0744-8613-7CCF3543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714-150F-CA46-9ED9-10B1B6CB0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C7B3C-9D2B-7D45-B23A-AD58593F4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787A9-A91A-ED4B-8889-F4024057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28243-9D26-E544-AC19-636980F1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71114-CE82-1F46-8A23-A5ED3B2A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0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DDAD-F0A6-7844-B907-1B9AF6C9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6544-2EA1-2549-AA95-5C3D2CFEC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942E3-0EEB-9C46-B849-E550C8482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FCFFC-846D-0B48-AD61-45C292739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9C7A8-35D8-7945-A524-E27F3444E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D1AD3-12EF-CB4D-B5A7-E0594031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B8BCB-5F4A-2D41-BA3C-EAA33703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9041E-6B7E-F746-B90B-D3E74B10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6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C14B-8BD3-7B43-A234-98DCF139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D8F70-482D-6545-BB89-2769A7FA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8F63D-669C-644F-B372-E6C118CD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B9AA1-E1EC-FA4C-B892-BEB5D07F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E87BE-6BC6-FA4B-A693-89FEDCE7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ED653-CCF9-3E46-9D8B-41A71534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EF9E2-0A09-B54A-A3FC-3B85EC1D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DF4-F994-C64B-8AFE-30FF163C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7616-0498-1C49-90A8-E69B1B83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5AD41-7276-D749-A045-2996117F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379D5-817F-D64C-8AE9-34782D56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B0E92-9890-9149-B4F9-FAAF13E3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06D28-7B06-7942-93F4-1D4CCEB1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CEA2-D2BF-8A48-AD10-A92026AC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FA78B-BD1E-C24A-BD1F-DAF230684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6ECD3-8A94-1547-8901-5D0BBDA0B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74883-D9E6-A44D-A84B-03EE735C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296F-234E-4740-9028-AD7B942C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382AD-2BEE-DB49-BE5C-70334023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A296B-7B67-604C-BB3E-24F8C65F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6868-9EE6-0C40-AF02-DEFE5FC4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078F-E783-D546-A715-A1A241F49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48CD-57E2-ED46-8391-F2D890161E05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BFD3-FF26-7B42-8498-C454678F2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29CC-5FEB-5740-9D7C-EB3972045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1ECE876-8EDD-084B-A4A3-59D0BF476534}"/>
              </a:ext>
            </a:extLst>
          </p:cNvPr>
          <p:cNvSpPr txBox="1"/>
          <p:nvPr/>
        </p:nvSpPr>
        <p:spPr>
          <a:xfrm>
            <a:off x="3938018" y="3714774"/>
            <a:ext cx="841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Exploratory Data Analysis and Visualization of New York City Airbnb Listings – 02/17/21</a:t>
            </a: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7170052-2AC0-DD47-9864-B904FD181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6590" t="20798" r="31668" b="40721"/>
          <a:stretch/>
        </p:blipFill>
        <p:spPr>
          <a:xfrm>
            <a:off x="46667" y="1010278"/>
            <a:ext cx="3872497" cy="4181824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4FB99A-DF85-EA42-BC5C-C8B98E98F4D8}"/>
              </a:ext>
            </a:extLst>
          </p:cNvPr>
          <p:cNvSpPr txBox="1"/>
          <p:nvPr/>
        </p:nvSpPr>
        <p:spPr>
          <a:xfrm>
            <a:off x="4411824" y="5276184"/>
            <a:ext cx="7938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Kapil </a:t>
            </a:r>
            <a:r>
              <a:rPr lang="en-US" i="1" dirty="0" err="1"/>
              <a:t>Pundhir</a:t>
            </a:r>
            <a:r>
              <a:rPr lang="en-US" i="1" dirty="0"/>
              <a:t>, Hillary </a:t>
            </a:r>
            <a:r>
              <a:rPr lang="en-US" i="1" dirty="0" err="1"/>
              <a:t>Mandich</a:t>
            </a:r>
            <a:r>
              <a:rPr lang="en-US" i="1" dirty="0"/>
              <a:t>, Cecilia Leung, Amaris Hassan, Caitlan </a:t>
            </a:r>
            <a:r>
              <a:rPr lang="en-US" i="1" dirty="0" err="1"/>
              <a:t>Beachey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2372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Property types available in NYC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01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Property types available in NYC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0A5BBF9-FDA3-BF41-81C5-B9BCFC6C57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6" t="18366" r="7791" b="-11192"/>
          <a:stretch/>
        </p:blipFill>
        <p:spPr>
          <a:xfrm>
            <a:off x="2566336" y="2731786"/>
            <a:ext cx="2545867" cy="3106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98174-2BB3-7842-AC78-09FB84ACE1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968" t="10641" r="55247" b="18281"/>
          <a:stretch/>
        </p:blipFill>
        <p:spPr>
          <a:xfrm>
            <a:off x="69310" y="2443223"/>
            <a:ext cx="2545867" cy="2838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B13029-953F-BD49-BB27-8A0EBD705C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107" r="22012" b="14802"/>
          <a:stretch/>
        </p:blipFill>
        <p:spPr>
          <a:xfrm>
            <a:off x="5214931" y="2672301"/>
            <a:ext cx="2494627" cy="26091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8AFCA1-BB89-A84D-A433-9FB84278BA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453" r="16796" b="10408"/>
          <a:stretch/>
        </p:blipFill>
        <p:spPr>
          <a:xfrm>
            <a:off x="9625664" y="2672301"/>
            <a:ext cx="2426202" cy="26091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DC05D6-900E-E54F-9799-9E4735EA4B47}"/>
              </a:ext>
            </a:extLst>
          </p:cNvPr>
          <p:cNvSpPr txBox="1"/>
          <p:nvPr/>
        </p:nvSpPr>
        <p:spPr>
          <a:xfrm>
            <a:off x="115803" y="2022038"/>
            <a:ext cx="230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Manhattan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ECD2AB-B1AC-2343-A061-A9E4ADFFCD3C}"/>
              </a:ext>
            </a:extLst>
          </p:cNvPr>
          <p:cNvSpPr txBox="1"/>
          <p:nvPr/>
        </p:nvSpPr>
        <p:spPr>
          <a:xfrm>
            <a:off x="2657959" y="1980131"/>
            <a:ext cx="2305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Brooklyn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407336-F2B3-DC4F-8095-1223E6187CFB}"/>
              </a:ext>
            </a:extLst>
          </p:cNvPr>
          <p:cNvSpPr txBox="1"/>
          <p:nvPr/>
        </p:nvSpPr>
        <p:spPr>
          <a:xfrm>
            <a:off x="5073782" y="1984764"/>
            <a:ext cx="2305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Bronx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9CD589-5302-F74A-B868-03DEAC1D03FC}"/>
              </a:ext>
            </a:extLst>
          </p:cNvPr>
          <p:cNvSpPr txBox="1"/>
          <p:nvPr/>
        </p:nvSpPr>
        <p:spPr>
          <a:xfrm>
            <a:off x="9530038" y="2000643"/>
            <a:ext cx="2305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Staten Island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7B4420-45D1-7847-8627-36F93F8CC6F6}"/>
              </a:ext>
            </a:extLst>
          </p:cNvPr>
          <p:cNvSpPr txBox="1"/>
          <p:nvPr/>
        </p:nvSpPr>
        <p:spPr>
          <a:xfrm>
            <a:off x="7143612" y="1980131"/>
            <a:ext cx="2305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Queens</a:t>
            </a:r>
          </a:p>
        </p:txBody>
      </p:sp>
    </p:spTree>
    <p:extLst>
      <p:ext uri="{BB962C8B-B14F-4D97-AF65-F5344CB8AC3E}">
        <p14:creationId xmlns:p14="http://schemas.microsoft.com/office/powerpoint/2010/main" val="322570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NYC </a:t>
            </a:r>
            <a:r>
              <a:rPr lang="en-US" dirty="0" err="1">
                <a:solidFill>
                  <a:srgbClr val="EA5E46"/>
                </a:solidFill>
              </a:rPr>
              <a:t>Neighbourhood</a:t>
            </a:r>
            <a:r>
              <a:rPr lang="en-US" dirty="0">
                <a:solidFill>
                  <a:srgbClr val="EA5E46"/>
                </a:solidFill>
              </a:rPr>
              <a:t> Ratings 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08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NYC </a:t>
            </a:r>
            <a:r>
              <a:rPr lang="en-US" dirty="0" err="1">
                <a:solidFill>
                  <a:srgbClr val="EA5E46"/>
                </a:solidFill>
              </a:rPr>
              <a:t>Neighbourhood</a:t>
            </a:r>
            <a:r>
              <a:rPr lang="en-US" dirty="0">
                <a:solidFill>
                  <a:srgbClr val="EA5E46"/>
                </a:solidFill>
              </a:rPr>
              <a:t> Ratings 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6115276-C647-1349-B838-1835ECB639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2" t="222" r="3408" b="3522"/>
          <a:stretch/>
        </p:blipFill>
        <p:spPr>
          <a:xfrm>
            <a:off x="542646" y="2022037"/>
            <a:ext cx="11339522" cy="396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21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Pricing of NYC Neighbourhoods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6693B6D-07E7-7B48-99A1-63E38E07B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00" y="1700462"/>
            <a:ext cx="5233766" cy="49918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B2C2ED-B34E-A04E-B679-60C1B3C2D8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688" t="70821" r="1967" b="3053"/>
          <a:stretch/>
        </p:blipFill>
        <p:spPr>
          <a:xfrm>
            <a:off x="9062936" y="4363452"/>
            <a:ext cx="2359043" cy="2414605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E805734F-ACE7-4447-B017-4E857A824F4C}"/>
              </a:ext>
            </a:extLst>
          </p:cNvPr>
          <p:cNvSpPr/>
          <p:nvPr/>
        </p:nvSpPr>
        <p:spPr>
          <a:xfrm>
            <a:off x="6641432" y="4944241"/>
            <a:ext cx="1700463" cy="1055506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997AC19-6660-1D43-8250-67D75E3D9760}"/>
              </a:ext>
            </a:extLst>
          </p:cNvPr>
          <p:cNvSpPr/>
          <p:nvPr/>
        </p:nvSpPr>
        <p:spPr>
          <a:xfrm>
            <a:off x="6571569" y="2094593"/>
            <a:ext cx="1700463" cy="105550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721997-04BE-7F44-A6AB-D7BD81085D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510" t="1455" r="1046" b="75172"/>
          <a:stretch/>
        </p:blipFill>
        <p:spPr>
          <a:xfrm>
            <a:off x="9062935" y="1700462"/>
            <a:ext cx="2808224" cy="199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10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Dashboard Design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059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Dashboard Design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AutoShape 2">
            <a:extLst>
              <a:ext uri="{FF2B5EF4-FFF2-40B4-BE49-F238E27FC236}">
                <a16:creationId xmlns:a16="http://schemas.microsoft.com/office/drawing/2014/main" id="{4A003885-906A-5B4D-B7E6-D590C2605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5339443" cy="533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8070242B-70C5-BB4A-960A-BE0D676EA5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5012871" cy="501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39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Project Takeaways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AutoShape 2">
            <a:extLst>
              <a:ext uri="{FF2B5EF4-FFF2-40B4-BE49-F238E27FC236}">
                <a16:creationId xmlns:a16="http://schemas.microsoft.com/office/drawing/2014/main" id="{4A003885-906A-5B4D-B7E6-D590C2605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5339443" cy="533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8070242B-70C5-BB4A-960A-BE0D676EA5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5012871" cy="501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36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Next Steps…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7A13954-A54D-0C44-B403-C1722DD42C61}"/>
              </a:ext>
            </a:extLst>
          </p:cNvPr>
          <p:cNvSpPr txBox="1"/>
          <p:nvPr/>
        </p:nvSpPr>
        <p:spPr>
          <a:xfrm>
            <a:off x="360947" y="1913760"/>
            <a:ext cx="1145005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A major area of concern for cities worldwide is the effect that expansion of Airbnb has made on the housing market for indigenous residents.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Further analysis can help determine if there is a correlation between Airbnb    listings and rental/house prices for NYC neighbourhoods. 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-   Create a model to predict the average Airbnb prices in New York.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52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Thank You!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7A13954-A54D-0C44-B403-C1722DD42C61}"/>
              </a:ext>
            </a:extLst>
          </p:cNvPr>
          <p:cNvSpPr txBox="1"/>
          <p:nvPr/>
        </p:nvSpPr>
        <p:spPr>
          <a:xfrm>
            <a:off x="360947" y="1913760"/>
            <a:ext cx="1145005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7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Introduction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33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4" descr="Image result for drawing new york animation">
            <a:extLst>
              <a:ext uri="{FF2B5EF4-FFF2-40B4-BE49-F238E27FC236}">
                <a16:creationId xmlns:a16="http://schemas.microsoft.com/office/drawing/2014/main" id="{B2B88AB0-ACB9-1C49-83F3-F5D01E5F3E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740" y="2902114"/>
            <a:ext cx="7347615" cy="373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2AAA86-116A-0742-A3EF-1BBEC7600B8B}"/>
              </a:ext>
            </a:extLst>
          </p:cNvPr>
          <p:cNvSpPr txBox="1"/>
          <p:nvPr/>
        </p:nvSpPr>
        <p:spPr>
          <a:xfrm>
            <a:off x="67387" y="1328803"/>
            <a:ext cx="12057225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24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Airbnb has over 7 million listings and over 2.9 million hosts worldwide.</a:t>
            </a:r>
          </a:p>
          <a:p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Airbnb is available in over 100, 000 cities, but the United States alone holds the highest number of listings of any country in the world.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New York City (NYC) is one of the most visited tourist attractions globally, a major center of the entertainment industry, and the world’s leading financial center.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With these factors in consideration, it comes as no surprise that NYC is also one of the top three most popular cities used on Airbnb. 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2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C619BE-7D8B-1C44-8174-BB5141A7C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695"/>
            <a:ext cx="12192000" cy="8381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763" y="1913760"/>
            <a:ext cx="7216942" cy="1916974"/>
          </a:xfrm>
        </p:spPr>
        <p:txBody>
          <a:bodyPr>
            <a:noAutofit/>
          </a:bodyPr>
          <a:lstStyle/>
          <a:p>
            <a:r>
              <a:rPr lang="en-US" sz="9600" dirty="0">
                <a:latin typeface="Arial Rounded MT Bold" panose="020F0704030504030204" pitchFamily="34" charset="77"/>
                <a:cs typeface="Baloo Tamma" panose="03080902040302020200" pitchFamily="66" charset="77"/>
              </a:rPr>
              <a:t>Q&amp;A…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13954-A54D-0C44-B403-C1722DD42C61}"/>
              </a:ext>
            </a:extLst>
          </p:cNvPr>
          <p:cNvSpPr txBox="1"/>
          <p:nvPr/>
        </p:nvSpPr>
        <p:spPr>
          <a:xfrm>
            <a:off x="360947" y="1913760"/>
            <a:ext cx="11450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6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>
              <p:cTn id="2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492 0.05945" pathEditMode="relative" ptsTypes="AA">
                                      <p:cBhvr>
                                        <p:cTn id="6" dur="3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492 0.05945 L 0 0" pathEditMode="relative" ptsTypes="AA">
                                      <p:cBhvr>
                                        <p:cTn id="11" dur="3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13" dur="30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" pathEditMode="relative" ptsTypes="AA">
                                      <p:cBhvr>
                                        <p:cTn id="1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Exploratory Questions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33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4" descr="Image result for drawing new york animation">
            <a:extLst>
              <a:ext uri="{FF2B5EF4-FFF2-40B4-BE49-F238E27FC236}">
                <a16:creationId xmlns:a16="http://schemas.microsoft.com/office/drawing/2014/main" id="{B2B88AB0-ACB9-1C49-83F3-F5D01E5F3E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947" y="2890710"/>
            <a:ext cx="7702117" cy="391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E250DDC-B79A-3E40-BCB0-32183E6C5FD3}"/>
              </a:ext>
            </a:extLst>
          </p:cNvPr>
          <p:cNvSpPr txBox="1">
            <a:spLocks/>
          </p:cNvSpPr>
          <p:nvPr/>
        </p:nvSpPr>
        <p:spPr>
          <a:xfrm>
            <a:off x="1410089" y="1434887"/>
            <a:ext cx="9518744" cy="1355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  <a:p>
            <a:pPr algn="ctr"/>
            <a:r>
              <a:rPr lang="en-US" sz="3600" dirty="0"/>
              <a:t>What are the different types of properties in NYC?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EA5E4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00F854-22C0-4046-9D29-C51DA9FC9D28}"/>
              </a:ext>
            </a:extLst>
          </p:cNvPr>
          <p:cNvSpPr txBox="1"/>
          <p:nvPr/>
        </p:nvSpPr>
        <p:spPr>
          <a:xfrm>
            <a:off x="983548" y="2485205"/>
            <a:ext cx="1076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Does property type availability vary by neighbourhood?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2BBAB-7569-424B-BD21-0ECFD3FDC38F}"/>
              </a:ext>
            </a:extLst>
          </p:cNvPr>
          <p:cNvSpPr txBox="1"/>
          <p:nvPr/>
        </p:nvSpPr>
        <p:spPr>
          <a:xfrm>
            <a:off x="889588" y="3298502"/>
            <a:ext cx="11476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What neighbourhoods in NYC are rated highly by guests?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960A9-95D4-C042-B919-1CA289E023FA}"/>
              </a:ext>
            </a:extLst>
          </p:cNvPr>
          <p:cNvSpPr txBox="1"/>
          <p:nvPr/>
        </p:nvSpPr>
        <p:spPr>
          <a:xfrm>
            <a:off x="2082633" y="4085740"/>
            <a:ext cx="9666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How do prices of listings vary by location?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ED832-FC4A-BE47-82A9-ABE533123F47}"/>
              </a:ext>
            </a:extLst>
          </p:cNvPr>
          <p:cNvSpPr txBox="1"/>
          <p:nvPr/>
        </p:nvSpPr>
        <p:spPr>
          <a:xfrm>
            <a:off x="1815757" y="4899037"/>
            <a:ext cx="8560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How has the demand for Airbnb rentals evolved over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7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Analysis of Data Quality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33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99CBD-AF99-EB43-989C-D2F5265D3DED}"/>
              </a:ext>
            </a:extLst>
          </p:cNvPr>
          <p:cNvSpPr txBox="1"/>
          <p:nvPr/>
        </p:nvSpPr>
        <p:spPr>
          <a:xfrm>
            <a:off x="984029" y="2136338"/>
            <a:ext cx="1022394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 Sourced from Inside Airbnb (</a:t>
            </a:r>
            <a:r>
              <a:rPr lang="en-CA" sz="2400" dirty="0">
                <a:latin typeface="+mj-lt"/>
              </a:rPr>
              <a:t>http://</a:t>
            </a:r>
            <a:r>
              <a:rPr lang="en-CA" sz="2400" dirty="0" err="1">
                <a:latin typeface="+mj-lt"/>
              </a:rPr>
              <a:t>insideairbnb.com</a:t>
            </a:r>
            <a:r>
              <a:rPr lang="en-CA" sz="2400" dirty="0">
                <a:latin typeface="+mj-lt"/>
              </a:rPr>
              <a:t>/get-the-</a:t>
            </a:r>
            <a:r>
              <a:rPr lang="en-CA" sz="2400" dirty="0" err="1">
                <a:latin typeface="+mj-lt"/>
              </a:rPr>
              <a:t>data.html</a:t>
            </a:r>
            <a:r>
              <a:rPr lang="en-CA" sz="2400" dirty="0">
                <a:latin typeface="+mj-lt"/>
              </a:rPr>
              <a:t> )</a:t>
            </a:r>
            <a:r>
              <a:rPr lang="en-US" sz="2400" dirty="0">
                <a:latin typeface="+mj-lt"/>
              </a:rPr>
              <a:t> which hosts publicly available data from the Airbnb site.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Detailed listings data provided 36924 records for NYC.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 comprised of 64 attributes covering listing amenities, listing availability, neighbourhood, host background, and reviews for each record.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67729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Analysis of Data Quality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DCCACF-C08B-B34F-A3F3-AD423B61709A}"/>
              </a:ext>
            </a:extLst>
          </p:cNvPr>
          <p:cNvSpPr txBox="1"/>
          <p:nvPr/>
        </p:nvSpPr>
        <p:spPr>
          <a:xfrm>
            <a:off x="295633" y="1930535"/>
            <a:ext cx="1087862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C0C0C0"/>
                </a:highlight>
                <a:latin typeface="+mj-lt"/>
              </a:rPr>
              <a:t>price</a:t>
            </a:r>
            <a:r>
              <a:rPr lang="en-US" sz="2000" dirty="0">
                <a:latin typeface="+mj-lt"/>
              </a:rPr>
              <a:t> </a:t>
            </a:r>
            <a:r>
              <a:rPr lang="en-US" dirty="0">
                <a:latin typeface="+mj-lt"/>
              </a:rPr>
              <a:t> : Column contained data in string format with the currency symbol ‘$’ and comma separator</a:t>
            </a:r>
          </a:p>
          <a:p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highlight>
                  <a:srgbClr val="C0C0C0"/>
                </a:highlight>
                <a:latin typeface="+mj-lt"/>
              </a:rPr>
              <a:t>host_response_time</a:t>
            </a:r>
            <a:r>
              <a:rPr lang="en-US" sz="2000" dirty="0">
                <a:latin typeface="+mj-lt"/>
              </a:rPr>
              <a:t> and </a:t>
            </a:r>
            <a:r>
              <a:rPr lang="en-US" sz="2000" dirty="0" err="1">
                <a:highlight>
                  <a:srgbClr val="C0C0C0"/>
                </a:highlight>
                <a:latin typeface="+mj-lt"/>
              </a:rPr>
              <a:t>host_response_rate</a:t>
            </a:r>
            <a:r>
              <a:rPr lang="en-US" sz="2000" dirty="0">
                <a:highlight>
                  <a:srgbClr val="C0C0C0"/>
                </a:highlight>
                <a:latin typeface="+mj-lt"/>
              </a:rPr>
              <a:t> </a:t>
            </a:r>
            <a:r>
              <a:rPr lang="en-US" sz="2000" dirty="0">
                <a:latin typeface="+mj-lt"/>
              </a:rPr>
              <a:t> : </a:t>
            </a:r>
            <a:r>
              <a:rPr lang="en-US" dirty="0">
                <a:latin typeface="+mj-lt"/>
              </a:rPr>
              <a:t>Columns contained data in string format with the percent symbol ’%’</a:t>
            </a:r>
            <a:endParaRPr lang="en-CA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highlight>
                <a:srgbClr val="C0C0C0"/>
              </a:highlight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err="1">
                <a:highlight>
                  <a:srgbClr val="C0C0C0"/>
                </a:highlight>
                <a:latin typeface="+mj-lt"/>
              </a:rPr>
              <a:t>host_is_superhost</a:t>
            </a:r>
            <a:r>
              <a:rPr lang="en-CA" sz="2000" dirty="0">
                <a:latin typeface="+mj-lt"/>
              </a:rPr>
              <a:t>,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host_identity_verified</a:t>
            </a:r>
            <a:r>
              <a:rPr lang="en-CA" sz="2000" dirty="0">
                <a:latin typeface="+mj-lt"/>
              </a:rPr>
              <a:t>,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has_availability</a:t>
            </a:r>
            <a:r>
              <a:rPr lang="en-CA" sz="2000" dirty="0">
                <a:latin typeface="+mj-lt"/>
              </a:rPr>
              <a:t>,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instant_bookable</a:t>
            </a:r>
            <a:r>
              <a:rPr lang="en-CA" sz="2000" dirty="0">
                <a:latin typeface="+mj-lt"/>
              </a:rPr>
              <a:t> : </a:t>
            </a:r>
            <a:r>
              <a:rPr lang="en-CA" dirty="0">
                <a:latin typeface="+mj-lt"/>
              </a:rPr>
              <a:t>Columns contained data ”t” and “f” in string format instead of Boolean. </a:t>
            </a:r>
          </a:p>
          <a:p>
            <a:endParaRPr lang="en-CA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+mj-lt"/>
              </a:rPr>
              <a:t>Redundancy for listings availability data: </a:t>
            </a:r>
          </a:p>
          <a:p>
            <a:endParaRPr lang="en-CA" sz="2000" dirty="0">
              <a:latin typeface="+mj-lt"/>
            </a:endParaRPr>
          </a:p>
          <a:p>
            <a:r>
              <a:rPr lang="en-CA" sz="2000" dirty="0">
                <a:latin typeface="+mj-lt"/>
              </a:rPr>
              <a:t>      </a:t>
            </a:r>
            <a:r>
              <a:rPr lang="en-CA" sz="2000" dirty="0">
                <a:highlight>
                  <a:srgbClr val="C0C0C0"/>
                </a:highlight>
                <a:latin typeface="+mj-lt"/>
              </a:rPr>
              <a:t>availability_30</a:t>
            </a:r>
            <a:r>
              <a:rPr lang="en-CA" sz="2000" dirty="0">
                <a:latin typeface="+mj-lt"/>
              </a:rPr>
              <a:t>,  </a:t>
            </a:r>
            <a:r>
              <a:rPr lang="en-CA" sz="2000" dirty="0">
                <a:highlight>
                  <a:srgbClr val="C0C0C0"/>
                </a:highlight>
                <a:latin typeface="+mj-lt"/>
              </a:rPr>
              <a:t>availability_60</a:t>
            </a:r>
            <a:r>
              <a:rPr lang="en-CA" sz="2000" dirty="0">
                <a:latin typeface="+mj-lt"/>
              </a:rPr>
              <a:t>,  </a:t>
            </a:r>
            <a:r>
              <a:rPr lang="en-CA" sz="2000" dirty="0">
                <a:highlight>
                  <a:srgbClr val="C0C0C0"/>
                </a:highlight>
                <a:latin typeface="+mj-lt"/>
              </a:rPr>
              <a:t>availability_90</a:t>
            </a:r>
            <a:r>
              <a:rPr lang="en-CA" sz="2000" dirty="0">
                <a:latin typeface="+mj-lt"/>
              </a:rPr>
              <a:t>, </a:t>
            </a:r>
            <a:r>
              <a:rPr lang="en-CA" sz="2000" dirty="0">
                <a:highlight>
                  <a:srgbClr val="C0C0C0"/>
                </a:highlight>
                <a:latin typeface="+mj-lt"/>
              </a:rPr>
              <a:t>availability_365</a:t>
            </a:r>
            <a:r>
              <a:rPr lang="en-CA" sz="2000" dirty="0">
                <a:latin typeface="+mj-lt"/>
              </a:rPr>
              <a:t>,  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minimum_minimum_nights</a:t>
            </a:r>
            <a:r>
              <a:rPr lang="en-CA" sz="2000" dirty="0">
                <a:latin typeface="+mj-lt"/>
              </a:rPr>
              <a:t>,  </a:t>
            </a:r>
          </a:p>
          <a:p>
            <a:endParaRPr lang="en-CA" sz="2000" dirty="0">
              <a:latin typeface="+mj-lt"/>
            </a:endParaRPr>
          </a:p>
          <a:p>
            <a:r>
              <a:rPr lang="en-CA" sz="2000" dirty="0">
                <a:latin typeface="+mj-lt"/>
              </a:rPr>
              <a:t>     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maximum_minimum_nights</a:t>
            </a:r>
            <a:r>
              <a:rPr lang="en-CA" sz="2000" dirty="0">
                <a:latin typeface="+mj-lt"/>
              </a:rPr>
              <a:t>, 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minimum_maximum_nights</a:t>
            </a:r>
            <a:r>
              <a:rPr lang="en-CA" sz="2000" dirty="0">
                <a:latin typeface="+mj-lt"/>
              </a:rPr>
              <a:t>,  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maximum_maximum_nights</a:t>
            </a:r>
            <a:r>
              <a:rPr lang="en-CA" sz="2000" dirty="0">
                <a:latin typeface="+mj-lt"/>
              </a:rPr>
              <a:t>, </a:t>
            </a:r>
          </a:p>
          <a:p>
            <a:endParaRPr lang="en-CA" sz="2000" dirty="0">
              <a:latin typeface="+mj-lt"/>
            </a:endParaRPr>
          </a:p>
          <a:p>
            <a:r>
              <a:rPr lang="en-CA" sz="2000" dirty="0">
                <a:latin typeface="+mj-lt"/>
              </a:rPr>
              <a:t>     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minimum_nights_avg</a:t>
            </a:r>
            <a:r>
              <a:rPr lang="en-CA" sz="2000" dirty="0">
                <a:highlight>
                  <a:srgbClr val="C0C0C0"/>
                </a:highlight>
                <a:latin typeface="+mj-lt"/>
              </a:rPr>
              <a:t>, </a:t>
            </a:r>
            <a:r>
              <a:rPr lang="en-CA" sz="2000" dirty="0">
                <a:latin typeface="+mj-lt"/>
              </a:rPr>
              <a:t>   </a:t>
            </a:r>
            <a:r>
              <a:rPr lang="en-CA" sz="2000" dirty="0">
                <a:highlight>
                  <a:srgbClr val="C0C0C0"/>
                </a:highlight>
                <a:latin typeface="+mj-lt"/>
              </a:rPr>
              <a:t>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minimum_nights_avg_ntm</a:t>
            </a:r>
            <a:r>
              <a:rPr lang="en-CA" sz="2000" dirty="0">
                <a:latin typeface="+mj-lt"/>
              </a:rPr>
              <a:t>,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maximum_nights_avg_ntm</a:t>
            </a:r>
            <a:r>
              <a:rPr lang="en-CA" sz="2000" dirty="0">
                <a:highlight>
                  <a:srgbClr val="C0C0C0"/>
                </a:highlight>
                <a:latin typeface="+mj-lt"/>
              </a:rPr>
              <a:t> </a:t>
            </a:r>
          </a:p>
          <a:p>
            <a:r>
              <a:rPr lang="en-CA" sz="2000" dirty="0">
                <a:latin typeface="+mj-lt"/>
              </a:rPr>
              <a:t>      </a:t>
            </a:r>
            <a:endParaRPr lang="en-CA" dirty="0">
              <a:latin typeface="+mj-lt"/>
            </a:endParaRPr>
          </a:p>
          <a:p>
            <a:endParaRPr lang="en-CA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594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Data Munging Techniques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83C5FB-18B8-AE42-9013-49A177744CA5}"/>
              </a:ext>
            </a:extLst>
          </p:cNvPr>
          <p:cNvSpPr txBox="1"/>
          <p:nvPr/>
        </p:nvSpPr>
        <p:spPr>
          <a:xfrm>
            <a:off x="760839" y="1913759"/>
            <a:ext cx="60057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203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Final Dataset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C154DF0-FFBD-2E4B-96A2-6CBFB2792A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97" b="50127"/>
          <a:stretch/>
        </p:blipFill>
        <p:spPr>
          <a:xfrm>
            <a:off x="3175622" y="1654162"/>
            <a:ext cx="2189605" cy="51398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0EE8BB-BCB4-6949-810C-E6718F2EF8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/>
          <a:stretch/>
        </p:blipFill>
        <p:spPr>
          <a:xfrm>
            <a:off x="6095999" y="1718130"/>
            <a:ext cx="2217198" cy="513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5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Relationship of Datasets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342B9DC-43D4-CC48-B655-5845207A35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511" t="5430" r="37603" b="3657"/>
          <a:stretch/>
        </p:blipFill>
        <p:spPr>
          <a:xfrm>
            <a:off x="5509930" y="2351836"/>
            <a:ext cx="1291925" cy="45061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67ED4F-1576-1541-A944-8699AF813E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746"/>
          <a:stretch/>
        </p:blipFill>
        <p:spPr>
          <a:xfrm>
            <a:off x="259967" y="3066746"/>
            <a:ext cx="5105585" cy="1640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0E880E-B8B2-0248-9E46-1FFBC6A90CD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998" t="33336" r="9081" b="9203"/>
          <a:stretch/>
        </p:blipFill>
        <p:spPr>
          <a:xfrm>
            <a:off x="4777324" y="1960622"/>
            <a:ext cx="3144253" cy="445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9F3749-6A78-9E44-A443-9F44A367C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1855" y="4155214"/>
            <a:ext cx="3975100" cy="229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34C720-234E-5046-8E65-DC162E79B38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6501" r="5906" b="13963"/>
          <a:stretch/>
        </p:blipFill>
        <p:spPr>
          <a:xfrm>
            <a:off x="6946233" y="1716512"/>
            <a:ext cx="4681389" cy="2298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97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Property types available in NYC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85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1065</Words>
  <Application>Microsoft Macintosh PowerPoint</Application>
  <PresentationFormat>Widescreen</PresentationFormat>
  <Paragraphs>164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Introduction</vt:lpstr>
      <vt:lpstr>Exploratory Questions</vt:lpstr>
      <vt:lpstr>Analysis of Data Quality</vt:lpstr>
      <vt:lpstr>Analysis of Data Quality</vt:lpstr>
      <vt:lpstr>Data Munging Techniques</vt:lpstr>
      <vt:lpstr>Final Dataset</vt:lpstr>
      <vt:lpstr>Relationship of Datasets</vt:lpstr>
      <vt:lpstr>Property types available in NYC</vt:lpstr>
      <vt:lpstr>Property types available in NYC</vt:lpstr>
      <vt:lpstr>Property types available in NYC</vt:lpstr>
      <vt:lpstr>NYC Neighbourhood Ratings </vt:lpstr>
      <vt:lpstr>NYC Neighbourhood Ratings </vt:lpstr>
      <vt:lpstr>Pricing of NYC Neighbourhoods</vt:lpstr>
      <vt:lpstr>Dashboard Design</vt:lpstr>
      <vt:lpstr>Dashboard Design</vt:lpstr>
      <vt:lpstr>Project Takeaways</vt:lpstr>
      <vt:lpstr>Next Steps…</vt:lpstr>
      <vt:lpstr>Thank You!</vt:lpstr>
      <vt:lpstr>Q&amp;A…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Amaris Hassan</dc:creator>
  <cp:lastModifiedBy>Amaris Hassan</cp:lastModifiedBy>
  <cp:revision>53</cp:revision>
  <dcterms:created xsi:type="dcterms:W3CDTF">2021-02-09T17:31:19Z</dcterms:created>
  <dcterms:modified xsi:type="dcterms:W3CDTF">2021-02-17T21:35:56Z</dcterms:modified>
</cp:coreProperties>
</file>