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59" r:id="rId5"/>
    <p:sldId id="261" r:id="rId6"/>
    <p:sldId id="262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68" r:id="rId15"/>
    <p:sldId id="274" r:id="rId1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40317-8D5F-4C8F-B79C-B6311B9BB6D9}" v="1" dt="2025-08-14T11:38:50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1" d="100"/>
          <a:sy n="71" d="100"/>
        </p:scale>
        <p:origin x="1714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D3B40317-8D5F-4C8F-B79C-B6311B9BB6D9}"/>
    <pc:docChg chg="modSld">
      <pc:chgData name="Adriano Borgatto" userId="e50a874dfa6d3f1a" providerId="LiveId" clId="{D3B40317-8D5F-4C8F-B79C-B6311B9BB6D9}" dt="2025-08-14T11:38:58.098" v="4" actId="20577"/>
      <pc:docMkLst>
        <pc:docMk/>
      </pc:docMkLst>
      <pc:sldChg chg="modSp mod">
        <pc:chgData name="Adriano Borgatto" userId="e50a874dfa6d3f1a" providerId="LiveId" clId="{D3B40317-8D5F-4C8F-B79C-B6311B9BB6D9}" dt="2025-08-14T11:38:58.098" v="4" actId="20577"/>
        <pc:sldMkLst>
          <pc:docMk/>
          <pc:sldMk cId="3072415336" sldId="266"/>
        </pc:sldMkLst>
        <pc:spChg chg="mod">
          <ac:chgData name="Adriano Borgatto" userId="e50a874dfa6d3f1a" providerId="LiveId" clId="{D3B40317-8D5F-4C8F-B79C-B6311B9BB6D9}" dt="2025-08-14T11:38:58.098" v="4" actId="20577"/>
          <ac:spMkLst>
            <pc:docMk/>
            <pc:sldMk cId="3072415336" sldId="266"/>
            <ac:spMk id="3" creationId="{7D063605-FE48-4606-BBD8-3683E27BF3A5}"/>
          </ac:spMkLst>
        </pc:sp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972A8566-7C32-4270-B065-5F0D673400C3}"/>
    <pc:docChg chg="modSld">
      <pc:chgData name="Adriano Borgatto" userId="e50a874dfa6d3f1a" providerId="LiveId" clId="{972A8566-7C32-4270-B065-5F0D673400C3}" dt="2024-09-01T10:03:39.449" v="24" actId="207"/>
      <pc:docMkLst>
        <pc:docMk/>
      </pc:docMkLst>
      <pc:sldChg chg="modSp mod">
        <pc:chgData name="Adriano Borgatto" userId="e50a874dfa6d3f1a" providerId="LiveId" clId="{972A8566-7C32-4270-B065-5F0D673400C3}" dt="2024-09-01T10:03:39.449" v="24" actId="207"/>
        <pc:sldMkLst>
          <pc:docMk/>
          <pc:sldMk cId="3072415336" sldId="266"/>
        </pc:sldMkLst>
      </pc:sldChg>
    </pc:docChg>
  </pc:docChgLst>
  <pc:docChgLst>
    <pc:chgData name="Adriano Borgatto" userId="e50a874dfa6d3f1a" providerId="LiveId" clId="{BD378466-FD68-4D75-A734-4D2B8F039243}"/>
    <pc:docChg chg="custSel addSld delSld modSld">
      <pc:chgData name="Adriano Borgatto" userId="e50a874dfa6d3f1a" providerId="LiveId" clId="{BD378466-FD68-4D75-A734-4D2B8F039243}" dt="2024-03-18T16:46:22.184" v="318" actId="1036"/>
      <pc:docMkLst>
        <pc:docMk/>
      </pc:docMkLst>
      <pc:sldChg chg="del">
        <pc:chgData name="Adriano Borgatto" userId="e50a874dfa6d3f1a" providerId="LiveId" clId="{BD378466-FD68-4D75-A734-4D2B8F039243}" dt="2024-03-14T15:13:18.099" v="0" actId="47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D378466-FD68-4D75-A734-4D2B8F039243}" dt="2024-03-18T16:46:22.184" v="318" actId="1036"/>
        <pc:sldMkLst>
          <pc:docMk/>
          <pc:sldMk cId="2081259041" sldId="274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7T17:32:09.070" v="1192" actId="2057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</pc:sldChg>
      <pc:sldChg chg="addSp modSp add mod">
        <pc:chgData name="Adriano Borgatto" userId="e50a874dfa6d3f1a" providerId="LiveId" clId="{A089B529-FE21-4D7C-BD58-AC6F4A145EB1}" dt="2022-04-07T17:25:06.482" v="1139" actId="6549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A089B529-FE21-4D7C-BD58-AC6F4A145EB1}" dt="2022-04-07T17:32:09.070" v="1192" actId="20577"/>
        <pc:sldMkLst>
          <pc:docMk/>
          <pc:sldMk cId="1817576425" sldId="268"/>
        </pc:sldMkLst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2081259041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3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Definições de Correlação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97F45F-8700-4C58-8488-C1F2615C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55138"/>
            <a:ext cx="8784771" cy="45477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9E2F0D4-53E0-4003-AD4F-824793C807B1}"/>
              </a:ext>
            </a:extLst>
          </p:cNvPr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</p:spTree>
    <p:extLst>
      <p:ext uri="{BB962C8B-B14F-4D97-AF65-F5344CB8AC3E}">
        <p14:creationId xmlns:p14="http://schemas.microsoft.com/office/powerpoint/2010/main" val="28313477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42166" y="142875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Correlação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BFCBE0-5152-4779-BE59-0B08851D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163230"/>
            <a:ext cx="8850086" cy="45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54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42166" y="142875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Correlação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B7CC24-3D26-4BE6-8F3D-035F4586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692696"/>
            <a:ext cx="8817429" cy="33743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CF78AE-EC52-428D-B16F-367A6E5D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" y="4066264"/>
            <a:ext cx="8817429" cy="28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71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17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063605-FE48-4606-BBD8-3683E27B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47712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Os dados ao lado referem-se a idade e pressão arterial de 12 mulheres. Construa um diagrama de dispersão e calcule o coeficiente de correlação linear de Pearson interpretando os resultados.</a:t>
            </a:r>
          </a:p>
          <a:p>
            <a:pPr marL="0" indent="0" eaLnBrk="1" hangingPunct="1">
              <a:buNone/>
            </a:pPr>
            <a:r>
              <a:rPr lang="pt-BR" altLang="pt-BR" i="1" kern="0" dirty="0"/>
              <a:t>Arquivos:</a:t>
            </a:r>
            <a:r>
              <a:rPr lang="pt-BR" altLang="pt-BR" i="1" kern="0" dirty="0">
                <a:solidFill>
                  <a:srgbClr val="FF0000"/>
                </a:solidFill>
              </a:rPr>
              <a:t> pressao.csv, </a:t>
            </a:r>
            <a:r>
              <a:rPr lang="pt-BR" altLang="pt-BR" i="1" kern="0" dirty="0" err="1">
                <a:solidFill>
                  <a:srgbClr val="FF0000"/>
                </a:solidFill>
              </a:rPr>
              <a:t>pressao.R</a:t>
            </a:r>
            <a:endParaRPr lang="pt-BR" altLang="pt-BR" kern="0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CA9BA2ED-CF90-4FEF-9BDD-88E64A67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6977"/>
              </p:ext>
            </p:extLst>
          </p:nvPr>
        </p:nvGraphicFramePr>
        <p:xfrm>
          <a:off x="5220072" y="1196752"/>
          <a:ext cx="3619128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09564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809564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153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2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686DC7-D9BE-463D-BF37-A42A6DF7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87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Processo de queima de massa cerâmica para pavimento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1</a:t>
            </a:r>
            <a:r>
              <a:rPr lang="pt-BR" altLang="pt-BR" sz="2400" kern="0" dirty="0"/>
              <a:t> = retração linear (%), 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2</a:t>
            </a:r>
            <a:r>
              <a:rPr lang="pt-BR" altLang="pt-BR" sz="2400" kern="0" dirty="0"/>
              <a:t> = resistência mecânica (MPa) e </a:t>
            </a:r>
          </a:p>
          <a:p>
            <a:pPr lvl="1" eaLnBrk="1" hangingPunct="1"/>
            <a:r>
              <a:rPr lang="pt-BR" altLang="pt-BR" sz="2400" i="1" kern="0" dirty="0"/>
              <a:t>X</a:t>
            </a:r>
            <a:r>
              <a:rPr lang="pt-BR" altLang="pt-BR" sz="2400" kern="0" baseline="-25000" dirty="0"/>
              <a:t>3</a:t>
            </a:r>
            <a:r>
              <a:rPr lang="pt-BR" altLang="pt-BR" sz="2400" kern="0" dirty="0"/>
              <a:t> = absorção de água (%).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05011F-FE4D-4244-BB89-8EBB70AC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50" y="3082032"/>
            <a:ext cx="84582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Faça os diagramas de dispersão para a relação entre as variáveis e calcule os coeficientes de correlação para os dados que estão no arquivo </a:t>
            </a:r>
            <a:r>
              <a:rPr lang="pt-BR" altLang="pt-BR" i="1" kern="0" dirty="0">
                <a:solidFill>
                  <a:srgbClr val="FF0000"/>
                </a:solidFill>
              </a:rPr>
              <a:t>ceramica.csv</a:t>
            </a:r>
            <a:endParaRPr lang="pt-BR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817576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2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3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686DC7-D9BE-463D-BF37-A42A6DF7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8569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sz="2200" kern="0" dirty="0"/>
              <a:t>Usando a base de dados sobre qualidade do ar que está disponível no software R, faça a correlação e o gráfico:</a:t>
            </a:r>
          </a:p>
          <a:p>
            <a:pPr lvl="1" eaLnBrk="1" hangingPunct="1"/>
            <a:r>
              <a:rPr lang="pt-BR" altLang="pt-BR" i="1" kern="0" dirty="0"/>
              <a:t>X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 = Ozone (Ozônio médio em partes por bilhão medido das 13hs às 15hs na Ilha Roosevelt), </a:t>
            </a:r>
          </a:p>
          <a:p>
            <a:pPr lvl="1" eaLnBrk="1" hangingPunct="1"/>
            <a:r>
              <a:rPr lang="pt-BR" altLang="pt-BR" i="1" kern="0" dirty="0"/>
              <a:t>X</a:t>
            </a:r>
            <a:r>
              <a:rPr lang="pt-BR" altLang="pt-BR" kern="0" baseline="-25000" dirty="0"/>
              <a:t>2</a:t>
            </a:r>
            <a:r>
              <a:rPr lang="pt-BR" altLang="pt-BR" kern="0" dirty="0"/>
              <a:t> = </a:t>
            </a:r>
            <a:r>
              <a:rPr lang="pt-BR" altLang="pt-BR" kern="0" dirty="0" err="1"/>
              <a:t>Solar.R</a:t>
            </a:r>
            <a:r>
              <a:rPr lang="pt-BR" altLang="pt-BR" kern="0" dirty="0"/>
              <a:t> (Radiação solar medido das 8hs às 12hs no Central Park)</a:t>
            </a:r>
          </a:p>
          <a:p>
            <a:pPr lvl="1" eaLnBrk="1" hangingPunct="1"/>
            <a:r>
              <a:rPr lang="pt-BR" altLang="pt-BR" i="1" kern="0" dirty="0"/>
              <a:t>X</a:t>
            </a:r>
            <a:r>
              <a:rPr lang="pt-BR" altLang="pt-BR" kern="0" baseline="-25000" dirty="0"/>
              <a:t>3</a:t>
            </a:r>
            <a:r>
              <a:rPr lang="pt-BR" altLang="pt-BR" kern="0" dirty="0"/>
              <a:t> = Wind (Velocidade média do vento em milhas por hora das 7hs às 10hs no Aeroporto </a:t>
            </a:r>
            <a:r>
              <a:rPr lang="pt-BR" altLang="pt-BR" kern="0" dirty="0" err="1"/>
              <a:t>LaGuardia</a:t>
            </a:r>
            <a:r>
              <a:rPr lang="pt-BR" altLang="pt-BR" kern="0" dirty="0"/>
              <a:t>)</a:t>
            </a:r>
          </a:p>
          <a:p>
            <a:pPr lvl="1" eaLnBrk="1" hangingPunct="1"/>
            <a:r>
              <a:rPr lang="pt-BR" altLang="pt-BR" i="1" kern="0" dirty="0"/>
              <a:t>X</a:t>
            </a:r>
            <a:r>
              <a:rPr lang="pt-BR" altLang="pt-BR" kern="0" baseline="-25000" dirty="0"/>
              <a:t>4</a:t>
            </a:r>
            <a:r>
              <a:rPr lang="pt-BR" altLang="pt-BR" kern="0" dirty="0"/>
              <a:t> = </a:t>
            </a:r>
            <a:r>
              <a:rPr lang="pt-BR" altLang="pt-BR" kern="0" dirty="0" err="1"/>
              <a:t>Temp</a:t>
            </a:r>
            <a:r>
              <a:rPr lang="pt-BR" altLang="pt-BR" kern="0" dirty="0"/>
              <a:t> (Temperatura máxima diária em graus Fahrenheit no Aeroporto La </a:t>
            </a:r>
            <a:r>
              <a:rPr lang="pt-BR" altLang="pt-BR" kern="0" dirty="0" err="1"/>
              <a:t>Guardia</a:t>
            </a:r>
            <a:r>
              <a:rPr lang="pt-BR" altLang="pt-BR" kern="0" dirty="0"/>
              <a:t>)</a:t>
            </a:r>
          </a:p>
          <a:p>
            <a:pPr marL="457200" lvl="1" indent="0" eaLnBrk="1" hangingPunct="1">
              <a:buNone/>
            </a:pPr>
            <a:r>
              <a:rPr lang="pt-BR" altLang="pt-BR" sz="2400" kern="0" dirty="0"/>
              <a:t>Para carregar a base de dados utilize o comando:</a:t>
            </a:r>
          </a:p>
          <a:p>
            <a:pPr marL="457200" lvl="1" indent="0" eaLnBrk="1" hangingPunct="1">
              <a:buNone/>
            </a:pPr>
            <a:r>
              <a:rPr lang="pt-BR" altLang="pt-BR" sz="2400" kern="0" dirty="0"/>
              <a:t>Base = </a:t>
            </a:r>
            <a:r>
              <a:rPr lang="pt-BR" altLang="pt-BR" sz="2400" kern="0" dirty="0" err="1"/>
              <a:t>datasets</a:t>
            </a:r>
            <a:r>
              <a:rPr lang="pt-BR" altLang="pt-BR" sz="2400" kern="0" dirty="0"/>
              <a:t>::</a:t>
            </a:r>
            <a:r>
              <a:rPr lang="pt-BR" altLang="pt-BR" sz="2400" kern="0" dirty="0" err="1"/>
              <a:t>airquality</a:t>
            </a:r>
            <a:endParaRPr lang="pt-BR" altLang="pt-BR" sz="2400" kern="0" dirty="0"/>
          </a:p>
          <a:p>
            <a:pPr marL="457200" lvl="1" indent="0" eaLnBrk="1" hangingPunct="1">
              <a:buNone/>
            </a:pPr>
            <a:endParaRPr lang="pt-BR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812590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2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45AAB-FA33-47AA-B8AA-3A4E8AC9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736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Interesse em analisar o comportamento conjunto de duas variáveis quantitativas (causa </a:t>
            </a:r>
            <a:r>
              <a:rPr lang="pt-BR" altLang="pt-BR" kern="0" dirty="0">
                <a:sym typeface="Wingdings" panose="05000000000000000000" pitchFamily="2" charset="2"/>
              </a:rPr>
              <a:t> efeito)</a:t>
            </a:r>
            <a:r>
              <a:rPr lang="pt-BR" altLang="pt-BR" kern="0" dirty="0"/>
              <a:t>.</a:t>
            </a:r>
          </a:p>
          <a:p>
            <a:pPr eaLnBrk="1" hangingPunct="1"/>
            <a:r>
              <a:rPr lang="pt-BR" altLang="pt-BR" kern="0" dirty="0"/>
              <a:t>Interesse em obter uma medida estatística que indique se existe ou não uma associação linear entre duas variáveis; e se existe, qual a sua magnitude e sinal.</a:t>
            </a:r>
          </a:p>
          <a:p>
            <a:pPr lvl="1" eaLnBrk="1" hangingPunct="1"/>
            <a:r>
              <a:rPr lang="pt-BR" altLang="pt-BR" kern="0" dirty="0"/>
              <a:t>Exemplo: anos de experiência em programação e o tempo gasto para realizar uma determinada tarefa.</a:t>
            </a:r>
          </a:p>
          <a:p>
            <a:pPr lvl="1" eaLnBrk="1" hangingPunct="1"/>
            <a:r>
              <a:rPr lang="pt-BR" altLang="pt-BR" kern="0" dirty="0"/>
              <a:t>Tamanho da população economicamente ativa e o número de acessos a uma página de investimento.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2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E11DB3-2654-4BB5-97D6-1E005D6B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1325071"/>
            <a:ext cx="8817429" cy="42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27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03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0E3379-C76B-44E6-9211-640E5EBD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1268760"/>
            <a:ext cx="8948057" cy="30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43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442543" y="142875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DBF5C5-0C5A-4730-AD6D-F0D6DCC3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215828"/>
            <a:ext cx="8882743" cy="44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5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2676D5-2F9F-4E2B-B545-B651FC6A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38954"/>
            <a:ext cx="8784771" cy="4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00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294CB-7D24-4D36-9E82-5ADD7194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38954"/>
            <a:ext cx="8784771" cy="45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9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C5B164-1306-46DC-ABF0-779A3C17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17573"/>
            <a:ext cx="8317398" cy="50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7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32653" y="142875"/>
            <a:ext cx="6219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Diagrama de Dispersão -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08C22-F5D7-41FC-A0C0-7E94DB6E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41849"/>
            <a:ext cx="8396349" cy="50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23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</TotalTime>
  <Words>370</Words>
  <Application>Microsoft Office PowerPoint</Application>
  <PresentationFormat>Apresentação na tela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Personalizar design</vt:lpstr>
      <vt:lpstr>Técnicas Estatísticas de Predição Sistemas de Informação  Aula 3  Definições de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2025-08-14T11:39:03Z</dcterms:modified>
</cp:coreProperties>
</file>