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8" r:id="rId4"/>
    <p:sldId id="270" r:id="rId5"/>
    <p:sldId id="260" r:id="rId6"/>
    <p:sldId id="261" r:id="rId7"/>
    <p:sldId id="262" r:id="rId8"/>
    <p:sldId id="263" r:id="rId9"/>
    <p:sldId id="264" r:id="rId10"/>
    <p:sldId id="271" r:id="rId11"/>
    <p:sldId id="266" r:id="rId12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 autoAdjust="0"/>
    <p:restoredTop sz="94595" autoAdjust="0"/>
  </p:normalViewPr>
  <p:slideViewPr>
    <p:cSldViewPr>
      <p:cViewPr varScale="1">
        <p:scale>
          <a:sx n="71" d="100"/>
          <a:sy n="71" d="100"/>
        </p:scale>
        <p:origin x="1714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8AD509D1-3E73-4286-9B42-B4E5E704851A}"/>
    <pc:docChg chg="custSel delSld modSld">
      <pc:chgData name="Adriano Borgatto" userId="e50a874dfa6d3f1a" providerId="LiveId" clId="{8AD509D1-3E73-4286-9B42-B4E5E704851A}" dt="2025-08-14T11:54:06.036" v="31" actId="2696"/>
      <pc:docMkLst>
        <pc:docMk/>
      </pc:docMkLst>
      <pc:sldChg chg="del">
        <pc:chgData name="Adriano Borgatto" userId="e50a874dfa6d3f1a" providerId="LiveId" clId="{8AD509D1-3E73-4286-9B42-B4E5E704851A}" dt="2025-08-14T11:54:06.036" v="31" actId="2696"/>
        <pc:sldMkLst>
          <pc:docMk/>
          <pc:sldMk cId="1075697645" sldId="259"/>
        </pc:sldMkLst>
      </pc:sldChg>
      <pc:sldChg chg="del">
        <pc:chgData name="Adriano Borgatto" userId="e50a874dfa6d3f1a" providerId="LiveId" clId="{8AD509D1-3E73-4286-9B42-B4E5E704851A}" dt="2025-08-14T11:54:06.036" v="31" actId="2696"/>
        <pc:sldMkLst>
          <pc:docMk/>
          <pc:sldMk cId="2969784623" sldId="267"/>
        </pc:sldMkLst>
      </pc:sldChg>
      <pc:sldChg chg="modSp mod">
        <pc:chgData name="Adriano Borgatto" userId="e50a874dfa6d3f1a" providerId="LiveId" clId="{8AD509D1-3E73-4286-9B42-B4E5E704851A}" dt="2025-08-14T11:52:48.737" v="30" actId="207"/>
        <pc:sldMkLst>
          <pc:docMk/>
          <pc:sldMk cId="2328634869" sldId="270"/>
        </pc:sldMkLst>
        <pc:spChg chg="mod">
          <ac:chgData name="Adriano Borgatto" userId="e50a874dfa6d3f1a" providerId="LiveId" clId="{8AD509D1-3E73-4286-9B42-B4E5E704851A}" dt="2025-08-14T11:52:48.737" v="30" actId="207"/>
          <ac:spMkLst>
            <pc:docMk/>
            <pc:sldMk cId="2328634869" sldId="270"/>
            <ac:spMk id="4" creationId="{B4965B91-BA62-4248-9526-2E4DF496CC4F}"/>
          </ac:spMkLst>
        </pc:spChg>
      </pc:sldChg>
    </pc:docChg>
  </pc:docChgLst>
  <pc:docChgLst>
    <pc:chgData name="Adriano Borgatto" userId="e50a874dfa6d3f1a" providerId="LiveId" clId="{B98DEB2F-177F-4CB3-A252-5D76C7B5F6F7}"/>
    <pc:docChg chg="custSel modSld">
      <pc:chgData name="Adriano Borgatto" userId="e50a874dfa6d3f1a" providerId="LiveId" clId="{B98DEB2F-177F-4CB3-A252-5D76C7B5F6F7}" dt="2024-09-01T10:25:20.469" v="52" actId="20577"/>
      <pc:docMkLst>
        <pc:docMk/>
      </pc:docMkLst>
      <pc:sldChg chg="modSp mod">
        <pc:chgData name="Adriano Borgatto" userId="e50a874dfa6d3f1a" providerId="LiveId" clId="{B98DEB2F-177F-4CB3-A252-5D76C7B5F6F7}" dt="2024-09-01T10:24:13.635" v="38" actId="20577"/>
        <pc:sldMkLst>
          <pc:docMk/>
          <pc:sldMk cId="1813755357" sldId="264"/>
        </pc:sldMkLst>
      </pc:sldChg>
      <pc:sldChg chg="modSp mod">
        <pc:chgData name="Adriano Borgatto" userId="e50a874dfa6d3f1a" providerId="LiveId" clId="{B98DEB2F-177F-4CB3-A252-5D76C7B5F6F7}" dt="2024-09-01T10:22:35.796" v="26" actId="207"/>
        <pc:sldMkLst>
          <pc:docMk/>
          <pc:sldMk cId="2292630170" sldId="266"/>
        </pc:sldMkLst>
      </pc:sldChg>
      <pc:sldChg chg="modSp mod">
        <pc:chgData name="Adriano Borgatto" userId="e50a874dfa6d3f1a" providerId="LiveId" clId="{B98DEB2F-177F-4CB3-A252-5D76C7B5F6F7}" dt="2024-09-01T10:25:20.469" v="52" actId="20577"/>
        <pc:sldMkLst>
          <pc:docMk/>
          <pc:sldMk cId="2909255823" sldId="271"/>
        </pc:sldMkLst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7T17:48:52.917" v="1257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BC181C97-953D-4172-B9C0-6D83A184D733}" dt="2022-04-07T17:35:46.372" v="1035" actId="1037"/>
        <pc:sldMkLst>
          <pc:docMk/>
          <pc:sldMk cId="0" sldId="258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7T17:45:55.950" v="1255" actId="255"/>
        <pc:sldMkLst>
          <pc:docMk/>
          <pc:sldMk cId="2203118664" sldId="261"/>
        </pc:sldMkLst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7T17:48:52.917" v="1257" actId="20577"/>
        <pc:sldMkLst>
          <pc:docMk/>
          <pc:sldMk cId="1813755357" sldId="264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7T17:44:55.399" v="1253" actId="1037"/>
        <pc:sldMkLst>
          <pc:docMk/>
          <pc:sldMk cId="2969784623" sldId="267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</pc:sldChg>
      <pc:sldChg chg="addSp delSp modSp add mod">
        <pc:chgData name="Adriano Borgatto" userId="e50a874dfa6d3f1a" providerId="LiveId" clId="{BC181C97-953D-4172-B9C0-6D83A184D733}" dt="2022-04-07T17:41:21.894" v="1236" actId="1410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3A2D5C67-67C3-4DCC-92A6-EA4A2CEE09E3}"/>
    <pc:docChg chg="undo custSel delSld modSld">
      <pc:chgData name="Adriano Borgatto" userId="e50a874dfa6d3f1a" providerId="LiveId" clId="{3A2D5C67-67C3-4DCC-92A6-EA4A2CEE09E3}" dt="2024-03-14T16:23:14.830" v="4" actId="478"/>
      <pc:docMkLst>
        <pc:docMk/>
      </pc:docMkLst>
      <pc:sldChg chg="modSp mod">
        <pc:chgData name="Adriano Borgatto" userId="e50a874dfa6d3f1a" providerId="LiveId" clId="{3A2D5C67-67C3-4DCC-92A6-EA4A2CEE09E3}" dt="2024-03-14T16:14:53.914" v="2"/>
        <pc:sldMkLst>
          <pc:docMk/>
          <pc:sldMk cId="1075697645" sldId="259"/>
        </pc:sldMkLst>
      </pc:sldChg>
      <pc:sldChg chg="del">
        <pc:chgData name="Adriano Borgatto" userId="e50a874dfa6d3f1a" providerId="LiveId" clId="{3A2D5C67-67C3-4DCC-92A6-EA4A2CEE09E3}" dt="2024-03-14T16:18:39.295" v="3" actId="2696"/>
        <pc:sldMkLst>
          <pc:docMk/>
          <pc:sldMk cId="443477199" sldId="265"/>
        </pc:sldMkLst>
      </pc:sldChg>
      <pc:sldChg chg="delSp mod">
        <pc:chgData name="Adriano Borgatto" userId="e50a874dfa6d3f1a" providerId="LiveId" clId="{3A2D5C67-67C3-4DCC-92A6-EA4A2CEE09E3}" dt="2024-03-14T16:23:14.830" v="4" actId="478"/>
        <pc:sldMkLst>
          <pc:docMk/>
          <pc:sldMk cId="2292630170" sldId="266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E55D676B-3AE5-4348-B71C-7F5E4776C2E6}"/>
    <pc:docChg chg="modSld">
      <pc:chgData name="Adriano Borgatto" userId="e50a874dfa6d3f1a" providerId="LiveId" clId="{E55D676B-3AE5-4348-B71C-7F5E4776C2E6}" dt="2022-09-02T13:25:15.180" v="76" actId="20577"/>
      <pc:docMkLst>
        <pc:docMk/>
      </pc:docMkLst>
      <pc:sldChg chg="modSp mod">
        <pc:chgData name="Adriano Borgatto" userId="e50a874dfa6d3f1a" providerId="LiveId" clId="{E55D676B-3AE5-4348-B71C-7F5E4776C2E6}" dt="2022-09-02T13:20:50.177" v="0" actId="20577"/>
        <pc:sldMkLst>
          <pc:docMk/>
          <pc:sldMk cId="0" sldId="258"/>
        </pc:sldMkLst>
      </pc:sldChg>
      <pc:sldChg chg="modSp mod">
        <pc:chgData name="Adriano Borgatto" userId="e50a874dfa6d3f1a" providerId="LiveId" clId="{E55D676B-3AE5-4348-B71C-7F5E4776C2E6}" dt="2022-09-02T13:25:15.180" v="76" actId="20577"/>
        <pc:sldMkLst>
          <pc:docMk/>
          <pc:sldMk cId="2203118664" sldId="261"/>
        </pc:sldMkLst>
      </pc:sldChg>
    </pc:docChg>
  </pc:docChgLst>
  <pc:docChgLst>
    <pc:chgData name="Adriano Borgatto" userId="e50a874dfa6d3f1a" providerId="LiveId" clId="{619CD119-8729-4CD0-B95F-2673A140EC99}"/>
    <pc:docChg chg="modSld">
      <pc:chgData name="Adriano Borgatto" userId="e50a874dfa6d3f1a" providerId="LiveId" clId="{619CD119-8729-4CD0-B95F-2673A140EC99}" dt="2025-03-16T22:21:46.454" v="2" actId="20577"/>
      <pc:docMkLst>
        <pc:docMk/>
      </pc:docMkLst>
      <pc:sldChg chg="modSp mod">
        <pc:chgData name="Adriano Borgatto" userId="e50a874dfa6d3f1a" providerId="LiveId" clId="{619CD119-8729-4CD0-B95F-2673A140EC99}" dt="2025-03-16T22:21:46.454" v="2" actId="20577"/>
        <pc:sldMkLst>
          <pc:docMk/>
          <pc:sldMk cId="1075697645" sldId="259"/>
        </pc:sldMkLst>
      </pc:sldChg>
    </pc:docChg>
  </pc:docChgLst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30B321EE-EA43-4026-B718-E4AB43BCCEBF}"/>
    <pc:docChg chg="modSld">
      <pc:chgData name="Adriano Borgatto" userId="e50a874dfa6d3f1a" providerId="LiveId" clId="{30B321EE-EA43-4026-B718-E4AB43BCCEBF}" dt="2023-08-11T12:21:28.388" v="51" actId="14100"/>
      <pc:docMkLst>
        <pc:docMk/>
      </pc:docMkLst>
      <pc:sldChg chg="addSp modSp mod">
        <pc:chgData name="Adriano Borgatto" userId="e50a874dfa6d3f1a" providerId="LiveId" clId="{30B321EE-EA43-4026-B718-E4AB43BCCEBF}" dt="2023-08-11T12:21:28.388" v="51" actId="14100"/>
        <pc:sldMkLst>
          <pc:docMk/>
          <pc:sldMk cId="2292630170" sldId="266"/>
        </pc:sldMkLst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57F45673-9209-4A5D-B422-0E24FE9D0C8A}"/>
    <pc:docChg chg="modSld">
      <pc:chgData name="Adriano Borgatto" userId="e50a874dfa6d3f1a" providerId="LiveId" clId="{57F45673-9209-4A5D-B422-0E24FE9D0C8A}" dt="2023-03-15T11:56:35.136" v="57" actId="20577"/>
      <pc:docMkLst>
        <pc:docMk/>
      </pc:docMkLst>
      <pc:sldChg chg="modSp mod">
        <pc:chgData name="Adriano Borgatto" userId="e50a874dfa6d3f1a" providerId="LiveId" clId="{57F45673-9209-4A5D-B422-0E24FE9D0C8A}" dt="2023-03-15T11:53:02.964" v="55" actId="255"/>
        <pc:sldMkLst>
          <pc:docMk/>
          <pc:sldMk cId="1075697645" sldId="259"/>
        </pc:sldMkLst>
      </pc:sldChg>
      <pc:sldChg chg="modSp mod">
        <pc:chgData name="Adriano Borgatto" userId="e50a874dfa6d3f1a" providerId="LiveId" clId="{57F45673-9209-4A5D-B422-0E24FE9D0C8A}" dt="2023-03-10T18:00:11.157" v="49" actId="20577"/>
        <pc:sldMkLst>
          <pc:docMk/>
          <pc:sldMk cId="1813755357" sldId="264"/>
        </pc:sldMkLst>
      </pc:sldChg>
      <pc:sldChg chg="modSp mod">
        <pc:chgData name="Adriano Borgatto" userId="e50a874dfa6d3f1a" providerId="LiveId" clId="{57F45673-9209-4A5D-B422-0E24FE9D0C8A}" dt="2023-03-10T18:00:37.093" v="51"/>
        <pc:sldMkLst>
          <pc:docMk/>
          <pc:sldMk cId="443477199" sldId="265"/>
        </pc:sldMkLst>
      </pc:sldChg>
      <pc:sldChg chg="modSp mod">
        <pc:chgData name="Adriano Borgatto" userId="e50a874dfa6d3f1a" providerId="LiveId" clId="{57F45673-9209-4A5D-B422-0E24FE9D0C8A}" dt="2023-03-15T11:56:35.136" v="57" actId="20577"/>
        <pc:sldMkLst>
          <pc:docMk/>
          <pc:sldMk cId="2909255823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4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Intervalo de Confiança e Teste de Hipóteses para Correlação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55322" y="142875"/>
            <a:ext cx="3374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Simulado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928ADD-05DA-48AA-9ADA-D1C205AE106A}"/>
              </a:ext>
            </a:extLst>
          </p:cNvPr>
          <p:cNvSpPr txBox="1"/>
          <p:nvPr/>
        </p:nvSpPr>
        <p:spPr>
          <a:xfrm>
            <a:off x="323528" y="1124744"/>
            <a:ext cx="82089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/>
              <a:t>rbvn</a:t>
            </a:r>
            <a:r>
              <a:rPr lang="pt-BR" sz="2400" dirty="0"/>
              <a:t>&lt;-</a:t>
            </a:r>
            <a:r>
              <a:rPr lang="pt-BR" sz="2400" dirty="0" err="1"/>
              <a:t>function</a:t>
            </a:r>
            <a:r>
              <a:rPr lang="pt-BR" sz="2400" dirty="0"/>
              <a:t> (n, mu1, s1, mu2, s2, </a:t>
            </a:r>
            <a:r>
              <a:rPr lang="pt-BR" sz="2400" dirty="0" err="1"/>
              <a:t>rho</a:t>
            </a:r>
            <a:r>
              <a:rPr lang="pt-BR" sz="2400" dirty="0"/>
              <a:t>){</a:t>
            </a:r>
          </a:p>
          <a:p>
            <a:r>
              <a:rPr lang="pt-BR" sz="2400" dirty="0"/>
              <a:t>  X1 &lt;- </a:t>
            </a:r>
            <a:r>
              <a:rPr lang="pt-BR" sz="2400" dirty="0" err="1"/>
              <a:t>rnorm</a:t>
            </a:r>
            <a:r>
              <a:rPr lang="pt-BR" sz="2400" dirty="0"/>
              <a:t>(n, mu1, s1)</a:t>
            </a:r>
          </a:p>
          <a:p>
            <a:r>
              <a:rPr lang="pt-BR" sz="2400" dirty="0"/>
              <a:t>  X2 &lt;- </a:t>
            </a:r>
            <a:r>
              <a:rPr lang="pt-BR" sz="2400" dirty="0" err="1"/>
              <a:t>rnorm</a:t>
            </a:r>
            <a:r>
              <a:rPr lang="pt-BR" sz="2400" dirty="0"/>
              <a:t>(n, mu2 + (s2/s1) * </a:t>
            </a:r>
            <a:r>
              <a:rPr lang="pt-BR" sz="2400" dirty="0" err="1"/>
              <a:t>rho</a:t>
            </a:r>
            <a:r>
              <a:rPr lang="pt-BR" sz="2400" dirty="0"/>
              <a:t> *</a:t>
            </a:r>
          </a:p>
          <a:p>
            <a:r>
              <a:rPr lang="pt-BR" sz="2400" dirty="0"/>
              <a:t>                (X1 - mu1), </a:t>
            </a:r>
            <a:r>
              <a:rPr lang="pt-BR" sz="2400" dirty="0" err="1"/>
              <a:t>sqrt</a:t>
            </a:r>
            <a:r>
              <a:rPr lang="pt-BR" sz="2400" dirty="0"/>
              <a:t>((1 - rho^2)*s2^2))</a:t>
            </a:r>
          </a:p>
          <a:p>
            <a:r>
              <a:rPr lang="pt-BR" sz="2400" dirty="0"/>
              <a:t>  </a:t>
            </a:r>
            <a:r>
              <a:rPr lang="pt-BR" sz="2400" dirty="0" err="1"/>
              <a:t>cbind</a:t>
            </a:r>
            <a:r>
              <a:rPr lang="pt-BR" sz="2400" dirty="0"/>
              <a:t>(X1, X2)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dados &lt;- </a:t>
            </a:r>
            <a:r>
              <a:rPr lang="pt-BR" sz="2400" dirty="0" err="1"/>
              <a:t>data.frame</a:t>
            </a:r>
            <a:r>
              <a:rPr lang="pt-BR" sz="2400" dirty="0"/>
              <a:t>(</a:t>
            </a:r>
            <a:r>
              <a:rPr lang="pt-BR" sz="2400" dirty="0" err="1"/>
              <a:t>rbvn</a:t>
            </a:r>
            <a:r>
              <a:rPr lang="pt-BR" sz="2400" dirty="0"/>
              <a:t>(1000,1.60,0.09,60,8,0.10))</a:t>
            </a:r>
          </a:p>
          <a:p>
            <a:r>
              <a:rPr lang="pt-BR" sz="2400" dirty="0" err="1"/>
              <a:t>colnames</a:t>
            </a:r>
            <a:r>
              <a:rPr lang="pt-BR" sz="2400" dirty="0"/>
              <a:t>(dados) &lt;- c("</a:t>
            </a:r>
            <a:r>
              <a:rPr lang="pt-BR" sz="2400" dirty="0" err="1"/>
              <a:t>Altura","Peso</a:t>
            </a:r>
            <a:r>
              <a:rPr lang="pt-BR" sz="2400" dirty="0"/>
              <a:t>")</a:t>
            </a:r>
          </a:p>
          <a:p>
            <a:endParaRPr lang="pt-BR" sz="2400" dirty="0"/>
          </a:p>
          <a:p>
            <a:r>
              <a:rPr lang="pt-BR" sz="2400" dirty="0"/>
              <a:t># Teste de Hipóteses</a:t>
            </a:r>
          </a:p>
          <a:p>
            <a:r>
              <a:rPr lang="pt-BR" sz="2400" dirty="0" err="1"/>
              <a:t>cor.test</a:t>
            </a:r>
            <a:r>
              <a:rPr lang="pt-BR" sz="2400" dirty="0"/>
              <a:t>(</a:t>
            </a:r>
            <a:r>
              <a:rPr lang="pt-BR" sz="2400" dirty="0" err="1"/>
              <a:t>dados$Altura,dados$Peso,alternative</a:t>
            </a:r>
            <a:r>
              <a:rPr lang="pt-BR" sz="2400" dirty="0"/>
              <a:t>="</a:t>
            </a:r>
            <a:r>
              <a:rPr lang="pt-BR" sz="2400" dirty="0" err="1"/>
              <a:t>two.sided</a:t>
            </a:r>
            <a:r>
              <a:rPr lang="pt-BR" sz="2400" dirty="0"/>
              <a:t>")</a:t>
            </a:r>
          </a:p>
          <a:p>
            <a:r>
              <a:rPr lang="pt-BR" sz="2400" dirty="0" err="1"/>
              <a:t>plot</a:t>
            </a:r>
            <a:r>
              <a:rPr lang="pt-BR" sz="2400" dirty="0"/>
              <a:t>(dados)</a:t>
            </a:r>
          </a:p>
        </p:txBody>
      </p:sp>
    </p:spTree>
    <p:extLst>
      <p:ext uri="{BB962C8B-B14F-4D97-AF65-F5344CB8AC3E}">
        <p14:creationId xmlns:p14="http://schemas.microsoft.com/office/powerpoint/2010/main" val="29092558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B5CAC0-3F09-4D13-8BB8-40E00B53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96752"/>
            <a:ext cx="477125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pt-BR" altLang="pt-BR" kern="0" dirty="0"/>
              <a:t>Para os dados ao lado da idade e pressão arterial de 12 mulheres, faça o intervalo de 90% de confiança e teste a hipótese de haver relação linear. Interprete os resultados.</a:t>
            </a:r>
          </a:p>
          <a:p>
            <a:pPr marL="0" indent="0" eaLnBrk="1" hangingPunct="1">
              <a:buNone/>
            </a:pPr>
            <a:r>
              <a:rPr lang="pt-BR" altLang="pt-BR" i="1" kern="0" dirty="0"/>
              <a:t>Arquivo: </a:t>
            </a:r>
            <a:r>
              <a:rPr lang="pt-BR" altLang="pt-BR" i="1" kern="0" dirty="0">
                <a:solidFill>
                  <a:srgbClr val="FF0000"/>
                </a:solidFill>
              </a:rPr>
              <a:t>pressao.csv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3EAD96F-CC44-4054-9FEB-2C97D5E1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34273"/>
              </p:ext>
            </p:extLst>
          </p:nvPr>
        </p:nvGraphicFramePr>
        <p:xfrm>
          <a:off x="6588224" y="1196752"/>
          <a:ext cx="2250976" cy="48209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25488">
                  <a:extLst>
                    <a:ext uri="{9D8B030D-6E8A-4147-A177-3AD203B41FA5}">
                      <a16:colId xmlns:a16="http://schemas.microsoft.com/office/drawing/2014/main" val="4068862683"/>
                    </a:ext>
                  </a:extLst>
                </a:gridCol>
                <a:gridCol w="1125488">
                  <a:extLst>
                    <a:ext uri="{9D8B030D-6E8A-4147-A177-3AD203B41FA5}">
                      <a16:colId xmlns:a16="http://schemas.microsoft.com/office/drawing/2014/main" val="3149545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Pressão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0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7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37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12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1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6301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F3D630-DE1C-47B6-8204-CE75E1BF0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68760"/>
            <a:ext cx="8458200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O coeficiente de correlação populacional é um parâmetro ou característica da população, representada pela letra grega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>
                <a:sym typeface="Symbol" panose="05050102010706020507" pitchFamily="18" charset="2"/>
              </a:rPr>
              <a:t> e </a:t>
            </a:r>
            <a:r>
              <a:rPr lang="pt-BR" altLang="pt-BR" u="sng" kern="0" dirty="0">
                <a:sym typeface="Symbol" panose="05050102010706020507" pitchFamily="18" charset="2"/>
              </a:rPr>
              <a:t>desconhecido</a:t>
            </a:r>
            <a:r>
              <a:rPr lang="pt-BR" altLang="pt-BR" i="1" kern="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590D0404-DB6C-464A-AF63-617B91BD6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879452"/>
            <a:ext cx="8640960" cy="226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pt-BR" altLang="pt-BR" b="1" dirty="0">
                <a:latin typeface="+mn-lt"/>
              </a:rPr>
              <a:t>Exemplo</a:t>
            </a:r>
            <a:r>
              <a:rPr lang="pt-BR" altLang="pt-BR" dirty="0">
                <a:latin typeface="+mn-lt"/>
              </a:rPr>
              <a:t>: Considere uma empresa que vende e conserta microcomputadores. Deseja-se estudar a relação entre o período de tempo do serviço de chamadas, em minutos (</a:t>
            </a:r>
            <a:r>
              <a:rPr lang="pt-BR" altLang="pt-BR" i="1" dirty="0">
                <a:latin typeface="+mn-lt"/>
              </a:rPr>
              <a:t>X)</a:t>
            </a:r>
            <a:r>
              <a:rPr lang="pt-BR" altLang="pt-BR" dirty="0">
                <a:latin typeface="+mn-lt"/>
              </a:rPr>
              <a:t> e o número de componentes eletrônicos no computador que devem ser consertados ou substituídos (</a:t>
            </a:r>
            <a:r>
              <a:rPr lang="pt-BR" altLang="pt-BR" i="1" dirty="0">
                <a:latin typeface="+mn-lt"/>
              </a:rPr>
              <a:t>Y</a:t>
            </a:r>
            <a:r>
              <a:rPr lang="pt-BR" altLang="pt-BR" dirty="0">
                <a:latin typeface="+mn-lt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C9D23-CB37-4B09-8398-58AF08B50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4744"/>
            <a:ext cx="8496300" cy="42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Dada uma amostra aleatória simples (</a:t>
            </a:r>
            <a:r>
              <a:rPr lang="pt-BR" altLang="pt-BR" i="1" kern="0" dirty="0"/>
              <a:t>x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), (</a:t>
            </a:r>
            <a:r>
              <a:rPr lang="pt-BR" altLang="pt-BR" i="1" kern="0" dirty="0"/>
              <a:t>x</a:t>
            </a:r>
            <a:r>
              <a:rPr lang="pt-BR" altLang="pt-BR" kern="0" baseline="-25000" dirty="0"/>
              <a:t>2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baseline="-25000" dirty="0"/>
              <a:t>2</a:t>
            </a:r>
            <a:r>
              <a:rPr lang="pt-BR" altLang="pt-BR" kern="0" dirty="0"/>
              <a:t>), ..., (</a:t>
            </a:r>
            <a:r>
              <a:rPr lang="pt-BR" altLang="pt-BR" i="1" kern="0" dirty="0" err="1"/>
              <a:t>x</a:t>
            </a:r>
            <a:r>
              <a:rPr lang="pt-BR" altLang="pt-BR" i="1" kern="0" baseline="-25000" dirty="0" err="1"/>
              <a:t>n</a:t>
            </a:r>
            <a:r>
              <a:rPr lang="pt-BR" altLang="pt-BR" kern="0" dirty="0"/>
              <a:t>, </a:t>
            </a:r>
            <a:r>
              <a:rPr lang="pt-BR" altLang="pt-BR" i="1" kern="0" dirty="0" err="1"/>
              <a:t>y</a:t>
            </a:r>
            <a:r>
              <a:rPr lang="pt-BR" altLang="pt-BR" i="1" kern="0" baseline="-25000" dirty="0" err="1"/>
              <a:t>n</a:t>
            </a:r>
            <a:r>
              <a:rPr lang="pt-BR" altLang="pt-BR" kern="0" dirty="0"/>
              <a:t>) do par de variáveis aleatórias (</a:t>
            </a:r>
            <a:r>
              <a:rPr lang="pt-BR" altLang="pt-BR" i="1" kern="0" dirty="0"/>
              <a:t>X</a:t>
            </a:r>
            <a:r>
              <a:rPr lang="pt-BR" altLang="pt-BR" kern="0" dirty="0"/>
              <a:t>, </a:t>
            </a:r>
            <a:r>
              <a:rPr lang="pt-BR" altLang="pt-BR" i="1" kern="0" dirty="0"/>
              <a:t>Y</a:t>
            </a:r>
            <a:r>
              <a:rPr lang="pt-BR" altLang="pt-BR" kern="0" dirty="0"/>
              <a:t>), o coeficiente </a:t>
            </a:r>
            <a:r>
              <a:rPr lang="pt-BR" altLang="pt-BR" b="1" i="1" kern="0" dirty="0"/>
              <a:t>r</a:t>
            </a:r>
            <a:r>
              <a:rPr lang="pt-BR" altLang="pt-BR" i="1" kern="0" dirty="0">
                <a:solidFill>
                  <a:srgbClr val="FF3300"/>
                </a:solidFill>
              </a:rPr>
              <a:t>  </a:t>
            </a:r>
            <a:r>
              <a:rPr lang="pt-BR" altLang="pt-BR" kern="0" dirty="0"/>
              <a:t>pode ser considerado uma </a:t>
            </a:r>
            <a:r>
              <a:rPr lang="pt-BR" altLang="pt-BR" i="1" kern="0" dirty="0"/>
              <a:t>estimativa</a:t>
            </a:r>
            <a:r>
              <a:rPr lang="pt-BR" altLang="pt-BR" kern="0" dirty="0"/>
              <a:t> do verdadeiro e desconhecido coeficiente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kern="0" dirty="0"/>
              <a:t>Podemos usar o coeficiente de correlação amostral, </a:t>
            </a:r>
            <a:r>
              <a:rPr lang="pt-BR" altLang="pt-BR" i="1" kern="0" dirty="0"/>
              <a:t>r</a:t>
            </a:r>
            <a:r>
              <a:rPr lang="pt-BR" altLang="pt-BR" kern="0" dirty="0"/>
              <a:t>, para fazer várias inferências sobre </a:t>
            </a:r>
            <a:r>
              <a:rPr lang="pt-BR" altLang="pt-BR" i="1" kern="0" dirty="0">
                <a:sym typeface="Symbol" panose="05050102010706020507" pitchFamily="18" charset="2"/>
              </a:rPr>
              <a:t>.</a:t>
            </a:r>
          </a:p>
          <a:p>
            <a:pPr eaLnBrk="1" hangingPunct="1">
              <a:lnSpc>
                <a:spcPct val="110000"/>
              </a:lnSpc>
            </a:pPr>
            <a:r>
              <a:rPr lang="pt-BR" altLang="pt-BR" kern="0" dirty="0">
                <a:sym typeface="Symbol" panose="05050102010706020507" pitchFamily="18" charset="2"/>
              </a:rPr>
              <a:t>Uma população que tenha duas variáveis não-correlacionadas, pode produzir uma amostra com coeficiente de correlação diferente de zero, simplesmente devido à seleção dos dados.</a:t>
            </a:r>
          </a:p>
          <a:p>
            <a:pPr eaLnBrk="1" hangingPunct="1">
              <a:lnSpc>
                <a:spcPct val="110000"/>
              </a:lnSpc>
            </a:pPr>
            <a:endParaRPr lang="pt-BR" altLang="pt-BR" i="1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497863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693947" y="142875"/>
            <a:ext cx="5697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Inferência sobre o parâmetro </a:t>
            </a: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  <a:sym typeface="Symbol" panose="05050102010706020507" pitchFamily="18" charset="2"/>
              </a:rPr>
              <a:t>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965B91-BA62-4248-9526-2E4DF496C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1052736"/>
                <a:ext cx="8458200" cy="4896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0"/>
                  </a:spcBef>
                  <a:spcAft>
                    <a:spcPct val="4000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pt-BR" altLang="pt-BR" i="1" u="sng" kern="0" dirty="0"/>
                  <a:t>Objetivo</a:t>
                </a:r>
                <a:r>
                  <a:rPr lang="pt-BR" altLang="pt-BR" kern="0" dirty="0"/>
                  <a:t>: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/>
                  <a:t>Intervalo de confiança;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/>
                  <a:t>Teste de hipóteses.</a:t>
                </a:r>
              </a:p>
              <a:p>
                <a:pPr marL="0" indent="0" eaLnBrk="1" hangingPunct="1">
                  <a:buNone/>
                </a:pPr>
                <a:endParaRPr lang="pt-BR" altLang="pt-BR" i="1" kern="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r>
                  <a:rPr lang="pt-BR" altLang="pt-BR" i="1" kern="0" dirty="0">
                    <a:sym typeface="Symbol" panose="05050102010706020507" pitchFamily="18" charset="2"/>
                  </a:rPr>
                  <a:t>Intervalo de confiança (revisão)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O que é?</a:t>
                </a: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Como é construído?</a:t>
                </a:r>
              </a:p>
              <a:p>
                <a:pPr marL="36830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pt-BR" altLang="pt-B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accPr>
                        <m:e>
                          <m:r>
                            <a:rPr lang="pt-BR" altLang="pt-BR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𝑥</m:t>
                          </m:r>
                        </m:e>
                      </m:acc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pt-BR" altLang="pt-BR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𝑒𝑟𝑟𝑜</m:t>
                      </m:r>
                    </m:oMath>
                  </m:oMathPara>
                </a14:m>
                <a:endParaRPr lang="pt-BR" altLang="pt-BR" b="0" kern="0" dirty="0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711200" eaLnBrk="1" hangingPunct="1">
                  <a:buFont typeface="Wingdings" panose="05000000000000000000" pitchFamily="2" charset="2"/>
                  <a:buChar char="Ø"/>
                </a:pPr>
                <a:r>
                  <a:rPr lang="pt-BR" altLang="pt-BR" kern="0" dirty="0">
                    <a:sym typeface="Symbol" panose="05050102010706020507" pitchFamily="18" charset="2"/>
                  </a:rPr>
                  <a:t>Ideia de simulação (Arquivo: </a:t>
                </a:r>
                <a:r>
                  <a:rPr lang="pt-BR" altLang="pt-BR" kern="0" dirty="0" err="1">
                    <a:solidFill>
                      <a:srgbClr val="FF0000"/>
                    </a:solidFill>
                    <a:sym typeface="Symbol" panose="05050102010706020507" pitchFamily="18" charset="2"/>
                  </a:rPr>
                  <a:t>simulacao.R</a:t>
                </a:r>
                <a:r>
                  <a:rPr lang="pt-BR" altLang="pt-BR" kern="0" dirty="0"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965B91-BA62-4248-9526-2E4DF496C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1052736"/>
                <a:ext cx="8458200" cy="4896544"/>
              </a:xfrm>
              <a:prstGeom prst="rect">
                <a:avLst/>
              </a:prstGeom>
              <a:blipFill>
                <a:blip r:embed="rId2"/>
                <a:stretch>
                  <a:fillRect l="-1081" t="-8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348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100838" y="142875"/>
            <a:ext cx="688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Intervalo de confiança para correlação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CAA14B-A764-4C81-A079-68E1D8D5D47A}"/>
              </a:ext>
            </a:extLst>
          </p:cNvPr>
          <p:cNvSpPr txBox="1"/>
          <p:nvPr/>
        </p:nvSpPr>
        <p:spPr>
          <a:xfrm>
            <a:off x="323528" y="1124744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distribuição de </a:t>
            </a:r>
            <a:r>
              <a:rPr lang="pt-BR" sz="2400" dirty="0">
                <a:sym typeface="Symbol" panose="05050102010706020507" pitchFamily="18" charset="2"/>
              </a:rPr>
              <a:t> é assimétrica, portanto o intervalo de confiança também será assimétrico, baseado em uma transformação do coeficiente, dado por: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4C1E71-BA2C-45CA-9F20-0015F30E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417874"/>
            <a:ext cx="2574444" cy="85480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7E440D8-F2E2-42E7-B605-6CA492ED875F}"/>
              </a:ext>
            </a:extLst>
          </p:cNvPr>
          <p:cNvSpPr txBox="1"/>
          <p:nvPr/>
        </p:nvSpPr>
        <p:spPr>
          <a:xfrm>
            <a:off x="395536" y="3380799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Utilizando essa transformação, o intervalo de confiança é calculado por: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59F61D-D99D-42D5-B6B6-23C038064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319915"/>
            <a:ext cx="3712862" cy="17013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E6A202-46B7-4EC0-908F-A07D1E4A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73457"/>
            <a:ext cx="2732048" cy="19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990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6AFB360-E190-4581-A42B-F26AEF14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H</a:t>
            </a:r>
            <a:r>
              <a:rPr lang="pt-BR" altLang="pt-BR" kern="0" baseline="-25000" dirty="0"/>
              <a:t>0</a:t>
            </a:r>
            <a:r>
              <a:rPr lang="pt-BR" altLang="pt-BR" kern="0" dirty="0"/>
              <a:t>: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i="1" kern="0" dirty="0"/>
              <a:t> </a:t>
            </a:r>
            <a:r>
              <a:rPr lang="pt-BR" altLang="pt-BR" kern="0" dirty="0"/>
              <a:t>= 0 (as variáveis </a:t>
            </a:r>
            <a:r>
              <a:rPr lang="pt-BR" altLang="pt-BR" i="1" kern="0" dirty="0"/>
              <a:t>X</a:t>
            </a:r>
            <a:r>
              <a:rPr lang="pt-BR" altLang="pt-BR" kern="0" dirty="0"/>
              <a:t> e </a:t>
            </a:r>
            <a:r>
              <a:rPr lang="pt-BR" altLang="pt-BR" i="1" kern="0" dirty="0"/>
              <a:t>Y</a:t>
            </a:r>
            <a:r>
              <a:rPr lang="pt-BR" altLang="pt-BR" kern="0" dirty="0"/>
              <a:t> são </a:t>
            </a:r>
            <a:r>
              <a:rPr lang="pt-BR" altLang="pt-BR" i="1" kern="0" dirty="0">
                <a:solidFill>
                  <a:srgbClr val="FF3300"/>
                </a:solidFill>
              </a:rPr>
              <a:t>não correlacionadas</a:t>
            </a:r>
            <a:r>
              <a:rPr lang="pt-BR" altLang="pt-BR" kern="0" dirty="0"/>
              <a:t>)</a:t>
            </a:r>
          </a:p>
          <a:p>
            <a:pPr eaLnBrk="1" hangingPunct="1"/>
            <a:r>
              <a:rPr lang="pt-BR" altLang="pt-BR" kern="0" dirty="0"/>
              <a:t>H</a:t>
            </a:r>
            <a:r>
              <a:rPr lang="pt-BR" altLang="pt-BR" kern="0" baseline="-25000" dirty="0"/>
              <a:t>1</a:t>
            </a:r>
            <a:r>
              <a:rPr lang="pt-BR" altLang="pt-BR" kern="0" dirty="0"/>
              <a:t>: </a:t>
            </a:r>
            <a:r>
              <a:rPr lang="pt-BR" altLang="pt-BR" i="1" kern="0" dirty="0">
                <a:sym typeface="Symbol" panose="05050102010706020507" pitchFamily="18" charset="2"/>
              </a:rPr>
              <a:t></a:t>
            </a:r>
            <a:r>
              <a:rPr lang="pt-BR" altLang="pt-BR" kern="0" dirty="0"/>
              <a:t> </a:t>
            </a:r>
            <a:r>
              <a:rPr lang="pt-BR" altLang="pt-BR" kern="0" dirty="0">
                <a:sym typeface="Symbol" panose="05050102010706020507" pitchFamily="18" charset="2"/>
              </a:rPr>
              <a:t></a:t>
            </a:r>
            <a:r>
              <a:rPr lang="pt-BR" altLang="pt-BR" kern="0" dirty="0"/>
              <a:t> 0 (as variáveis </a:t>
            </a:r>
            <a:r>
              <a:rPr lang="pt-BR" altLang="pt-BR" i="1" kern="0" dirty="0"/>
              <a:t>X</a:t>
            </a:r>
            <a:r>
              <a:rPr lang="pt-BR" altLang="pt-BR" kern="0" dirty="0"/>
              <a:t> e </a:t>
            </a:r>
            <a:r>
              <a:rPr lang="pt-BR" altLang="pt-BR" i="1" kern="0" dirty="0"/>
              <a:t>Y</a:t>
            </a:r>
            <a:r>
              <a:rPr lang="pt-BR" altLang="pt-BR" kern="0" dirty="0"/>
              <a:t> são </a:t>
            </a:r>
            <a:r>
              <a:rPr lang="pt-BR" altLang="pt-BR" i="1" kern="0" dirty="0">
                <a:solidFill>
                  <a:srgbClr val="FF3300"/>
                </a:solidFill>
              </a:rPr>
              <a:t>correlacionadas</a:t>
            </a:r>
            <a:r>
              <a:rPr lang="pt-BR" altLang="pt-BR" kern="0" dirty="0"/>
              <a:t>) </a:t>
            </a:r>
          </a:p>
          <a:p>
            <a:pPr lvl="1" eaLnBrk="1" hangingPunct="1">
              <a:buFontTx/>
              <a:buNone/>
            </a:pPr>
            <a:r>
              <a:rPr lang="pt-BR" altLang="pt-BR" kern="0" dirty="0"/>
              <a:t>(pode também ser unilateral)</a:t>
            </a:r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endParaRPr lang="pt-BR" altLang="pt-BR" kern="0" dirty="0"/>
          </a:p>
          <a:p>
            <a:pPr lvl="1" eaLnBrk="1" hangingPunct="1">
              <a:buClr>
                <a:schemeClr val="accent2"/>
              </a:buClr>
              <a:buFontTx/>
              <a:buChar char="•"/>
            </a:pPr>
            <a:r>
              <a:rPr lang="pt-BR" altLang="pt-BR" kern="0" dirty="0"/>
              <a:t>Em uma situação hipotética com uma amostra de tamanho 14, o cálculo do coeficiente de correlação amostral produziu:</a:t>
            </a:r>
          </a:p>
          <a:p>
            <a:pPr lvl="2" eaLnBrk="1" hangingPunct="1">
              <a:buClr>
                <a:schemeClr val="accent2"/>
              </a:buClr>
            </a:pPr>
            <a:r>
              <a:rPr lang="pt-BR" altLang="pt-BR" sz="2200" kern="0" dirty="0"/>
              <a:t>r = 0,994</a:t>
            </a:r>
          </a:p>
          <a:p>
            <a:pPr lvl="1" eaLnBrk="1" hangingPunct="1">
              <a:buFontTx/>
              <a:buNone/>
            </a:pPr>
            <a:endParaRPr lang="pt-BR" altLang="pt-BR" kern="0" dirty="0"/>
          </a:p>
          <a:p>
            <a:pPr lvl="1" eaLnBrk="1" hangingPunct="1">
              <a:buFontTx/>
              <a:buNone/>
            </a:pPr>
            <a:endParaRPr lang="pt-BR" altLang="pt-BR" kern="0" dirty="0"/>
          </a:p>
        </p:txBody>
      </p:sp>
    </p:spTree>
    <p:extLst>
      <p:ext uri="{BB962C8B-B14F-4D97-AF65-F5344CB8AC3E}">
        <p14:creationId xmlns:p14="http://schemas.microsoft.com/office/powerpoint/2010/main" val="22031186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DD85F2C-2575-4EB0-B347-A504C5C83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84" y="1124744"/>
            <a:ext cx="41529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kern="0"/>
              <a:t>Estatística do teste</a:t>
            </a:r>
          </a:p>
          <a:p>
            <a:pPr lvl="1" eaLnBrk="1" hangingPunct="1">
              <a:lnSpc>
                <a:spcPct val="110000"/>
              </a:lnSpc>
            </a:pPr>
            <a:endParaRPr lang="pt-BR" altLang="pt-BR" sz="2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656B7130-1CFA-4FA1-AF03-B82ADFD5EF4C}"/>
                  </a:ext>
                </a:extLst>
              </p:cNvPr>
              <p:cNvSpPr txBox="1"/>
              <p:nvPr/>
            </p:nvSpPr>
            <p:spPr bwMode="auto">
              <a:xfrm>
                <a:off x="2757488" y="1565275"/>
                <a:ext cx="3110656" cy="15036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Object 5">
                <a:extLst>
                  <a:ext uri="{FF2B5EF4-FFF2-40B4-BE49-F238E27FC236}">
                    <a16:creationId xmlns:a16="http://schemas.microsoft.com/office/drawing/2014/main" id="{656B7130-1CFA-4FA1-AF03-B82ADFD5E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7488" y="1565275"/>
                <a:ext cx="3110656" cy="1503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>
            <a:extLst>
              <a:ext uri="{FF2B5EF4-FFF2-40B4-BE49-F238E27FC236}">
                <a16:creationId xmlns:a16="http://schemas.microsoft.com/office/drawing/2014/main" id="{281CCB60-8E22-485A-B251-E6B11E6B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86035"/>
            <a:ext cx="82091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>
                <a:latin typeface="+mn-lt"/>
              </a:rPr>
              <a:t>a qual tem distribuição </a:t>
            </a:r>
            <a:r>
              <a:rPr lang="pt-BR" altLang="pt-BR" i="1" dirty="0">
                <a:latin typeface="+mn-lt"/>
              </a:rPr>
              <a:t>t</a:t>
            </a:r>
            <a:r>
              <a:rPr lang="pt-BR" altLang="pt-BR" dirty="0">
                <a:latin typeface="+mn-lt"/>
              </a:rPr>
              <a:t> de </a:t>
            </a:r>
            <a:r>
              <a:rPr lang="pt-BR" altLang="pt-BR" dirty="0" err="1">
                <a:latin typeface="+mn-lt"/>
              </a:rPr>
              <a:t>Student</a:t>
            </a:r>
            <a:r>
              <a:rPr lang="pt-BR" altLang="pt-BR" dirty="0">
                <a:latin typeface="+mn-lt"/>
              </a:rPr>
              <a:t> com parâmetro </a:t>
            </a:r>
            <a:r>
              <a:rPr lang="pt-BR" altLang="pt-BR" i="1" dirty="0">
                <a:latin typeface="+mn-lt"/>
              </a:rPr>
              <a:t>n-2 </a:t>
            </a:r>
            <a:r>
              <a:rPr lang="pt-BR" altLang="pt-BR" dirty="0">
                <a:latin typeface="+mn-lt"/>
              </a:rPr>
              <a:t>graus de liberdade. Com os dados da amostra, obtemos: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13">
                <a:extLst>
                  <a:ext uri="{FF2B5EF4-FFF2-40B4-BE49-F238E27FC236}">
                    <a16:creationId xmlns:a16="http://schemas.microsoft.com/office/drawing/2014/main" id="{7B1048E0-5B24-417B-9565-621267CED0F6}"/>
                  </a:ext>
                </a:extLst>
              </p:cNvPr>
              <p:cNvSpPr txBox="1"/>
              <p:nvPr/>
            </p:nvSpPr>
            <p:spPr bwMode="auto">
              <a:xfrm>
                <a:off x="2051050" y="3711575"/>
                <a:ext cx="4393158" cy="13262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=0,994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14−2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1−0,99</m:t>
                              </m:r>
                              <m:sSup>
                                <m:sSupPr>
                                  <m:ctrlP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pt-BR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=31,48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Object 13">
                <a:extLst>
                  <a:ext uri="{FF2B5EF4-FFF2-40B4-BE49-F238E27FC236}">
                    <a16:creationId xmlns:a16="http://schemas.microsoft.com/office/drawing/2014/main" id="{7B1048E0-5B24-417B-9565-621267CE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3711575"/>
                <a:ext cx="4393158" cy="1326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">
            <a:extLst>
              <a:ext uri="{FF2B5EF4-FFF2-40B4-BE49-F238E27FC236}">
                <a16:creationId xmlns:a16="http://schemas.microsoft.com/office/drawing/2014/main" id="{D980CA3B-8A66-433E-BA24-BCF117EE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46275"/>
            <a:ext cx="83531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dirty="0">
                <a:latin typeface="+mn-lt"/>
              </a:rPr>
              <a:t>a qual tem distribuição </a:t>
            </a:r>
            <a:r>
              <a:rPr lang="pt-BR" altLang="pt-BR" i="1" dirty="0">
                <a:latin typeface="+mn-lt"/>
              </a:rPr>
              <a:t>t</a:t>
            </a:r>
            <a:r>
              <a:rPr lang="pt-BR" altLang="pt-BR" dirty="0">
                <a:latin typeface="+mn-lt"/>
              </a:rPr>
              <a:t> de </a:t>
            </a:r>
            <a:r>
              <a:rPr lang="pt-BR" altLang="pt-BR" dirty="0" err="1">
                <a:latin typeface="+mn-lt"/>
              </a:rPr>
              <a:t>Student</a:t>
            </a:r>
            <a:r>
              <a:rPr lang="pt-BR" altLang="pt-BR" dirty="0">
                <a:latin typeface="+mn-lt"/>
              </a:rPr>
              <a:t> com parâmetro </a:t>
            </a:r>
            <a:r>
              <a:rPr lang="pt-BR" altLang="pt-BR" i="1" dirty="0">
                <a:latin typeface="+mn-lt"/>
              </a:rPr>
              <a:t>14-2=12 </a:t>
            </a:r>
            <a:r>
              <a:rPr lang="pt-BR" altLang="pt-BR" dirty="0">
                <a:latin typeface="+mn-lt"/>
              </a:rPr>
              <a:t>graus de liberdade.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882B08-CD9E-46A7-AC79-0F8767134029}"/>
              </a:ext>
            </a:extLst>
          </p:cNvPr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</p:spTree>
    <p:extLst>
      <p:ext uri="{BB962C8B-B14F-4D97-AF65-F5344CB8AC3E}">
        <p14:creationId xmlns:p14="http://schemas.microsoft.com/office/powerpoint/2010/main" val="3717322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B5DBB2A-81DA-4009-B810-5E20F812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908720"/>
            <a:ext cx="5616623" cy="539112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083D80-C90C-414B-8182-96ADBE2F1D16}"/>
              </a:ext>
            </a:extLst>
          </p:cNvPr>
          <p:cNvSpPr/>
          <p:nvPr/>
        </p:nvSpPr>
        <p:spPr>
          <a:xfrm>
            <a:off x="1410215" y="99332"/>
            <a:ext cx="6264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para correlação</a:t>
            </a:r>
          </a:p>
        </p:txBody>
      </p:sp>
    </p:spTree>
    <p:extLst>
      <p:ext uri="{BB962C8B-B14F-4D97-AF65-F5344CB8AC3E}">
        <p14:creationId xmlns:p14="http://schemas.microsoft.com/office/powerpoint/2010/main" val="1158927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15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E9AC5-FE97-474A-AFA3-BABA5A379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00658"/>
            <a:ext cx="8856984" cy="56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87313" lvl="1" indent="0" eaLnBrk="1" hangingPunct="1">
              <a:lnSpc>
                <a:spcPct val="110000"/>
              </a:lnSpc>
              <a:buNone/>
            </a:pPr>
            <a:r>
              <a:rPr lang="pt-BR" altLang="pt-BR" sz="2400" kern="0" dirty="0"/>
              <a:t>Desejamos testar se existe ou não correlação entre o número de clientes (</a:t>
            </a:r>
            <a:r>
              <a:rPr lang="pt-BR" altLang="pt-BR" sz="2400" i="1" kern="0" dirty="0"/>
              <a:t>Y</a:t>
            </a:r>
            <a:r>
              <a:rPr lang="pt-BR" altLang="pt-BR" sz="2400" kern="0" dirty="0"/>
              <a:t>) e os anos de experiência de agentes de seguros (</a:t>
            </a:r>
            <a:r>
              <a:rPr lang="pt-BR" altLang="pt-BR" sz="2400" i="1" kern="0" dirty="0"/>
              <a:t>X</a:t>
            </a:r>
            <a:r>
              <a:rPr lang="pt-BR" altLang="pt-BR" sz="2400" kern="0" dirty="0"/>
              <a:t>). Foram sorteados cinco agentes e observamos as duas variáveis em cada agente, cujos resultados foram: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pt-BR" altLang="pt-BR" sz="2400" kern="0" dirty="0"/>
          </a:p>
          <a:p>
            <a:pPr marL="87313" lvl="1" indent="0" eaLnBrk="1" hangingPunct="1">
              <a:lnSpc>
                <a:spcPct val="110000"/>
              </a:lnSpc>
              <a:buNone/>
            </a:pPr>
            <a:r>
              <a:rPr lang="pt-BR" altLang="pt-BR" sz="2400" kern="0" dirty="0"/>
              <a:t>Teste a hipótese de não haver correlação entre número de clientes e anos de experiência. Utilize nível de significância de 10% (</a:t>
            </a:r>
            <a:r>
              <a:rPr lang="pt-BR" altLang="pt-BR" sz="2400" kern="0" dirty="0">
                <a:sym typeface="Symbol" panose="05050102010706020507" pitchFamily="18" charset="2"/>
              </a:rPr>
              <a:t>=0,10).</a:t>
            </a:r>
          </a:p>
          <a:p>
            <a:pPr marL="87313" lvl="1" indent="0" eaLnBrk="1" hangingPunct="1">
              <a:lnSpc>
                <a:spcPct val="110000"/>
              </a:lnSpc>
              <a:buNone/>
            </a:pPr>
            <a:r>
              <a:rPr lang="pt-BR" altLang="pt-BR" sz="2400" i="1" kern="0" dirty="0"/>
              <a:t>Arquivo: </a:t>
            </a:r>
            <a:r>
              <a:rPr lang="pt-BR" altLang="pt-BR" sz="2400" i="1" kern="0" dirty="0">
                <a:solidFill>
                  <a:srgbClr val="FF0000"/>
                </a:solidFill>
              </a:rPr>
              <a:t>clientes.csv</a:t>
            </a: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284DBE38-5F52-4F70-B4D2-2DEFA07CF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82564"/>
              </p:ext>
            </p:extLst>
          </p:nvPr>
        </p:nvGraphicFramePr>
        <p:xfrm>
          <a:off x="323528" y="2780928"/>
          <a:ext cx="8424936" cy="13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22170718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345577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8740674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476302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12987621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2949791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37691693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535777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833502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38673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947348094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Agentes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05465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65343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r>
                        <a:rPr lang="pt-BR" sz="2200" dirty="0"/>
                        <a:t>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3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553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9971</TotalTime>
  <Words>700</Words>
  <Application>Microsoft Office PowerPoint</Application>
  <PresentationFormat>Apresentação na tela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Symbol</vt:lpstr>
      <vt:lpstr>Times New Roman</vt:lpstr>
      <vt:lpstr>Verdana</vt:lpstr>
      <vt:lpstr>Wingdings</vt:lpstr>
      <vt:lpstr>Personalizar design</vt:lpstr>
      <vt:lpstr>Técnicas Estatísticas de Predição Sistemas de Informação  Aula 4  Intervalo de Confiança e Teste de Hipóteses para Correlação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2025-08-14T11:54:16Z</dcterms:modified>
</cp:coreProperties>
</file>