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54AE1-D1BB-4EEE-8704-296D0819F056}">
  <a:tblStyle styleId="{12654AE1-D1BB-4EEE-8704-296D0819F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a62d6dad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a62d6da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a62d6dad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ba62d6da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340400"/>
            <a:ext cx="29112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alibri"/>
                <a:ea typeface="Calibri"/>
                <a:cs typeface="Calibri"/>
                <a:sym typeface="Calibri"/>
              </a:rPr>
              <a:t>DeCeLeNe Consultora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408050" y="4563100"/>
            <a:ext cx="165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 de Julio del 2022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824" y="553675"/>
            <a:ext cx="1890700" cy="17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695575" y="3886200"/>
            <a:ext cx="4295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ALCANCE DEL PROYECTO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Situación Actual</a:t>
            </a:r>
            <a:endParaRPr sz="3500"/>
          </a:p>
        </p:txBody>
      </p:sp>
      <p:sp>
        <p:nvSpPr>
          <p:cNvPr id="143" name="Google Shape;143;p14"/>
          <p:cNvSpPr txBox="1"/>
          <p:nvPr/>
        </p:nvSpPr>
        <p:spPr>
          <a:xfrm>
            <a:off x="1015650" y="1933175"/>
            <a:ext cx="73107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mercado del comercio electrónico para dicho país.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basaremos en los datos públicos de la plataforma Olist.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Ordenes de ventas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Reviews de las ventas escritas por los clientes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Marketing (leads y ventas)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015650" y="1370400"/>
            <a:ext cx="58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ropuesta de expansión a Brasil.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934825" y="4509250"/>
            <a:ext cx="4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DATOS: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desde el 2016 hasta el 2018.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983300" y="259525"/>
            <a:ext cx="640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 del proyecto</a:t>
            </a:r>
            <a:endParaRPr sz="700"/>
          </a:p>
        </p:txBody>
      </p:sp>
      <p:sp>
        <p:nvSpPr>
          <p:cNvPr id="151" name="Google Shape;151;p15"/>
          <p:cNvSpPr txBox="1"/>
          <p:nvPr/>
        </p:nvSpPr>
        <p:spPr>
          <a:xfrm>
            <a:off x="983300" y="10908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Conocer el mercado</a:t>
            </a:r>
            <a:endParaRPr sz="1900"/>
          </a:p>
        </p:txBody>
      </p:sp>
      <p:sp>
        <p:nvSpPr>
          <p:cNvPr id="152" name="Google Shape;152;p15"/>
          <p:cNvSpPr txBox="1"/>
          <p:nvPr/>
        </p:nvSpPr>
        <p:spPr>
          <a:xfrm>
            <a:off x="1507500" y="1495213"/>
            <a:ext cx="76359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distribución geográfica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comportamiento de los clientes (vendedores/compradores)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Productos más elegidos y mejor valorados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Medios de pago y planes de pago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Demora y costos de entrega de pedidos.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043875" y="3523525"/>
            <a:ext cx="318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ecomendaciones para: </a:t>
            </a:r>
            <a:endParaRPr sz="1900"/>
          </a:p>
        </p:txBody>
      </p:sp>
      <p:sp>
        <p:nvSpPr>
          <p:cNvPr id="154" name="Google Shape;154;p15"/>
          <p:cNvSpPr txBox="1"/>
          <p:nvPr/>
        </p:nvSpPr>
        <p:spPr>
          <a:xfrm>
            <a:off x="1498325" y="3939925"/>
            <a:ext cx="6137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osibles planes de acción para la 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expansión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79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2"/>
              <a:buFont typeface="Montserrat"/>
              <a:buChar char="●"/>
            </a:pP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Implementación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e</a:t>
            </a:r>
            <a:r>
              <a:rPr lang="es" sz="17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strategias de marketing.</a:t>
            </a:r>
            <a:endParaRPr sz="172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555250" y="253450"/>
            <a:ext cx="8083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Alcance</a:t>
            </a:r>
            <a:r>
              <a:rPr lang="es" sz="3500"/>
              <a:t> del Proyecto</a:t>
            </a:r>
            <a:endParaRPr sz="3500"/>
          </a:p>
        </p:txBody>
      </p:sp>
      <p:sp>
        <p:nvSpPr>
          <p:cNvPr id="160" name="Google Shape;160;p16"/>
          <p:cNvSpPr txBox="1"/>
          <p:nvPr/>
        </p:nvSpPr>
        <p:spPr>
          <a:xfrm>
            <a:off x="671450" y="1218825"/>
            <a:ext cx="18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Abordaremos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00050" y="2424325"/>
            <a:ext cx="7023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endencias de venta por productos a través del tiempo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Volumen de por productos ofrecidos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Valoración de los productos por parte de los clientes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00050" y="3396325"/>
            <a:ext cx="7530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volución de ventas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Análisis de medios y planes de pago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costos de envío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900050" y="1756725"/>
            <a:ext cx="7636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 análisis del comportamiento a través del tiempo de los clientes y vendedores segmentados por estado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123175" y="307400"/>
            <a:ext cx="59268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Fuera de Alcance</a:t>
            </a:r>
            <a:endParaRPr sz="3500"/>
          </a:p>
        </p:txBody>
      </p:sp>
      <p:sp>
        <p:nvSpPr>
          <p:cNvPr id="169" name="Google Shape;169;p17"/>
          <p:cNvSpPr txBox="1"/>
          <p:nvPr>
            <p:ph idx="2" type="body"/>
          </p:nvPr>
        </p:nvSpPr>
        <p:spPr>
          <a:xfrm>
            <a:off x="1552975" y="1938950"/>
            <a:ext cx="70104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Análisis de comisiones cobradas a los vendedores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Estudio de alternativas en el área de logística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Temáticas referentes a cuestiones financieras del modelo de negocio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199375" y="1229750"/>
            <a:ext cx="544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abordaremos en </a:t>
            </a:r>
            <a:r>
              <a:rPr lang="e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proyecto: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160325" y="215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Solución</a:t>
            </a:r>
            <a:r>
              <a:rPr lang="es" sz="3500"/>
              <a:t> propuesta</a:t>
            </a:r>
            <a:endParaRPr sz="3500"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270250" y="1671950"/>
            <a:ext cx="46041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Mes del año con mayor tiempo de demora de entrega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3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Relación entre monto de la compra y medio de pago elegido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Medio de pago elegido y evolución en el tiempo por categoría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Cantidad de cuotas promedio elegido por categoría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TOP de Productos más vendido (por cantidad)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TOP de productos por reputación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522">
                <a:latin typeface="Arial"/>
                <a:ea typeface="Arial"/>
                <a:cs typeface="Arial"/>
                <a:sym typeface="Arial"/>
              </a:rPr>
              <a:t>TOP de productos ofrecidos por vendedores</a:t>
            </a:r>
            <a:endParaRPr sz="1760"/>
          </a:p>
        </p:txBody>
      </p:sp>
      <p:sp>
        <p:nvSpPr>
          <p:cNvPr id="177" name="Google Shape;177;p18"/>
          <p:cNvSpPr txBox="1"/>
          <p:nvPr/>
        </p:nvSpPr>
        <p:spPr>
          <a:xfrm>
            <a:off x="1160325" y="900950"/>
            <a:ext cx="558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Proponemos el desarrollo de las siguientes KPI’s: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09850" y="1713800"/>
            <a:ext cx="41604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Evolución de ventas por volumen y cantidad</a:t>
            </a:r>
            <a:endParaRPr sz="1522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Estados/ Regiones con mayor cantidad de vendedores</a:t>
            </a:r>
            <a:endParaRPr sz="1522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Estados/ Regiones con mayor cantidad de compradores</a:t>
            </a:r>
            <a:endParaRPr sz="1522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Promedio de ventas por estado</a:t>
            </a:r>
            <a:endParaRPr sz="1522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Dia de la semana y horario con mayor/menor cantidad de ventas</a:t>
            </a:r>
            <a:endParaRPr sz="1522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522">
                <a:solidFill>
                  <a:schemeClr val="lt1"/>
                </a:solidFill>
              </a:rPr>
              <a:t>Tiempo promedio de demora de entrega por estado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19"/>
          <p:cNvGraphicFramePr/>
          <p:nvPr/>
        </p:nvGraphicFramePr>
        <p:xfrm>
          <a:off x="496975" y="147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{12654AE1-D1BB-4EEE-8704-296D0819F056}</a:tableStyleId>
              </a:tblPr>
              <a:tblGrid>
                <a:gridCol w="2046675"/>
                <a:gridCol w="2046675"/>
                <a:gridCol w="2046675"/>
                <a:gridCol w="2046675"/>
              </a:tblGrid>
              <a:tr h="350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Metodología</a:t>
            </a:r>
            <a:r>
              <a:rPr lang="es" sz="3500"/>
              <a:t> de Trabajo y C</a:t>
            </a:r>
            <a:r>
              <a:rPr lang="es" sz="3500"/>
              <a:t>ronología</a:t>
            </a:r>
            <a:endParaRPr sz="3500"/>
          </a:p>
        </p:txBody>
      </p:sp>
      <p:grpSp>
        <p:nvGrpSpPr>
          <p:cNvPr id="185" name="Google Shape;185;p19"/>
          <p:cNvGrpSpPr/>
          <p:nvPr/>
        </p:nvGrpSpPr>
        <p:grpSpPr>
          <a:xfrm>
            <a:off x="496950" y="1563722"/>
            <a:ext cx="2046589" cy="441657"/>
            <a:chOff x="6448870" y="3733723"/>
            <a:chExt cx="2453355" cy="351302"/>
          </a:xfrm>
        </p:grpSpPr>
        <p:sp>
          <p:nvSpPr>
            <p:cNvPr id="186" name="Google Shape;186;p1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idx="4294967295" type="body"/>
          </p:nvPr>
        </p:nvSpPr>
        <p:spPr>
          <a:xfrm>
            <a:off x="496950" y="2114250"/>
            <a:ext cx="20466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latin typeface="Arial"/>
                <a:ea typeface="Arial"/>
                <a:cs typeface="Arial"/>
                <a:sym typeface="Arial"/>
              </a:rPr>
              <a:t>Entendimiento de las necesidades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latin typeface="Arial"/>
                <a:ea typeface="Arial"/>
                <a:cs typeface="Arial"/>
                <a:sym typeface="Arial"/>
              </a:rPr>
              <a:t>Documentar alcance, objetivo y entregables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/>
          </a:p>
        </p:txBody>
      </p:sp>
      <p:sp>
        <p:nvSpPr>
          <p:cNvPr id="191" name="Google Shape;191;p19"/>
          <p:cNvSpPr txBox="1"/>
          <p:nvPr/>
        </p:nvSpPr>
        <p:spPr>
          <a:xfrm>
            <a:off x="496975" y="1584450"/>
            <a:ext cx="1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Semana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>
            <a:off x="2543650" y="2005372"/>
            <a:ext cx="2046589" cy="441657"/>
            <a:chOff x="6448870" y="3733723"/>
            <a:chExt cx="2453355" cy="351302"/>
          </a:xfrm>
        </p:grpSpPr>
        <p:sp>
          <p:nvSpPr>
            <p:cNvPr id="193" name="Google Shape;193;p1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2543675" y="2026100"/>
            <a:ext cx="1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Semana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8" name="Google Shape;198;p19"/>
          <p:cNvGrpSpPr/>
          <p:nvPr/>
        </p:nvGrpSpPr>
        <p:grpSpPr>
          <a:xfrm>
            <a:off x="4590325" y="2487647"/>
            <a:ext cx="2046589" cy="441657"/>
            <a:chOff x="6448870" y="3733723"/>
            <a:chExt cx="2453355" cy="351302"/>
          </a:xfrm>
        </p:grpSpPr>
        <p:sp>
          <p:nvSpPr>
            <p:cNvPr id="199" name="Google Shape;199;p1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9"/>
          <p:cNvSpPr txBox="1"/>
          <p:nvPr/>
        </p:nvSpPr>
        <p:spPr>
          <a:xfrm>
            <a:off x="4590350" y="2508375"/>
            <a:ext cx="1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Semana 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6637000" y="2929310"/>
            <a:ext cx="2046589" cy="441657"/>
            <a:chOff x="6448870" y="3733723"/>
            <a:chExt cx="2453355" cy="351302"/>
          </a:xfrm>
        </p:grpSpPr>
        <p:sp>
          <p:nvSpPr>
            <p:cNvPr id="205" name="Google Shape;205;p1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37025" y="2950038"/>
            <a:ext cx="1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Semana 4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543675" y="2686050"/>
            <a:ext cx="2028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Creación del data warehouse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Reglas de negocio aplicadas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Automatizar el data warehouse</a:t>
            </a:r>
            <a:endParaRPr sz="300">
              <a:solidFill>
                <a:schemeClr val="lt1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608825" y="3152775"/>
            <a:ext cx="202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Reportes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Storytelling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Ajustes necesarios del modelo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696075" y="3438525"/>
            <a:ext cx="1943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Preparar demo por equipo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Entregable final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Documentación</a:t>
            </a:r>
            <a:endParaRPr sz="140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4294967295" type="title"/>
          </p:nvPr>
        </p:nvSpPr>
        <p:spPr>
          <a:xfrm>
            <a:off x="461825" y="178000"/>
            <a:ext cx="70086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Herramientas a Utilizar</a:t>
            </a:r>
            <a:endParaRPr sz="3520"/>
          </a:p>
        </p:txBody>
      </p:sp>
      <p:sp>
        <p:nvSpPr>
          <p:cNvPr id="218" name="Google Shape;218;p20"/>
          <p:cNvSpPr txBox="1"/>
          <p:nvPr>
            <p:ph idx="4294967295" type="body"/>
          </p:nvPr>
        </p:nvSpPr>
        <p:spPr>
          <a:xfrm>
            <a:off x="604325" y="1072200"/>
            <a:ext cx="45585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- Análisis exploratorio de datos y desarrollo de modelo de predicción.</a:t>
            </a:r>
            <a:endParaRPr b="1"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 - Base de datos relacional. 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MiniO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 - Almacenamiento local compatible con S3</a:t>
            </a:r>
            <a:endParaRPr b="1"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Nifi - 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Automatizar la ingesta, enrutamiento y gestión entre los diferentes sistemas.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Airflow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 - Crear, programar y monitorear flujos de trabajo.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s" sz="1502">
                <a:latin typeface="Arial"/>
                <a:ea typeface="Arial"/>
                <a:cs typeface="Arial"/>
                <a:sym typeface="Arial"/>
              </a:rPr>
              <a:t>PowerBI</a:t>
            </a:r>
            <a:r>
              <a:rPr lang="es" sz="1502">
                <a:latin typeface="Arial"/>
                <a:ea typeface="Arial"/>
                <a:cs typeface="Arial"/>
                <a:sym typeface="Arial"/>
              </a:rPr>
              <a:t> - Visualización de los datos y Desarrollo de Dashboard.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sz="15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685573" y="678809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2" name="Google Shape;222;p20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4" name="Google Shape;224;p20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5" name="Google Shape;225;p20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7" name="Google Shape;227;p20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75" y="2629199"/>
            <a:ext cx="1486352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063" y="1797350"/>
            <a:ext cx="1607275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191" y="1072199"/>
            <a:ext cx="2049009" cy="7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800" y="2977075"/>
            <a:ext cx="1188950" cy="11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5600" y="3907125"/>
            <a:ext cx="17222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3475" y="2000538"/>
            <a:ext cx="1357211" cy="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356600" y="123450"/>
            <a:ext cx="57882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Equipo de Trabajo</a:t>
            </a:r>
            <a:endParaRPr sz="3500"/>
          </a:p>
        </p:txBody>
      </p:sp>
      <p:sp>
        <p:nvSpPr>
          <p:cNvPr id="239" name="Google Shape;239;p21"/>
          <p:cNvSpPr txBox="1"/>
          <p:nvPr>
            <p:ph idx="4294967295" type="body"/>
          </p:nvPr>
        </p:nvSpPr>
        <p:spPr>
          <a:xfrm>
            <a:off x="356600" y="1152150"/>
            <a:ext cx="4901100" cy="28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0361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17"/>
              <a:buFont typeface="Arial"/>
              <a:buChar char="●"/>
            </a:pPr>
            <a:r>
              <a:rPr lang="es" sz="1917">
                <a:latin typeface="Arial"/>
                <a:ea typeface="Arial"/>
                <a:cs typeface="Arial"/>
                <a:sym typeface="Arial"/>
              </a:rPr>
              <a:t>Nelson Rodrigue</a:t>
            </a:r>
            <a:r>
              <a:rPr lang="es" sz="1917"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s" sz="1917">
                <a:latin typeface="Arial"/>
                <a:ea typeface="Arial"/>
                <a:cs typeface="Arial"/>
                <a:sym typeface="Arial"/>
              </a:rPr>
              <a:t>(Project Manager)</a:t>
            </a:r>
            <a:endParaRPr sz="1917">
              <a:latin typeface="Arial"/>
              <a:ea typeface="Arial"/>
              <a:cs typeface="Arial"/>
              <a:sym typeface="Arial"/>
            </a:endParaRPr>
          </a:p>
          <a:p>
            <a:pPr indent="-3503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7"/>
              <a:buFont typeface="Arial"/>
              <a:buChar char="●"/>
            </a:pPr>
            <a:r>
              <a:rPr lang="es" sz="1917">
                <a:latin typeface="Arial"/>
                <a:ea typeface="Arial"/>
                <a:cs typeface="Arial"/>
                <a:sym typeface="Arial"/>
              </a:rPr>
              <a:t>Delfina Ubiedo</a:t>
            </a:r>
            <a:endParaRPr sz="1917">
              <a:latin typeface="Arial"/>
              <a:ea typeface="Arial"/>
              <a:cs typeface="Arial"/>
              <a:sym typeface="Arial"/>
            </a:endParaRPr>
          </a:p>
          <a:p>
            <a:pPr indent="-3503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7"/>
              <a:buFont typeface="Arial"/>
              <a:buChar char="●"/>
            </a:pPr>
            <a:r>
              <a:rPr lang="es" sz="1917"/>
              <a:t>Leandro Paez</a:t>
            </a:r>
            <a:endParaRPr sz="1917"/>
          </a:p>
          <a:p>
            <a:pPr indent="-3503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7"/>
              <a:buChar char="●"/>
            </a:pPr>
            <a:r>
              <a:rPr lang="es" sz="1917"/>
              <a:t>Cecilia Romero</a:t>
            </a:r>
            <a:endParaRPr sz="19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