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Hi everyone!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We’re Cecilia &amp; Cooper and we’ll be pitching a </a:t>
            </a:r>
            <a:r>
              <a:rPr lang="en" sz="1500">
                <a:solidFill>
                  <a:schemeClr val="dk1"/>
                </a:solidFill>
              </a:rPr>
              <a:t>final</a:t>
            </a:r>
            <a:r>
              <a:rPr lang="en" sz="1500">
                <a:solidFill>
                  <a:schemeClr val="dk1"/>
                </a:solidFill>
              </a:rPr>
              <a:t> project idea for anyone who is interested in joining us.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Imagine being able to detect hidden patterns in U.S. disease outbreaks </a:t>
            </a:r>
            <a:r>
              <a:rPr i="1" lang="en" sz="1500">
                <a:solidFill>
                  <a:schemeClr val="dk1"/>
                </a:solidFill>
              </a:rPr>
              <a:t>before</a:t>
            </a:r>
            <a:r>
              <a:rPr lang="en" sz="1500">
                <a:solidFill>
                  <a:schemeClr val="dk1"/>
                </a:solidFill>
              </a:rPr>
              <a:t> they become national headlines. That’s exactly what our project aims to do.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We want to compare machine learning workflows in R and Python by looking at clustering within the CDC’s outbreak data.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 </a:t>
            </a:r>
            <a:r>
              <a:rPr b="1" lang="en" sz="1500">
                <a:solidFill>
                  <a:schemeClr val="dk1"/>
                </a:solidFill>
              </a:rPr>
              <a:t>CDC outbreak data</a:t>
            </a:r>
            <a:r>
              <a:rPr lang="en" sz="1500">
                <a:solidFill>
                  <a:schemeClr val="dk1"/>
                </a:solidFill>
              </a:rPr>
              <a:t>, has thousands of records on foodborne and waterborne illnesses across the country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We want to use this to uncover how outbreaks cluster together based on things like </a:t>
            </a:r>
            <a:r>
              <a:rPr b="1" lang="en" sz="1500">
                <a:solidFill>
                  <a:schemeClr val="dk1"/>
                </a:solidFill>
              </a:rPr>
              <a:t>pathogen, water source, and severity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9e2ad87eb5_1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9e2ad87eb5_1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We’ve identified an API dataset to use: CDC’s National Outbreak Reporting System Dataset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This dataset includes over 60,000 outbreaks across the US.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Each row describes an outbreak, where it happened, what caused it, how people were exposed, and the resulting hospitalizations and deaths.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It’s a messy, real-world dataset, and that’s what makes it perfect for testing and comparing workflows.</a:t>
            </a:r>
            <a:endParaRPr sz="15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9e2ad87eb5_1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9e2ad87eb5_1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 main question we are asking ourselves here is:</a:t>
            </a:r>
            <a:endParaRPr sz="1500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“Can machine learning methods like k-means or clustering reveal meaningful groups among outbreaks, groups that might help public health officials respond faster?”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By using the concepts and tools in class we </a:t>
            </a:r>
            <a:r>
              <a:rPr lang="en" sz="1500">
                <a:solidFill>
                  <a:schemeClr val="dk1"/>
                </a:solidFill>
              </a:rPr>
              <a:t>believe</a:t>
            </a:r>
            <a:r>
              <a:rPr lang="en" sz="1500">
                <a:solidFill>
                  <a:schemeClr val="dk1"/>
                </a:solidFill>
              </a:rPr>
              <a:t> we can answer this question by following three aims: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Use </a:t>
            </a:r>
            <a:r>
              <a:rPr b="1" lang="en" sz="1500">
                <a:solidFill>
                  <a:schemeClr val="dk1"/>
                </a:solidFill>
              </a:rPr>
              <a:t>unsupervised machine learning</a:t>
            </a:r>
            <a:r>
              <a:rPr lang="en" sz="1500">
                <a:solidFill>
                  <a:schemeClr val="dk1"/>
                </a:solidFill>
              </a:rPr>
              <a:t> to find hidden structures in outbreak data.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Use cluster labels to train a supervised ML model and compare model performance between the 2 cluster methods and raw data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Compare how the </a:t>
            </a:r>
            <a:r>
              <a:rPr b="1" lang="en" sz="1500">
                <a:solidFill>
                  <a:schemeClr val="dk1"/>
                </a:solidFill>
              </a:rPr>
              <a:t>clustering workflow</a:t>
            </a:r>
            <a:r>
              <a:rPr lang="en" sz="1500">
                <a:solidFill>
                  <a:schemeClr val="dk1"/>
                </a:solidFill>
              </a:rPr>
              <a:t>  and ML workflow differs between </a:t>
            </a:r>
            <a:r>
              <a:rPr b="1" lang="en" sz="1500">
                <a:solidFill>
                  <a:schemeClr val="dk1"/>
                </a:solidFill>
              </a:rPr>
              <a:t>R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b="1" lang="en" sz="1500">
                <a:solidFill>
                  <a:schemeClr val="dk1"/>
                </a:solidFill>
              </a:rPr>
              <a:t>Python</a:t>
            </a:r>
            <a:r>
              <a:rPr lang="en" sz="1500">
                <a:solidFill>
                  <a:schemeClr val="dk1"/>
                </a:solidFill>
              </a:rPr>
              <a:t>, which as we have learned are two of the most popular data science ecosystems.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9e2ad87eb5_1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9e2ad87eb5_1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In </a:t>
            </a:r>
            <a:r>
              <a:rPr b="1" lang="en" sz="1400">
                <a:solidFill>
                  <a:schemeClr val="dk1"/>
                </a:solidFill>
              </a:rPr>
              <a:t>Python</a:t>
            </a:r>
            <a:r>
              <a:rPr lang="en" sz="1400">
                <a:solidFill>
                  <a:schemeClr val="dk1"/>
                </a:solidFill>
              </a:rPr>
              <a:t>, we’re using tools like </a:t>
            </a:r>
            <a:r>
              <a:rPr b="1" lang="en" sz="1400">
                <a:solidFill>
                  <a:schemeClr val="dk1"/>
                </a:solidFill>
              </a:rPr>
              <a:t>pandas</a:t>
            </a:r>
            <a:r>
              <a:rPr lang="en" sz="1400">
                <a:solidFill>
                  <a:schemeClr val="dk1"/>
                </a:solidFill>
              </a:rPr>
              <a:t> for data cleaning, </a:t>
            </a:r>
            <a:r>
              <a:rPr b="1" lang="en" sz="1400">
                <a:solidFill>
                  <a:schemeClr val="dk1"/>
                </a:solidFill>
              </a:rPr>
              <a:t>scikit-learn</a:t>
            </a:r>
            <a:r>
              <a:rPr lang="en" sz="1400">
                <a:solidFill>
                  <a:schemeClr val="dk1"/>
                </a:solidFill>
              </a:rPr>
              <a:t> for scaling, dimensionality reduction, and k-means clustering, and </a:t>
            </a:r>
            <a:r>
              <a:rPr b="1" lang="en" sz="1400">
                <a:solidFill>
                  <a:schemeClr val="dk1"/>
                </a:solidFill>
              </a:rPr>
              <a:t>matplotlib</a:t>
            </a:r>
            <a:r>
              <a:rPr lang="en" sz="1400">
                <a:solidFill>
                  <a:schemeClr val="dk1"/>
                </a:solidFill>
              </a:rPr>
              <a:t> for visualization.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This workflow gives us a lot of control over each step, letting us experiment with different preprocessing strategies and easily measure metrics like the </a:t>
            </a:r>
            <a:r>
              <a:rPr b="1" lang="en" sz="1400">
                <a:solidFill>
                  <a:schemeClr val="dk1"/>
                </a:solidFill>
              </a:rPr>
              <a:t>silhouette score</a:t>
            </a:r>
            <a:r>
              <a:rPr lang="en" sz="1400">
                <a:solidFill>
                  <a:schemeClr val="dk1"/>
                </a:solidFill>
              </a:rPr>
              <a:t> to evaluate our clusters.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In </a:t>
            </a:r>
            <a:r>
              <a:rPr b="1" lang="en" sz="1400">
                <a:solidFill>
                  <a:schemeClr val="dk1"/>
                </a:solidFill>
              </a:rPr>
              <a:t>R</a:t>
            </a:r>
            <a:r>
              <a:rPr lang="en" sz="1400">
                <a:solidFill>
                  <a:schemeClr val="dk1"/>
                </a:solidFill>
              </a:rPr>
              <a:t>, we’re building a parallel workflow using </a:t>
            </a:r>
            <a:r>
              <a:rPr b="1" lang="en" sz="1400">
                <a:solidFill>
                  <a:schemeClr val="dk1"/>
                </a:solidFill>
              </a:rPr>
              <a:t>tidyverse</a:t>
            </a:r>
            <a:r>
              <a:rPr lang="en" sz="1400">
                <a:solidFill>
                  <a:schemeClr val="dk1"/>
                </a:solidFill>
              </a:rPr>
              <a:t> for data wrangling and </a:t>
            </a:r>
            <a:r>
              <a:rPr b="1" lang="en" sz="1400">
                <a:solidFill>
                  <a:schemeClr val="dk1"/>
                </a:solidFill>
              </a:rPr>
              <a:t>tidymodels</a:t>
            </a:r>
            <a:r>
              <a:rPr lang="en" sz="1400">
                <a:solidFill>
                  <a:schemeClr val="dk1"/>
                </a:solidFill>
              </a:rPr>
              <a:t> for model training and evaluation.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R’s framework is more </a:t>
            </a:r>
            <a:r>
              <a:rPr i="1" lang="en" sz="1400">
                <a:solidFill>
                  <a:schemeClr val="dk1"/>
                </a:solidFill>
              </a:rPr>
              <a:t>pipeline-driven</a:t>
            </a:r>
            <a:r>
              <a:rPr lang="en" sz="1400">
                <a:solidFill>
                  <a:schemeClr val="dk1"/>
                </a:solidFill>
              </a:rPr>
              <a:t>, emphasizing clarity and reproducibility — everything flows through a tidy data format, which makes it easier to interpret transformations step-by-step.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By comparing the two, we’re learning several key things: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Which environment handles </a:t>
            </a:r>
            <a:r>
              <a:rPr b="1" lang="en" sz="1400">
                <a:solidFill>
                  <a:schemeClr val="dk1"/>
                </a:solidFill>
              </a:rPr>
              <a:t>high-dimensional data</a:t>
            </a:r>
            <a:r>
              <a:rPr lang="en" sz="1400">
                <a:solidFill>
                  <a:schemeClr val="dk1"/>
                </a:solidFill>
              </a:rPr>
              <a:t> more efficiently after encoding and PCA.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How </a:t>
            </a:r>
            <a:r>
              <a:rPr b="1" lang="en" sz="1400">
                <a:solidFill>
                  <a:schemeClr val="dk1"/>
                </a:solidFill>
              </a:rPr>
              <a:t>different preprocessing decisions</a:t>
            </a:r>
            <a:r>
              <a:rPr lang="en" sz="1400">
                <a:solidFill>
                  <a:schemeClr val="dk1"/>
                </a:solidFill>
              </a:rPr>
              <a:t>, like handling missing values or scaling, influence clustering performance.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And how </a:t>
            </a:r>
            <a:r>
              <a:rPr b="1" lang="en" sz="1400">
                <a:solidFill>
                  <a:schemeClr val="dk1"/>
                </a:solidFill>
              </a:rPr>
              <a:t>visualization tools</a:t>
            </a:r>
            <a:r>
              <a:rPr lang="en" sz="1400">
                <a:solidFill>
                  <a:schemeClr val="dk1"/>
                </a:solidFill>
              </a:rPr>
              <a:t> — like ggplot in R versus matplotlib or seaborn in Python — shape how we interpret and communicate results.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Ultimately, this comparison will helps us understand not just </a:t>
            </a:r>
            <a:r>
              <a:rPr i="1" lang="en" sz="1400">
                <a:solidFill>
                  <a:schemeClr val="dk1"/>
                </a:solidFill>
              </a:rPr>
              <a:t>what</a:t>
            </a:r>
            <a:r>
              <a:rPr lang="en" sz="1400">
                <a:solidFill>
                  <a:schemeClr val="dk1"/>
                </a:solidFill>
              </a:rPr>
              <a:t> clustering reveals, but </a:t>
            </a:r>
            <a:r>
              <a:rPr i="1" lang="en" sz="1400">
                <a:solidFill>
                  <a:schemeClr val="dk1"/>
                </a:solidFill>
              </a:rPr>
              <a:t>how</a:t>
            </a:r>
            <a:r>
              <a:rPr lang="en" sz="1400">
                <a:solidFill>
                  <a:schemeClr val="dk1"/>
                </a:solidFill>
              </a:rPr>
              <a:t> tool choice can impact the insights we draw from real-world data.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9e2ad87eb5_1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9e2ad87eb5_1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This project sits at the intersection of </a:t>
            </a:r>
            <a:r>
              <a:rPr b="1" lang="en" sz="1500">
                <a:solidFill>
                  <a:schemeClr val="dk1"/>
                </a:solidFill>
              </a:rPr>
              <a:t>data science, and reproducible research</a:t>
            </a:r>
            <a:r>
              <a:rPr lang="en" sz="1500">
                <a:solidFill>
                  <a:schemeClr val="dk1"/>
                </a:solidFill>
              </a:rPr>
              <a:t>.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If you’re curious about: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Learning </a:t>
            </a:r>
            <a:r>
              <a:rPr b="1" lang="en" sz="1500">
                <a:solidFill>
                  <a:schemeClr val="dk1"/>
                </a:solidFill>
              </a:rPr>
              <a:t>both R and Python</a:t>
            </a:r>
            <a:r>
              <a:rPr lang="en" sz="1500">
                <a:solidFill>
                  <a:schemeClr val="dk1"/>
                </a:solidFill>
              </a:rPr>
              <a:t> in a real-world comparison,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Exploring </a:t>
            </a:r>
            <a:r>
              <a:rPr b="1" lang="en" sz="1500">
                <a:solidFill>
                  <a:schemeClr val="dk1"/>
                </a:solidFill>
              </a:rPr>
              <a:t>machine learning for public health</a:t>
            </a:r>
            <a:r>
              <a:rPr lang="en" sz="1500">
                <a:solidFill>
                  <a:schemeClr val="dk1"/>
                </a:solidFill>
              </a:rPr>
              <a:t>, or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Building </a:t>
            </a:r>
            <a:r>
              <a:rPr b="1" lang="en" sz="1500">
                <a:solidFill>
                  <a:schemeClr val="dk1"/>
                </a:solidFill>
              </a:rPr>
              <a:t>interactive dashboards</a:t>
            </a:r>
            <a:r>
              <a:rPr lang="en" sz="1500">
                <a:solidFill>
                  <a:schemeClr val="dk1"/>
                </a:solidFill>
              </a:rPr>
              <a:t> to visualize disease patterns —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then this is the perfect opportunity to get hands-on experience while contributing to meaningful research.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By the end, we’ll not only have insights into how outbreaks cluster across the U.S.,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but also a guide comparing two complete ML pipelines — something useful for anyone doing data-driven research.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So, if you’re excited about </a:t>
            </a:r>
            <a:r>
              <a:rPr b="1" lang="en" sz="1500">
                <a:solidFill>
                  <a:schemeClr val="dk1"/>
                </a:solidFill>
              </a:rPr>
              <a:t>data, health, and discovery</a:t>
            </a:r>
            <a:r>
              <a:rPr lang="en" sz="1500">
                <a:solidFill>
                  <a:schemeClr val="dk1"/>
                </a:solidFill>
              </a:rPr>
              <a:t>, come join our group — we’re turning messy outbreak data into clear, actionable insights.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Thank you!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9e2ad87eb5_1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9e2ad87eb5_1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27950" y="976050"/>
            <a:ext cx="7579500" cy="20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Comparing Machine Learning Workflows in R and Python: A Case Study in Clustering CDC Outbreak Data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27950" y="3028050"/>
            <a:ext cx="7688100" cy="11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Cecilia and Cooper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October 30, 2025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DSE 511 - Scott Emrich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CDC’s National Outbreak Reporting System 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4" name="Google Shape;284;p14" title="Screenshot 2025-10-29 at 09.53.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6239"/>
            <a:ext cx="9144003" cy="154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056750" y="1638600"/>
            <a:ext cx="7030500" cy="1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11">
                <a:latin typeface="Times New Roman"/>
                <a:ea typeface="Times New Roman"/>
                <a:cs typeface="Times New Roman"/>
                <a:sym typeface="Times New Roman"/>
              </a:rPr>
              <a:t>Can machine learning methods like k-means or </a:t>
            </a:r>
            <a:r>
              <a:rPr lang="en" sz="2911">
                <a:latin typeface="Times New Roman"/>
                <a:ea typeface="Times New Roman"/>
                <a:cs typeface="Times New Roman"/>
                <a:sym typeface="Times New Roman"/>
              </a:rPr>
              <a:t>hierarchical</a:t>
            </a:r>
            <a:r>
              <a:rPr lang="en" sz="2911">
                <a:latin typeface="Times New Roman"/>
                <a:ea typeface="Times New Roman"/>
                <a:cs typeface="Times New Roman"/>
                <a:sym typeface="Times New Roman"/>
              </a:rPr>
              <a:t> clustering reveal meaningful groups among outbreaks, groups that might help public health official respond faster?</a:t>
            </a:r>
            <a:endParaRPr sz="29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Workflow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597875"/>
            <a:ext cx="34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pandas → scikit-learn → matplotlib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Modular, code-driven workflow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Emphasis on flexibility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Metrics: Silhouette Score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6"/>
          <p:cNvSpPr txBox="1"/>
          <p:nvPr>
            <p:ph idx="2" type="body"/>
          </p:nvPr>
        </p:nvSpPr>
        <p:spPr>
          <a:xfrm>
            <a:off x="4903650" y="1597950"/>
            <a:ext cx="34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____________________________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tidyverse → tidymodels → ggplot2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Pipeline, tidy data workflow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Emphasis on reproducibility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Metrics: Within-Cluster Sum of Squares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909300" y="785100"/>
            <a:ext cx="73254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Why this Project Matters?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5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2044">
                <a:latin typeface="Times New Roman"/>
                <a:ea typeface="Times New Roman"/>
                <a:cs typeface="Times New Roman"/>
                <a:sym typeface="Times New Roman"/>
              </a:rPr>
              <a:t>Connect </a:t>
            </a:r>
            <a:r>
              <a:rPr lang="en" sz="2044">
                <a:latin typeface="Times New Roman"/>
                <a:ea typeface="Times New Roman"/>
                <a:cs typeface="Times New Roman"/>
                <a:sym typeface="Times New Roman"/>
              </a:rPr>
              <a:t>course concepts</a:t>
            </a:r>
            <a:r>
              <a:rPr b="0" lang="en" sz="2044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en" sz="2044">
                <a:latin typeface="Times New Roman"/>
                <a:ea typeface="Times New Roman"/>
                <a:cs typeface="Times New Roman"/>
                <a:sym typeface="Times New Roman"/>
              </a:rPr>
              <a:t>real-world data science</a:t>
            </a:r>
            <a:endParaRPr sz="204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5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2044">
                <a:latin typeface="Times New Roman"/>
                <a:ea typeface="Times New Roman"/>
                <a:cs typeface="Times New Roman"/>
                <a:sym typeface="Times New Roman"/>
              </a:rPr>
              <a:t>Compare </a:t>
            </a:r>
            <a:r>
              <a:rPr lang="en" sz="2044">
                <a:latin typeface="Times New Roman"/>
                <a:ea typeface="Times New Roman"/>
                <a:cs typeface="Times New Roman"/>
                <a:sym typeface="Times New Roman"/>
              </a:rPr>
              <a:t>R vs Python workflows</a:t>
            </a:r>
            <a:r>
              <a:rPr b="0" lang="en" sz="2044">
                <a:latin typeface="Times New Roman"/>
                <a:ea typeface="Times New Roman"/>
                <a:cs typeface="Times New Roman"/>
                <a:sym typeface="Times New Roman"/>
              </a:rPr>
              <a:t> on a real public health dataset</a:t>
            </a:r>
            <a:endParaRPr b="0" sz="204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5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2044">
                <a:latin typeface="Times New Roman"/>
                <a:ea typeface="Times New Roman"/>
                <a:cs typeface="Times New Roman"/>
                <a:sym typeface="Times New Roman"/>
              </a:rPr>
              <a:t>Explore </a:t>
            </a:r>
            <a:r>
              <a:rPr lang="en" sz="2044">
                <a:latin typeface="Times New Roman"/>
                <a:ea typeface="Times New Roman"/>
                <a:cs typeface="Times New Roman"/>
                <a:sym typeface="Times New Roman"/>
              </a:rPr>
              <a:t>patterns in CDC outbreak data</a:t>
            </a:r>
            <a:r>
              <a:rPr b="0" lang="en" sz="2044">
                <a:latin typeface="Times New Roman"/>
                <a:ea typeface="Times New Roman"/>
                <a:cs typeface="Times New Roman"/>
                <a:sym typeface="Times New Roman"/>
              </a:rPr>
              <a:t> for meaningful insights</a:t>
            </a:r>
            <a:endParaRPr b="0" sz="204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54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0" lang="en" sz="2044">
                <a:latin typeface="Times New Roman"/>
                <a:ea typeface="Times New Roman"/>
                <a:cs typeface="Times New Roman"/>
                <a:sym typeface="Times New Roman"/>
              </a:rPr>
              <a:t>Hands-on experience with </a:t>
            </a:r>
            <a:r>
              <a:rPr lang="en" sz="2044">
                <a:latin typeface="Times New Roman"/>
                <a:ea typeface="Times New Roman"/>
                <a:cs typeface="Times New Roman"/>
                <a:sym typeface="Times New Roman"/>
              </a:rPr>
              <a:t>machine learning, clustering, and visualization</a:t>
            </a:r>
            <a:endParaRPr sz="204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00">
                <a:latin typeface="Times New Roman"/>
                <a:ea typeface="Times New Roman"/>
                <a:cs typeface="Times New Roman"/>
                <a:sym typeface="Times New Roman"/>
              </a:rPr>
              <a:t>Any Questions?</a:t>
            </a:r>
            <a:endParaRPr sz="6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