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jpeg" ContentType="image/jpeg"/>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它是由Quincy Larson 2014年在美国创建，内容以JavaScript全栈为主，配合游戏化的编程实战，致力于帮助人们利用零散时间免费学习编程，并帮助非盈利组织做项目（Learn to Code and Help Nonprofits）。 </a:t>
            </a:r>
          </a:p>
          <a:p>
            <a:pPr/>
          </a:p>
          <a:p>
            <a:pPr/>
            <a:r>
              <a:t>它既不是在线文档教程、也不是视频教程，而是采用时下最流行也是最有效的学习方式——交互式编程。它把知识点设计成一个个的任务关卡，你可以直接在网站上编写你的代码，你提交的程序通过效验就可以通往下一关，给人的感觉就好像在玩闯关游戏一样，在让你“学上瘾”的同时，也不断磨练着你的编码能力。在这里你可以学习到前端、后端、数据可视化等几乎涵盖所有的Web开发知识。这些课程分为四个部分，每一部分对应一张证书。FCC在Linkedin上被认可为一所大学。</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未来我们希望拓展更多的FCC城市社区，引导大学生们尽早培养编程的兴趣，将更多的三四线城市甚至农村点亮，让更多人享受编程的乐趣、提高技能提高生活质量，这始终是我们的初心。</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前段时间FCC英文站上线1000天，Quincy分享了一些数据。7000多位零基础学员在这里学习编程之后找到了他们的第一份开发工作，而9000多位在职开发者在这里提升编程技能后找到了更好的工作。FCC以“帮助多少人学习编程后找到工作”作为衡量自己成绩的唯一标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全球各个城市自发组织起编程小组，互相探讨交流学习编程。</a:t>
            </a:r>
          </a:p>
          <a:p>
            <a:pPr/>
            <a:r>
              <a:t>这是一个现象级的事件，除了宗教组织外我估计再也没有其它组织机构可以做到如此规模与粒度！</a:t>
            </a:r>
          </a:p>
          <a:p>
            <a:pPr/>
            <a:r>
              <a:t>甚至当你到达全球任意一个城市，在当地都可以找到FCC小伙伴面基，感觉特别棒！</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两位发起人因为很认同Learn to Code and Help Nonprofits这个理念，并且看到很多普通人通过在这里学习了编程技能找到第一份软件工程师的工作，改变了生活质量，比如：退伍老兵、家庭妇女，极具社会价值，</a:t>
            </a:r>
          </a:p>
          <a:p>
            <a:pPr/>
            <a:r>
              <a:t>去年4月和Quincy沟通后，建立中文社区。</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a:r>
              <a:t>2016年4月，在全国各地近20名翻译志愿者的帮助下，完成全部课程翻译；经过一年多的发展，用户从最初的80多人增长到70000+，以大学生和工作3-5年的年轻程序员为主。目前在北京、成都、上海、广州、深圳、郑州、天津等近30+城市建立了线下编程学习社区。中文社区倡导“人人皆可编程”的理念，致力于重塑编程教育，以极客独特的方式为城市带来美好改变。城市社区的组织者们在当地以每月1-2场的频率举办了近100场Coffee and Code、编程黑客松等活动，并积极与当地的企业、高校、公益组织等机构互动，带动开发者、大学生和编程爱好者们营造活跃、有爱的技术学习、交流氛围。 </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不只是发起人、组织者，FCC的学员们也会在很多场合主动去向别人介绍这个社区。</a:t>
            </a:r>
          </a:p>
          <a:p>
            <a:pPr/>
            <a:r>
              <a:t>我们得到越来越多人的认可，我们的年轻布道师们也逐渐走上演讲的舞台。</a:t>
            </a:r>
          </a:p>
          <a:p>
            <a:pPr/>
            <a:r>
              <a:t>成都组织者水歌在源创会和大咖云集的GNOME峰会上演讲。深圳组织者油条也受邀参与前端大会。</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2017年10月，入选白皮书，标志着开源文化成为社会新公益。同时入选的有IBM、腾讯、微软、京东的社会公益项目。</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接下来，在国内首次以技术社区运营、开源社区治理、开源项目推广为核心的大会--中国开源年会上，Miya和技术负责人于航会作分享。我们希望创建一个人人都有使命感的社区。</a:t>
            </a:r>
          </a:p>
          <a:p>
            <a:pPr/>
          </a:p>
          <a:p>
            <a:pPr/>
            <a:r>
              <a:t>发展最快、最活跃的成都社区，在举办了近30次Coffee and Code之后，也将再往前一步，举办500人规模的前端大会。成都的组织团队从最初的1人，到现在近10人。FCC成都在当地受到来自企业、高校、中学、媒体的关注。组织者姜姜、水歌等也应邀接受报社、电台的采访。团队目前在一起开发一个黑客松发布平台。</a:t>
            </a:r>
          </a:p>
          <a:p>
            <a:pPr/>
          </a:p>
          <a:p>
            <a:pPr/>
            <a:r>
              <a:t>summit ——Web, AI, Blockchain, Big Data, Tech Kids…</a:t>
            </a:r>
          </a:p>
          <a:p>
            <a:pPr/>
          </a:p>
          <a:p>
            <a:pPr/>
            <a:r>
              <a:t>我们发起Code for City项目，希望用我们的编程技能让我们所在的城市更加美好。接下来一年，我们会在30个城市举办黑客松或者工作坊，关注的社会议题包括信息无障碍、环保、青年发展、性别平等、城市交通……FCC中文社区的核心团队将制作开源工具包（内容包含活动组织流程、设计素材、技术导师团队、必要的资金等），开放给各个城市中关注“技术公益”的FCC社区成员进行申请使用。申请者需在申请书中描述他想为之提供解决方案的某个城市问题，以及他所建议的解决方案。通过申请后，他将在FCC中文社区核心团队的指导下，在当地城市策划执行编程工作坊、黑客松，将解决方案变成实际可用的项目，而这些项目的代码将被上传到FCC中文社区的GitHub仓库，由社区志愿者进行维护；其中的优质项目还将被纳入网站课程体系，以便更多学员在提升编程技能的同时关注社会议题。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成都社区正在策划一场300人左右的Code for City黑客松。而“信息无障碍”也是Code for City系列关注的一个重要主题。我们联合印记中文组织无障碍技术文档翻译，欢迎FCC学员们参与翻译。</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228600" algn="ctr">
              <a:spcBef>
                <a:spcPts val="0"/>
              </a:spcBef>
              <a:buClrTx/>
              <a:buSzTx/>
              <a:buNone/>
              <a:defRPr sz="5400"/>
            </a:lvl2pPr>
            <a:lvl3pPr marL="0" indent="457200" algn="ctr">
              <a:spcBef>
                <a:spcPts val="0"/>
              </a:spcBef>
              <a:buClrTx/>
              <a:buSzTx/>
              <a:buNone/>
              <a:defRPr sz="5400"/>
            </a:lvl3pPr>
            <a:lvl4pPr marL="0" indent="685800" algn="ctr">
              <a:spcBef>
                <a:spcPts val="0"/>
              </a:spcBef>
              <a:buClrTx/>
              <a:buSzTx/>
              <a:buNone/>
              <a:defRPr sz="5400"/>
            </a:lvl4pPr>
            <a:lvl5pPr marL="0" indent="91440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228600" algn="ctr">
              <a:spcBef>
                <a:spcPts val="0"/>
              </a:spcBef>
              <a:buClrTx/>
              <a:buSzTx/>
              <a:buNone/>
              <a:defRPr sz="5400"/>
            </a:lvl2pPr>
            <a:lvl3pPr marL="0" indent="457200" algn="ctr">
              <a:spcBef>
                <a:spcPts val="0"/>
              </a:spcBef>
              <a:buClrTx/>
              <a:buSzTx/>
              <a:buNone/>
              <a:defRPr sz="5400"/>
            </a:lvl3pPr>
            <a:lvl4pPr marL="0" indent="685800" algn="ctr">
              <a:spcBef>
                <a:spcPts val="0"/>
              </a:spcBef>
              <a:buClrTx/>
              <a:buSzTx/>
              <a:buNone/>
              <a:defRPr sz="5400"/>
            </a:lvl4pPr>
            <a:lvl5pPr marL="0" indent="91440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图像"/>
          <p:cNvSpPr/>
          <p:nvPr>
            <p:ph type="pic" sz="half" idx="13"/>
          </p:nvPr>
        </p:nvSpPr>
        <p:spPr>
          <a:xfrm>
            <a:off x="13169900" y="952500"/>
            <a:ext cx="9525000" cy="11468100"/>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lgn="l">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228600" algn="ctr">
              <a:spcBef>
                <a:spcPts val="0"/>
              </a:spcBef>
              <a:buClrTx/>
              <a:buSzTx/>
              <a:buNone/>
              <a:defRPr sz="5400"/>
            </a:lvl2pPr>
            <a:lvl3pPr marL="0" indent="457200" algn="ctr">
              <a:spcBef>
                <a:spcPts val="0"/>
              </a:spcBef>
              <a:buClrTx/>
              <a:buSzTx/>
              <a:buNone/>
              <a:defRPr sz="5400"/>
            </a:lvl3pPr>
            <a:lvl4pPr marL="0" indent="685800" algn="ctr">
              <a:spcBef>
                <a:spcPts val="0"/>
              </a:spcBef>
              <a:buClrTx/>
              <a:buSzTx/>
              <a:buNone/>
              <a:defRPr sz="5400"/>
            </a:lvl4pPr>
            <a:lvl5pPr marL="0" indent="91440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760700" y="6870700"/>
            <a:ext cx="7404100" cy="5549900"/>
          </a:xfrm>
          <a:prstGeom prst="rect">
            <a:avLst/>
          </a:prstGeom>
        </p:spPr>
        <p:txBody>
          <a:bodyPr lIns="91439" tIns="45719" rIns="91439" bIns="45719" anchor="t">
            <a:noAutofit/>
          </a:bodyPr>
          <a:lstStyle/>
          <a:p>
            <a:pPr/>
          </a:p>
        </p:txBody>
      </p:sp>
      <p:sp>
        <p:nvSpPr>
          <p:cNvPr id="84" name="图像"/>
          <p:cNvSpPr/>
          <p:nvPr>
            <p:ph type="pic" sz="quarter" idx="14"/>
          </p:nvPr>
        </p:nvSpPr>
        <p:spPr>
          <a:xfrm>
            <a:off x="15760700" y="952500"/>
            <a:ext cx="7404100" cy="5549900"/>
          </a:xfrm>
          <a:prstGeom prst="rect">
            <a:avLst/>
          </a:prstGeom>
        </p:spPr>
        <p:txBody>
          <a:bodyPr lIns="91439" tIns="45719" rIns="91439" bIns="45719" anchor="t">
            <a:noAutofit/>
          </a:bodyPr>
          <a:lstStyle/>
          <a:p>
            <a:pPr/>
          </a:p>
        </p:txBody>
      </p:sp>
      <p:sp>
        <p:nvSpPr>
          <p:cNvPr id="85" name="图像"/>
          <p:cNvSpPr/>
          <p:nvPr>
            <p:ph type="pic" idx="15"/>
          </p:nvPr>
        </p:nvSpPr>
        <p:spPr>
          <a:xfrm>
            <a:off x="1206500" y="952500"/>
            <a:ext cx="14173200" cy="114681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ln>
            <a:noFill/>
          </a:ln>
          <a:solidFill>
            <a:srgbClr val="FFFFFF"/>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tif"/><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grpSp>
        <p:nvGrpSpPr>
          <p:cNvPr id="121" name="成组"/>
          <p:cNvGrpSpPr/>
          <p:nvPr/>
        </p:nvGrpSpPr>
        <p:grpSpPr>
          <a:xfrm>
            <a:off x="3243731" y="794357"/>
            <a:ext cx="17896538" cy="9109692"/>
            <a:chOff x="0" y="0"/>
            <a:chExt cx="17896537" cy="9109690"/>
          </a:xfrm>
        </p:grpSpPr>
        <p:pic>
          <p:nvPicPr>
            <p:cNvPr id="119" name="图像" descr="图像"/>
            <p:cNvPicPr>
              <a:picLocks noChangeAspect="1"/>
            </p:cNvPicPr>
            <p:nvPr/>
          </p:nvPicPr>
          <p:blipFill>
            <a:blip r:embed="rId3">
              <a:extLst/>
            </a:blip>
            <a:srcRect l="0" t="0" r="0" b="11272"/>
            <a:stretch>
              <a:fillRect/>
            </a:stretch>
          </p:blipFill>
          <p:spPr>
            <a:xfrm>
              <a:off x="3021" y="3664171"/>
              <a:ext cx="17890283" cy="5445520"/>
            </a:xfrm>
            <a:prstGeom prst="rect">
              <a:avLst/>
            </a:prstGeom>
            <a:ln w="12700" cap="flat">
              <a:noFill/>
              <a:miter lim="400000"/>
            </a:ln>
            <a:effectLst/>
          </p:spPr>
        </p:pic>
        <p:pic>
          <p:nvPicPr>
            <p:cNvPr id="120" name="图像" descr="图像"/>
            <p:cNvPicPr>
              <a:picLocks noChangeAspect="1"/>
            </p:cNvPicPr>
            <p:nvPr/>
          </p:nvPicPr>
          <p:blipFill>
            <a:blip r:embed="rId4">
              <a:extLst/>
            </a:blip>
            <a:stretch>
              <a:fillRect/>
            </a:stretch>
          </p:blipFill>
          <p:spPr>
            <a:xfrm>
              <a:off x="0" y="0"/>
              <a:ext cx="17896538" cy="3746343"/>
            </a:xfrm>
            <a:prstGeom prst="rect">
              <a:avLst/>
            </a:prstGeom>
            <a:ln w="12700" cap="flat">
              <a:noFill/>
              <a:miter lim="400000"/>
            </a:ln>
            <a:effectLst/>
          </p:spPr>
        </p:pic>
      </p:grpSp>
      <p:sp>
        <p:nvSpPr>
          <p:cNvPr id="122" name="一个免费、碎片化、游戏化、自学前端编程的开源社区"/>
          <p:cNvSpPr txBox="1"/>
          <p:nvPr/>
        </p:nvSpPr>
        <p:spPr>
          <a:xfrm>
            <a:off x="-189972" y="10035253"/>
            <a:ext cx="24763943" cy="137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7200">
                <a:solidFill>
                  <a:srgbClr val="FFFFFF">
                    <a:alpha val="90000"/>
                  </a:srgbClr>
                </a:solidFill>
              </a:defRPr>
            </a:lvl1pPr>
          </a:lstStyle>
          <a:p>
            <a:pPr/>
            <a:r>
              <a:t>一个免费、碎片化、游戏化、自学前端编程的开源社区</a:t>
            </a:r>
          </a:p>
        </p:txBody>
      </p:sp>
      <p:grpSp>
        <p:nvGrpSpPr>
          <p:cNvPr id="125" name="成组"/>
          <p:cNvGrpSpPr/>
          <p:nvPr/>
        </p:nvGrpSpPr>
        <p:grpSpPr>
          <a:xfrm>
            <a:off x="2047848" y="12020839"/>
            <a:ext cx="20288304" cy="1256389"/>
            <a:chOff x="0" y="0"/>
            <a:chExt cx="20288303" cy="1256388"/>
          </a:xfrm>
        </p:grpSpPr>
        <p:sp>
          <p:nvSpPr>
            <p:cNvPr id="123" name="英文站：       www.freeCodeCamp.org…"/>
            <p:cNvSpPr txBox="1"/>
            <p:nvPr/>
          </p:nvSpPr>
          <p:spPr>
            <a:xfrm>
              <a:off x="10917430" y="-1"/>
              <a:ext cx="9370874" cy="12563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i="1" sz="3200">
                  <a:solidFill>
                    <a:srgbClr val="FFFFFF">
                      <a:alpha val="70000"/>
                    </a:srgbClr>
                  </a:solidFill>
                </a:defRPr>
              </a:pPr>
              <a:r>
                <a:t>英文站：       www.freeCodeCamp.org</a:t>
              </a:r>
            </a:p>
            <a:p>
              <a:pPr algn="l">
                <a:defRPr i="1" sz="3200">
                  <a:solidFill>
                    <a:srgbClr val="FFFFFF">
                      <a:alpha val="70000"/>
                    </a:srgbClr>
                  </a:solidFill>
                </a:defRPr>
              </a:pPr>
              <a:r>
                <a:t>Github主页：https://github.com/freeCodeCamp</a:t>
              </a:r>
            </a:p>
          </p:txBody>
        </p:sp>
        <p:sp>
          <p:nvSpPr>
            <p:cNvPr id="124" name="www.freeCodeCamp.cn         ：中文站…"/>
            <p:cNvSpPr txBox="1"/>
            <p:nvPr/>
          </p:nvSpPr>
          <p:spPr>
            <a:xfrm>
              <a:off x="0" y="-1"/>
              <a:ext cx="10620147" cy="12563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r">
                <a:defRPr i="1" sz="3200">
                  <a:solidFill>
                    <a:srgbClr val="FFFFFF">
                      <a:alpha val="70000"/>
                    </a:srgbClr>
                  </a:solidFill>
                </a:defRPr>
              </a:pPr>
              <a:r>
                <a:t>www.freeCodeCamp.cn         ：中文站</a:t>
              </a:r>
            </a:p>
            <a:p>
              <a:pPr algn="l">
                <a:defRPr i="1" sz="3200">
                  <a:solidFill>
                    <a:srgbClr val="FFFFFF">
                      <a:alpha val="70000"/>
                    </a:srgbClr>
                  </a:solidFill>
                </a:defRPr>
              </a:pPr>
              <a:r>
                <a:t>https://github.com/freeCodeCampChina ：Github主页</a:t>
              </a:r>
            </a:p>
          </p:txBody>
        </p:sp>
      </p:grpSp>
      <p:sp>
        <p:nvSpPr>
          <p:cNvPr id="126" name="线条"/>
          <p:cNvSpPr/>
          <p:nvPr/>
        </p:nvSpPr>
        <p:spPr>
          <a:xfrm>
            <a:off x="-97444" y="11650346"/>
            <a:ext cx="12407954" cy="1"/>
          </a:xfrm>
          <a:prstGeom prst="line">
            <a:avLst/>
          </a:prstGeom>
          <a:ln w="177800">
            <a:solidFill>
              <a:srgbClr val="FFFFFF">
                <a:alpha val="26869"/>
              </a:srgbClr>
            </a:solidFill>
            <a:miter lim="400000"/>
          </a:ln>
        </p:spPr>
        <p:txBody>
          <a:bodyPr lIns="50800" tIns="50800" rIns="50800" bIns="50800" anchor="ctr"/>
          <a:lstStyle/>
          <a:p>
            <a:pPr>
              <a:defRPr b="0" sz="3200">
                <a:latin typeface="+mn-lt"/>
                <a:ea typeface="+mn-ea"/>
                <a:cs typeface="+mn-cs"/>
                <a:sym typeface="Helvetica Neue Medium"/>
              </a:defRPr>
            </a:pPr>
          </a:p>
        </p:txBody>
      </p:sp>
      <p:sp>
        <p:nvSpPr>
          <p:cNvPr id="127" name="线条"/>
          <p:cNvSpPr/>
          <p:nvPr/>
        </p:nvSpPr>
        <p:spPr>
          <a:xfrm>
            <a:off x="12457254" y="11665057"/>
            <a:ext cx="508784" cy="1"/>
          </a:xfrm>
          <a:prstGeom prst="line">
            <a:avLst/>
          </a:prstGeom>
          <a:ln w="254000">
            <a:solidFill>
              <a:srgbClr val="FFFFFF">
                <a:alpha val="26869"/>
              </a:srgbClr>
            </a:solidFill>
            <a:miter lim="400000"/>
          </a:ln>
        </p:spPr>
        <p:txBody>
          <a:bodyPr lIns="50800" tIns="50800" rIns="50800" bIns="50800" anchor="ctr"/>
          <a:lstStyle/>
          <a:p>
            <a:pPr>
              <a:defRPr b="0" sz="3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sp>
        <p:nvSpPr>
          <p:cNvPr id="204" name="风靡全球的开源编程社区"/>
          <p:cNvSpPr txBox="1"/>
          <p:nvPr>
            <p:ph type="title"/>
          </p:nvPr>
        </p:nvSpPr>
        <p:spPr>
          <a:xfrm>
            <a:off x="10443765" y="11094500"/>
            <a:ext cx="12576904" cy="1614025"/>
          </a:xfrm>
          <a:prstGeom prst="rect">
            <a:avLst/>
          </a:prstGeom>
        </p:spPr>
        <p:txBody>
          <a:bodyPr/>
          <a:lstStyle>
            <a:lvl1pPr defTabSz="627379">
              <a:defRPr sz="8512"/>
            </a:lvl1pPr>
          </a:lstStyle>
          <a:p>
            <a:pPr/>
            <a:r>
              <a:t>风靡全球的开源编程社区</a:t>
            </a:r>
          </a:p>
        </p:txBody>
      </p:sp>
      <p:pic>
        <p:nvPicPr>
          <p:cNvPr id="205" name="图像" descr="图像"/>
          <p:cNvPicPr>
            <a:picLocks noChangeAspect="1"/>
          </p:cNvPicPr>
          <p:nvPr/>
        </p:nvPicPr>
        <p:blipFill>
          <a:blip r:embed="rId3">
            <a:extLst/>
          </a:blip>
          <a:stretch>
            <a:fillRect/>
          </a:stretch>
        </p:blipFill>
        <p:spPr>
          <a:xfrm>
            <a:off x="2134778" y="818440"/>
            <a:ext cx="20114444" cy="10044667"/>
          </a:xfrm>
          <a:prstGeom prst="rect">
            <a:avLst/>
          </a:prstGeom>
          <a:ln w="12700">
            <a:solidFill>
              <a:srgbClr val="F3F7F5"/>
            </a:solidFill>
            <a:miter lim="400000"/>
          </a:ln>
        </p:spPr>
      </p:pic>
      <p:grpSp>
        <p:nvGrpSpPr>
          <p:cNvPr id="208" name="成组"/>
          <p:cNvGrpSpPr/>
          <p:nvPr/>
        </p:nvGrpSpPr>
        <p:grpSpPr>
          <a:xfrm>
            <a:off x="1988973" y="11065233"/>
            <a:ext cx="8115035" cy="1614025"/>
            <a:chOff x="0" y="0"/>
            <a:chExt cx="8115033" cy="1614024"/>
          </a:xfrm>
        </p:grpSpPr>
        <p:pic>
          <p:nvPicPr>
            <p:cNvPr id="206" name="图像" descr="图像"/>
            <p:cNvPicPr>
              <a:picLocks noChangeAspect="1"/>
            </p:cNvPicPr>
            <p:nvPr/>
          </p:nvPicPr>
          <p:blipFill>
            <a:blip r:embed="rId4">
              <a:extLst/>
            </a:blip>
            <a:stretch>
              <a:fillRect/>
            </a:stretch>
          </p:blipFill>
          <p:spPr>
            <a:xfrm>
              <a:off x="0" y="0"/>
              <a:ext cx="7635576" cy="1614025"/>
            </a:xfrm>
            <a:prstGeom prst="rect">
              <a:avLst/>
            </a:prstGeom>
            <a:ln w="12700" cap="flat">
              <a:noFill/>
              <a:miter lim="400000"/>
            </a:ln>
            <a:effectLst/>
          </p:spPr>
        </p:pic>
        <p:sp>
          <p:nvSpPr>
            <p:cNvPr id="207" name="线条"/>
            <p:cNvSpPr/>
            <p:nvPr/>
          </p:nvSpPr>
          <p:spPr>
            <a:xfrm flipV="1">
              <a:off x="8115033" y="208095"/>
              <a:ext cx="1" cy="1256368"/>
            </a:xfrm>
            <a:prstGeom prst="line">
              <a:avLst/>
            </a:prstGeom>
            <a:noFill/>
            <a:ln w="76200" cap="flat">
              <a:solidFill>
                <a:srgbClr val="FFFFFF"/>
              </a:solidFill>
              <a:prstDash val="solid"/>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pic>
        <p:nvPicPr>
          <p:cNvPr id="212" name="图像" descr="图像"/>
          <p:cNvPicPr>
            <a:picLocks noChangeAspect="1"/>
          </p:cNvPicPr>
          <p:nvPr/>
        </p:nvPicPr>
        <p:blipFill>
          <a:blip r:embed="rId2">
            <a:extLst/>
          </a:blip>
          <a:srcRect l="18343" t="0" r="30596" b="3636"/>
          <a:stretch>
            <a:fillRect/>
          </a:stretch>
        </p:blipFill>
        <p:spPr>
          <a:xfrm>
            <a:off x="5073181" y="982066"/>
            <a:ext cx="15288975" cy="8656148"/>
          </a:xfrm>
          <a:prstGeom prst="rect">
            <a:avLst/>
          </a:prstGeom>
          <a:ln w="12700">
            <a:miter lim="400000"/>
          </a:ln>
        </p:spPr>
      </p:pic>
      <p:sp>
        <p:nvSpPr>
          <p:cNvPr id="213" name="致敬创始人…"/>
          <p:cNvSpPr txBox="1"/>
          <p:nvPr/>
        </p:nvSpPr>
        <p:spPr>
          <a:xfrm>
            <a:off x="4838301" y="9933630"/>
            <a:ext cx="15758577" cy="28646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8400">
                <a:latin typeface="+mn-lt"/>
                <a:ea typeface="+mn-ea"/>
                <a:cs typeface="+mn-cs"/>
                <a:sym typeface="Helvetica Neue Medium"/>
              </a:defRPr>
            </a:pPr>
            <a:r>
              <a:t>致敬创始人</a:t>
            </a:r>
          </a:p>
          <a:p>
            <a:pPr algn="r">
              <a:defRPr b="0" sz="8400">
                <a:latin typeface="+mn-lt"/>
                <a:ea typeface="+mn-ea"/>
                <a:cs typeface="+mn-cs"/>
                <a:sym typeface="Helvetica Neue Medium"/>
              </a:defRPr>
            </a:pPr>
            <a:r>
              <a:t>  ——Quincy Larson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pic>
        <p:nvPicPr>
          <p:cNvPr id="131" name="图像" descr="图像"/>
          <p:cNvPicPr>
            <a:picLocks noChangeAspect="1"/>
          </p:cNvPicPr>
          <p:nvPr/>
        </p:nvPicPr>
        <p:blipFill>
          <a:blip r:embed="rId3">
            <a:extLst/>
          </a:blip>
          <a:stretch>
            <a:fillRect/>
          </a:stretch>
        </p:blipFill>
        <p:spPr>
          <a:xfrm>
            <a:off x="5720333" y="4937603"/>
            <a:ext cx="15005844" cy="7285236"/>
          </a:xfrm>
          <a:prstGeom prst="rect">
            <a:avLst/>
          </a:prstGeom>
          <a:ln w="12700">
            <a:miter lim="400000"/>
          </a:ln>
        </p:spPr>
      </p:pic>
      <p:sp>
        <p:nvSpPr>
          <p:cNvPr id="132" name="FreeCodeCamp Online 1000 Days"/>
          <p:cNvSpPr txBox="1"/>
          <p:nvPr>
            <p:ph type="title"/>
          </p:nvPr>
        </p:nvSpPr>
        <p:spPr>
          <a:xfrm>
            <a:off x="-23865" y="1410580"/>
            <a:ext cx="20955267" cy="2366478"/>
          </a:xfrm>
          <a:prstGeom prst="rect">
            <a:avLst/>
          </a:prstGeom>
          <a:solidFill>
            <a:srgbClr val="2C6139"/>
          </a:solidFill>
        </p:spPr>
        <p:txBody>
          <a:bodyPr/>
          <a:lstStyle>
            <a:lvl1pPr algn="l">
              <a:defRPr sz="8400"/>
            </a:lvl1pPr>
          </a:lstStyle>
          <a:p>
            <a:pPr/>
            <a:r>
              <a:t>  FreeCodeCamp Online 1000 Days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pic>
        <p:nvPicPr>
          <p:cNvPr id="136" name="图像" descr="图像"/>
          <p:cNvPicPr>
            <a:picLocks noChangeAspect="1"/>
          </p:cNvPicPr>
          <p:nvPr/>
        </p:nvPicPr>
        <p:blipFill>
          <a:blip r:embed="rId3">
            <a:extLst/>
          </a:blip>
          <a:stretch>
            <a:fillRect/>
          </a:stretch>
        </p:blipFill>
        <p:spPr>
          <a:xfrm>
            <a:off x="1973843" y="3882700"/>
            <a:ext cx="20436314" cy="8628667"/>
          </a:xfrm>
          <a:prstGeom prst="rect">
            <a:avLst/>
          </a:prstGeom>
          <a:ln w="12700">
            <a:miter lim="400000"/>
          </a:ln>
        </p:spPr>
      </p:pic>
      <p:sp>
        <p:nvSpPr>
          <p:cNvPr id="137" name="全球FCC社区"/>
          <p:cNvSpPr txBox="1"/>
          <p:nvPr/>
        </p:nvSpPr>
        <p:spPr>
          <a:xfrm>
            <a:off x="8914713" y="673100"/>
            <a:ext cx="6554573" cy="1600201"/>
          </a:xfrm>
          <a:prstGeom prst="rect">
            <a:avLst/>
          </a:prstGeom>
          <a:ln w="12700">
            <a:miter lim="400000"/>
          </a:ln>
          <a:effectLst>
            <a:outerShdw sx="100000" sy="100000" kx="0" ky="0" algn="b" rotWithShape="0" blurRad="381000" dist="119618" dir="0">
              <a:srgbClr val="FFFFFF">
                <a:alpha val="75000"/>
              </a:srgbClr>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8400">
                <a:latin typeface="+mn-lt"/>
                <a:ea typeface="+mn-ea"/>
                <a:cs typeface="+mn-cs"/>
                <a:sym typeface="Helvetica Neue Medium"/>
              </a:defRPr>
            </a:lvl1pPr>
          </a:lstStyle>
          <a:p>
            <a:pPr/>
            <a:r>
              <a:t>全球FCC社区</a:t>
            </a:r>
          </a:p>
        </p:txBody>
      </p:sp>
      <p:sp>
        <p:nvSpPr>
          <p:cNvPr id="138" name="国家/地区 160+     城市2000+"/>
          <p:cNvSpPr txBox="1"/>
          <p:nvPr/>
        </p:nvSpPr>
        <p:spPr>
          <a:xfrm>
            <a:off x="6355369" y="2253397"/>
            <a:ext cx="11673262"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400"/>
            </a:lvl1pPr>
          </a:lstStyle>
          <a:p>
            <a:pPr/>
            <a:r>
              <a:t>国家/地区 160+     城市2000+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sp>
        <p:nvSpPr>
          <p:cNvPr id="142" name="FreeCodeCamp 中文社区的发起人"/>
          <p:cNvSpPr txBox="1"/>
          <p:nvPr/>
        </p:nvSpPr>
        <p:spPr>
          <a:xfrm>
            <a:off x="1515967" y="1473288"/>
            <a:ext cx="16711576" cy="160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8400">
                <a:latin typeface="+mn-lt"/>
                <a:ea typeface="+mn-ea"/>
                <a:cs typeface="+mn-cs"/>
                <a:sym typeface="Helvetica Neue Medium"/>
              </a:defRPr>
            </a:lvl1pPr>
          </a:lstStyle>
          <a:p>
            <a:pPr/>
            <a:r>
              <a:t>FreeCodeCamp 中文社区的发起人</a:t>
            </a:r>
          </a:p>
        </p:txBody>
      </p:sp>
      <p:grpSp>
        <p:nvGrpSpPr>
          <p:cNvPr id="147" name="成组"/>
          <p:cNvGrpSpPr/>
          <p:nvPr/>
        </p:nvGrpSpPr>
        <p:grpSpPr>
          <a:xfrm>
            <a:off x="3113745" y="3926497"/>
            <a:ext cx="19115037" cy="8374819"/>
            <a:chOff x="0" y="0"/>
            <a:chExt cx="19115036" cy="8374818"/>
          </a:xfrm>
        </p:grpSpPr>
        <p:pic>
          <p:nvPicPr>
            <p:cNvPr id="143" name="图像" descr="图像"/>
            <p:cNvPicPr>
              <a:picLocks noChangeAspect="1"/>
            </p:cNvPicPr>
            <p:nvPr/>
          </p:nvPicPr>
          <p:blipFill>
            <a:blip r:embed="rId3">
              <a:extLst/>
            </a:blip>
            <a:stretch>
              <a:fillRect/>
            </a:stretch>
          </p:blipFill>
          <p:spPr>
            <a:xfrm>
              <a:off x="0" y="0"/>
              <a:ext cx="3810000" cy="3810000"/>
            </a:xfrm>
            <a:prstGeom prst="rect">
              <a:avLst/>
            </a:prstGeom>
            <a:ln w="12700" cap="flat">
              <a:noFill/>
              <a:miter lim="400000"/>
            </a:ln>
            <a:effectLst/>
          </p:spPr>
        </p:pic>
        <p:pic>
          <p:nvPicPr>
            <p:cNvPr id="144" name="图像" descr="图像"/>
            <p:cNvPicPr>
              <a:picLocks noChangeAspect="1"/>
            </p:cNvPicPr>
            <p:nvPr/>
          </p:nvPicPr>
          <p:blipFill>
            <a:blip r:embed="rId4">
              <a:extLst/>
            </a:blip>
            <a:stretch>
              <a:fillRect/>
            </a:stretch>
          </p:blipFill>
          <p:spPr>
            <a:xfrm>
              <a:off x="0" y="4595056"/>
              <a:ext cx="3810000" cy="3779763"/>
            </a:xfrm>
            <a:prstGeom prst="rect">
              <a:avLst/>
            </a:prstGeom>
            <a:ln w="12700" cap="flat">
              <a:noFill/>
              <a:miter lim="400000"/>
            </a:ln>
            <a:effectLst/>
          </p:spPr>
        </p:pic>
        <p:sp>
          <p:nvSpPr>
            <p:cNvPr id="145" name="Jack 晋剑…"/>
            <p:cNvSpPr txBox="1"/>
            <p:nvPr/>
          </p:nvSpPr>
          <p:spPr>
            <a:xfrm>
              <a:off x="4622710" y="284907"/>
              <a:ext cx="14492327" cy="32401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i="1" sz="3600"/>
              </a:pPr>
              <a:r>
                <a:t>Jack 晋剑</a:t>
              </a:r>
            </a:p>
            <a:p>
              <a:pPr algn="l">
                <a:defRPr i="1" sz="3600"/>
              </a:pPr>
              <a:r>
                <a:t>freeCodeCamp 中文社区发起人</a:t>
              </a:r>
            </a:p>
            <a:p>
              <a:pPr algn="l">
                <a:defRPr i="1" sz="3600"/>
              </a:pPr>
              <a:r>
                <a:t>猿生态创始人 CEO</a:t>
              </a:r>
            </a:p>
            <a:p>
              <a:pPr algn="l">
                <a:defRPr i="1" sz="3600"/>
              </a:pPr>
              <a:r>
                <a:t>BlockHeaders CEO</a:t>
              </a:r>
            </a:p>
            <a:p>
              <a:pPr algn="l">
                <a:defRPr i="1" sz="3600"/>
              </a:pPr>
              <a:r>
                <a:t>达沃斯全球杰出青年社区苏州执委、2017福布斯中国30位30岁以下精英</a:t>
              </a:r>
            </a:p>
          </p:txBody>
        </p:sp>
        <p:sp>
          <p:nvSpPr>
            <p:cNvPr id="146" name="Miya 刘于瑜…"/>
            <p:cNvSpPr txBox="1"/>
            <p:nvPr/>
          </p:nvSpPr>
          <p:spPr>
            <a:xfrm>
              <a:off x="4586017" y="4864844"/>
              <a:ext cx="14159253" cy="32401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i="1" sz="3600"/>
              </a:pPr>
              <a:r>
                <a:t>Miya 刘于瑜</a:t>
              </a:r>
            </a:p>
            <a:p>
              <a:pPr algn="l">
                <a:defRPr i="1" sz="3600"/>
              </a:pPr>
              <a:r>
                <a:t>freeCodeCamp 中文社区发起人</a:t>
              </a:r>
            </a:p>
            <a:p>
              <a:pPr algn="l">
                <a:defRPr i="1" sz="3600"/>
              </a:pPr>
              <a:r>
                <a:t>猿生态联合创始人 COO</a:t>
              </a:r>
            </a:p>
            <a:p>
              <a:pPr algn="l">
                <a:defRPr i="1" sz="3600"/>
              </a:pPr>
              <a:r>
                <a:t>Blockchain Centre China CEO</a:t>
              </a:r>
            </a:p>
            <a:p>
              <a:pPr algn="l">
                <a:defRPr i="1" sz="3600"/>
              </a:pPr>
              <a:r>
                <a:t>DevRelCon China 组织者、OpenTech Summit China 组织者</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sp>
        <p:nvSpPr>
          <p:cNvPr id="151" name="FreeCodeCamp China Online 550 Days…"/>
          <p:cNvSpPr txBox="1"/>
          <p:nvPr>
            <p:ph type="title"/>
          </p:nvPr>
        </p:nvSpPr>
        <p:spPr>
          <a:xfrm>
            <a:off x="1656701" y="10278469"/>
            <a:ext cx="22724777" cy="2749338"/>
          </a:xfrm>
          <a:prstGeom prst="rect">
            <a:avLst/>
          </a:prstGeom>
          <a:solidFill>
            <a:srgbClr val="2C6139"/>
          </a:solidFill>
        </p:spPr>
        <p:txBody>
          <a:bodyPr/>
          <a:lstStyle/>
          <a:p>
            <a:pPr algn="l">
              <a:defRPr sz="8400"/>
            </a:pPr>
            <a:r>
              <a:t>  FreeCodeCamp China Online 550 Days</a:t>
            </a:r>
          </a:p>
          <a:p>
            <a:pPr algn="r">
              <a:defRPr sz="8400"/>
            </a:pPr>
            <a:r>
              <a:t> </a:t>
            </a:r>
            <a:r>
              <a:rPr sz="6400"/>
              <a:t>From 2016.4</a:t>
            </a:r>
            <a:r>
              <a:t>  </a:t>
            </a:r>
          </a:p>
        </p:txBody>
      </p:sp>
      <p:pic>
        <p:nvPicPr>
          <p:cNvPr id="152" name="图像" descr="图像"/>
          <p:cNvPicPr>
            <a:picLocks noChangeAspect="1"/>
          </p:cNvPicPr>
          <p:nvPr/>
        </p:nvPicPr>
        <p:blipFill>
          <a:blip r:embed="rId3">
            <a:extLst/>
          </a:blip>
          <a:stretch>
            <a:fillRect/>
          </a:stretch>
        </p:blipFill>
        <p:spPr>
          <a:xfrm>
            <a:off x="3135425" y="1408824"/>
            <a:ext cx="17363188" cy="758464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68" name="成组"/>
          <p:cNvGrpSpPr/>
          <p:nvPr/>
        </p:nvGrpSpPr>
        <p:grpSpPr>
          <a:xfrm>
            <a:off x="1836322" y="1497564"/>
            <a:ext cx="20711356" cy="10720872"/>
            <a:chOff x="0" y="0"/>
            <a:chExt cx="20711355" cy="10720871"/>
          </a:xfrm>
        </p:grpSpPr>
        <p:grpSp>
          <p:nvGrpSpPr>
            <p:cNvPr id="159" name="成组"/>
            <p:cNvGrpSpPr/>
            <p:nvPr/>
          </p:nvGrpSpPr>
          <p:grpSpPr>
            <a:xfrm>
              <a:off x="0" y="50286"/>
              <a:ext cx="11433968" cy="10616096"/>
              <a:chOff x="0" y="0"/>
              <a:chExt cx="11433967" cy="10616094"/>
            </a:xfrm>
          </p:grpSpPr>
          <p:pic>
            <p:nvPicPr>
              <p:cNvPr id="156" name="图像" descr="图像"/>
              <p:cNvPicPr>
                <a:picLocks noChangeAspect="1"/>
              </p:cNvPicPr>
              <p:nvPr/>
            </p:nvPicPr>
            <p:blipFill>
              <a:blip r:embed="rId3">
                <a:extLst/>
              </a:blip>
              <a:srcRect l="7580" t="0" r="20139" b="0"/>
              <a:stretch>
                <a:fillRect/>
              </a:stretch>
            </p:blipFill>
            <p:spPr>
              <a:xfrm>
                <a:off x="0" y="0"/>
                <a:ext cx="11433811" cy="10616095"/>
              </a:xfrm>
              <a:prstGeom prst="rect">
                <a:avLst/>
              </a:prstGeom>
              <a:ln w="12700" cap="flat">
                <a:noFill/>
                <a:miter lim="400000"/>
              </a:ln>
              <a:effectLst/>
            </p:spPr>
          </p:pic>
          <p:sp>
            <p:nvSpPr>
              <p:cNvPr id="157" name="矩形"/>
              <p:cNvSpPr/>
              <p:nvPr/>
            </p:nvSpPr>
            <p:spPr>
              <a:xfrm>
                <a:off x="0" y="9061911"/>
                <a:ext cx="11433968" cy="1552721"/>
              </a:xfrm>
              <a:prstGeom prst="rect">
                <a:avLst/>
              </a:prstGeom>
              <a:solidFill>
                <a:srgbClr val="000000">
                  <a:alpha val="60000"/>
                </a:srgbClr>
              </a:solidFill>
              <a:ln w="12700" cap="flat">
                <a:noFill/>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sp>
            <p:nvSpPr>
              <p:cNvPr id="158" name="水歌  源创会 2017.9.23  成都"/>
              <p:cNvSpPr txBox="1"/>
              <p:nvPr/>
            </p:nvSpPr>
            <p:spPr>
              <a:xfrm>
                <a:off x="198034" y="9388571"/>
                <a:ext cx="8630610" cy="899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4800">
                    <a:latin typeface="+mn-lt"/>
                    <a:ea typeface="+mn-ea"/>
                    <a:cs typeface="+mn-cs"/>
                    <a:sym typeface="Helvetica Neue Medium"/>
                  </a:defRPr>
                </a:lvl1pPr>
              </a:lstStyle>
              <a:p>
                <a:pPr/>
                <a:r>
                  <a:t>水歌  源创会 2017.9.23  成都</a:t>
                </a:r>
              </a:p>
            </p:txBody>
          </p:sp>
        </p:grpSp>
        <p:pic>
          <p:nvPicPr>
            <p:cNvPr id="160" name="图像" descr="图像"/>
            <p:cNvPicPr>
              <a:picLocks noChangeAspect="1"/>
            </p:cNvPicPr>
            <p:nvPr/>
          </p:nvPicPr>
          <p:blipFill>
            <a:blip r:embed="rId4">
              <a:extLst/>
            </a:blip>
            <a:stretch>
              <a:fillRect/>
            </a:stretch>
          </p:blipFill>
          <p:spPr>
            <a:xfrm>
              <a:off x="11956598" y="0"/>
              <a:ext cx="8720918" cy="4911781"/>
            </a:xfrm>
            <a:prstGeom prst="rect">
              <a:avLst/>
            </a:prstGeom>
            <a:ln w="12700" cap="flat">
              <a:noFill/>
              <a:miter lim="400000"/>
            </a:ln>
            <a:effectLst/>
          </p:spPr>
        </p:pic>
        <p:pic>
          <p:nvPicPr>
            <p:cNvPr id="161" name="图像" descr="图像"/>
            <p:cNvPicPr>
              <a:picLocks noChangeAspect="1"/>
            </p:cNvPicPr>
            <p:nvPr/>
          </p:nvPicPr>
          <p:blipFill>
            <a:blip r:embed="rId5">
              <a:extLst/>
            </a:blip>
            <a:srcRect l="0" t="19614" r="0" b="0"/>
            <a:stretch>
              <a:fillRect/>
            </a:stretch>
          </p:blipFill>
          <p:spPr>
            <a:xfrm>
              <a:off x="11922759" y="5337374"/>
              <a:ext cx="8788449" cy="5305444"/>
            </a:xfrm>
            <a:prstGeom prst="rect">
              <a:avLst/>
            </a:prstGeom>
            <a:ln w="12700" cap="flat">
              <a:noFill/>
              <a:miter lim="400000"/>
            </a:ln>
            <a:effectLst/>
          </p:spPr>
        </p:pic>
        <p:grpSp>
          <p:nvGrpSpPr>
            <p:cNvPr id="164" name="成组"/>
            <p:cNvGrpSpPr/>
            <p:nvPr/>
          </p:nvGrpSpPr>
          <p:grpSpPr>
            <a:xfrm>
              <a:off x="11922759" y="3947766"/>
              <a:ext cx="8788597" cy="958195"/>
              <a:chOff x="0" y="0"/>
              <a:chExt cx="8788596" cy="958194"/>
            </a:xfrm>
          </p:grpSpPr>
          <p:sp>
            <p:nvSpPr>
              <p:cNvPr id="162" name="矩形"/>
              <p:cNvSpPr/>
              <p:nvPr/>
            </p:nvSpPr>
            <p:spPr>
              <a:xfrm>
                <a:off x="0" y="0"/>
                <a:ext cx="8788597" cy="958195"/>
              </a:xfrm>
              <a:prstGeom prst="rect">
                <a:avLst/>
              </a:prstGeom>
              <a:solidFill>
                <a:srgbClr val="000000">
                  <a:alpha val="60000"/>
                </a:srgbClr>
              </a:solidFill>
              <a:ln w="12700" cap="flat">
                <a:noFill/>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sp>
            <p:nvSpPr>
              <p:cNvPr id="163" name="水歌  GNOME.ASIA Summit  2017.10.14  重庆"/>
              <p:cNvSpPr txBox="1"/>
              <p:nvPr/>
            </p:nvSpPr>
            <p:spPr>
              <a:xfrm>
                <a:off x="199724" y="237728"/>
                <a:ext cx="6938317" cy="4827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400">
                    <a:latin typeface="+mn-lt"/>
                    <a:ea typeface="+mn-ea"/>
                    <a:cs typeface="+mn-cs"/>
                    <a:sym typeface="Helvetica Neue Medium"/>
                  </a:defRPr>
                </a:lvl1pPr>
              </a:lstStyle>
              <a:p>
                <a:pPr/>
                <a:r>
                  <a:t>水歌  GNOME.ASIA Summit  2017.10.14  重庆</a:t>
                </a:r>
              </a:p>
            </p:txBody>
          </p:sp>
        </p:grpSp>
        <p:grpSp>
          <p:nvGrpSpPr>
            <p:cNvPr id="167" name="成组"/>
            <p:cNvGrpSpPr/>
            <p:nvPr/>
          </p:nvGrpSpPr>
          <p:grpSpPr>
            <a:xfrm>
              <a:off x="11922759" y="9762677"/>
              <a:ext cx="8788597" cy="958195"/>
              <a:chOff x="0" y="0"/>
              <a:chExt cx="8788596" cy="958194"/>
            </a:xfrm>
          </p:grpSpPr>
          <p:sp>
            <p:nvSpPr>
              <p:cNvPr id="165" name="矩形"/>
              <p:cNvSpPr/>
              <p:nvPr/>
            </p:nvSpPr>
            <p:spPr>
              <a:xfrm>
                <a:off x="0" y="0"/>
                <a:ext cx="8788597" cy="958195"/>
              </a:xfrm>
              <a:prstGeom prst="rect">
                <a:avLst/>
              </a:prstGeom>
              <a:solidFill>
                <a:srgbClr val="000000">
                  <a:alpha val="60000"/>
                </a:srgbClr>
              </a:solidFill>
              <a:ln w="12700" cap="flat">
                <a:noFill/>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sp>
            <p:nvSpPr>
              <p:cNvPr id="166" name="油条  腾讯Alloyteam Web前端大会 2017.10.29  深圳"/>
              <p:cNvSpPr txBox="1"/>
              <p:nvPr/>
            </p:nvSpPr>
            <p:spPr>
              <a:xfrm>
                <a:off x="324128" y="237728"/>
                <a:ext cx="7671155" cy="4827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400">
                    <a:latin typeface="+mn-lt"/>
                    <a:ea typeface="+mn-ea"/>
                    <a:cs typeface="+mn-cs"/>
                    <a:sym typeface="Helvetica Neue Medium"/>
                  </a:defRPr>
                </a:lvl1pPr>
              </a:lstStyle>
              <a:p>
                <a:pPr/>
                <a:r>
                  <a:t>油条  腾讯Alloyteam Web前端大会 2017.10.29  深圳</a:t>
                </a:r>
              </a:p>
            </p:txBody>
          </p:sp>
        </p:gr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58823">
              <a:srgbClr val="000000"/>
            </a:gs>
            <a:gs pos="96200">
              <a:srgbClr val="040B15"/>
            </a:gs>
            <a:gs pos="100000">
              <a:srgbClr val="081629"/>
            </a:gs>
          </a:gsLst>
          <a:path path="circle">
            <a:fillToRect l="50000" t="50000" r="50000" b="50000"/>
          </a:path>
        </a:gradFill>
      </p:bgPr>
    </p:bg>
    <p:spTree>
      <p:nvGrpSpPr>
        <p:cNvPr id="1" name=""/>
        <p:cNvGrpSpPr/>
        <p:nvPr/>
      </p:nvGrpSpPr>
      <p:grpSpPr>
        <a:xfrm>
          <a:off x="0" y="0"/>
          <a:ext cx="0" cy="0"/>
          <a:chOff x="0" y="0"/>
          <a:chExt cx="0" cy="0"/>
        </a:xfrm>
      </p:grpSpPr>
      <p:pic>
        <p:nvPicPr>
          <p:cNvPr id="172" name="图像" descr="图像"/>
          <p:cNvPicPr>
            <a:picLocks noChangeAspect="1"/>
          </p:cNvPicPr>
          <p:nvPr/>
        </p:nvPicPr>
        <p:blipFill>
          <a:blip r:embed="rId3">
            <a:extLst/>
          </a:blip>
          <a:stretch>
            <a:fillRect/>
          </a:stretch>
        </p:blipFill>
        <p:spPr>
          <a:xfrm>
            <a:off x="-11962" y="-21853"/>
            <a:ext cx="24407924" cy="16302651"/>
          </a:xfrm>
          <a:prstGeom prst="rect">
            <a:avLst/>
          </a:prstGeom>
          <a:ln w="12700">
            <a:miter lim="400000"/>
          </a:ln>
        </p:spPr>
      </p:pic>
      <p:sp>
        <p:nvSpPr>
          <p:cNvPr id="173" name="矩形"/>
          <p:cNvSpPr/>
          <p:nvPr/>
        </p:nvSpPr>
        <p:spPr>
          <a:xfrm>
            <a:off x="-29241" y="10205216"/>
            <a:ext cx="24442482" cy="3495523"/>
          </a:xfrm>
          <a:prstGeom prst="rect">
            <a:avLst/>
          </a:prstGeom>
          <a:gradFill>
            <a:gsLst>
              <a:gs pos="58823">
                <a:srgbClr val="000000">
                  <a:alpha val="80684"/>
                </a:srgbClr>
              </a:gs>
              <a:gs pos="96200">
                <a:srgbClr val="040B15">
                  <a:alpha val="80684"/>
                </a:srgbClr>
              </a:gs>
              <a:gs pos="100000">
                <a:srgbClr val="081629">
                  <a:alpha val="80684"/>
                </a:srgbClr>
              </a:gs>
            </a:gsLst>
          </a:gra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74" name="2017.10入选  中国信息技术公益发展白皮书V2.0…"/>
          <p:cNvSpPr txBox="1"/>
          <p:nvPr/>
        </p:nvSpPr>
        <p:spPr>
          <a:xfrm>
            <a:off x="97240" y="10515105"/>
            <a:ext cx="23793774" cy="28757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8400">
                <a:latin typeface="+mn-lt"/>
                <a:ea typeface="+mn-ea"/>
                <a:cs typeface="+mn-cs"/>
                <a:sym typeface="Helvetica Neue Medium"/>
              </a:defRPr>
            </a:lvl1pPr>
            <a:lvl2pPr algn="r">
              <a:spcBef>
                <a:spcPts val="4500"/>
              </a:spcBef>
              <a:defRPr b="0" sz="3800"/>
            </a:lvl2pPr>
          </a:lstStyle>
          <a:p>
            <a:pPr/>
            <a:r>
              <a:t>2017.10入选  中国信息技术公益发展白皮书V2.0</a:t>
            </a:r>
          </a:p>
          <a:p>
            <a:pPr lvl="1"/>
            <a:r>
              <a:t>——同时入选的有IBM、腾讯、微软、京东的社会公益项目</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grpSp>
        <p:nvGrpSpPr>
          <p:cNvPr id="191" name="成组"/>
          <p:cNvGrpSpPr/>
          <p:nvPr/>
        </p:nvGrpSpPr>
        <p:grpSpPr>
          <a:xfrm>
            <a:off x="765205" y="2315645"/>
            <a:ext cx="22903887" cy="9630809"/>
            <a:chOff x="0" y="0"/>
            <a:chExt cx="22903885" cy="9630807"/>
          </a:xfrm>
        </p:grpSpPr>
        <p:sp>
          <p:nvSpPr>
            <p:cNvPr id="178" name="线条"/>
            <p:cNvSpPr/>
            <p:nvPr/>
          </p:nvSpPr>
          <p:spPr>
            <a:xfrm>
              <a:off x="1619272" y="4821754"/>
              <a:ext cx="20127661"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sp>
          <p:nvSpPr>
            <p:cNvPr id="179" name="圆形"/>
            <p:cNvSpPr/>
            <p:nvPr/>
          </p:nvSpPr>
          <p:spPr>
            <a:xfrm>
              <a:off x="1484128" y="4631254"/>
              <a:ext cx="381001" cy="381001"/>
            </a:xfrm>
            <a:prstGeom prst="ellipse">
              <a:avLst/>
            </a:prstGeom>
            <a:solidFill>
              <a:schemeClr val="accent3">
                <a:hueOff val="820600"/>
                <a:lumOff val="-19411"/>
              </a:schemeClr>
            </a:solidFill>
            <a:ln w="12700" cap="flat">
              <a:noFill/>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sp>
          <p:nvSpPr>
            <p:cNvPr id="180" name="圆形"/>
            <p:cNvSpPr/>
            <p:nvPr/>
          </p:nvSpPr>
          <p:spPr>
            <a:xfrm>
              <a:off x="6514515" y="4618554"/>
              <a:ext cx="381001" cy="381001"/>
            </a:xfrm>
            <a:prstGeom prst="ellipse">
              <a:avLst/>
            </a:prstGeom>
            <a:solidFill>
              <a:schemeClr val="accent1">
                <a:hueOff val="118245"/>
                <a:lumOff val="-11372"/>
              </a:schemeClr>
            </a:solidFill>
            <a:ln w="12700" cap="flat">
              <a:noFill/>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sp>
          <p:nvSpPr>
            <p:cNvPr id="181" name="2017.11.19"/>
            <p:cNvSpPr txBox="1"/>
            <p:nvPr/>
          </p:nvSpPr>
          <p:spPr>
            <a:xfrm>
              <a:off x="5122646" y="5204857"/>
              <a:ext cx="3164739" cy="82051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800">
                  <a:latin typeface="+mn-lt"/>
                  <a:ea typeface="+mn-ea"/>
                  <a:cs typeface="+mn-cs"/>
                  <a:sym typeface="Helvetica Neue Medium"/>
                </a:defRPr>
              </a:lvl1pPr>
            </a:lstStyle>
            <a:p>
              <a:pPr/>
              <a:r>
                <a:t>2017.11.19</a:t>
              </a:r>
            </a:p>
          </p:txBody>
        </p:sp>
        <p:sp>
          <p:nvSpPr>
            <p:cNvPr id="182" name="成都Web前端交流大会由FCC成都社区主办"/>
            <p:cNvSpPr/>
            <p:nvPr/>
          </p:nvSpPr>
          <p:spPr>
            <a:xfrm>
              <a:off x="5370107" y="0"/>
              <a:ext cx="5071270" cy="44386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91" y="0"/>
                  </a:moveTo>
                  <a:cubicBezTo>
                    <a:pt x="355" y="0"/>
                    <a:pt x="0" y="405"/>
                    <a:pt x="0" y="904"/>
                  </a:cubicBezTo>
                  <a:lnTo>
                    <a:pt x="0" y="18983"/>
                  </a:lnTo>
                  <a:cubicBezTo>
                    <a:pt x="0" y="19482"/>
                    <a:pt x="355" y="19887"/>
                    <a:pt x="791" y="19887"/>
                  </a:cubicBezTo>
                  <a:lnTo>
                    <a:pt x="4899" y="19887"/>
                  </a:lnTo>
                  <a:lnTo>
                    <a:pt x="5653" y="21600"/>
                  </a:lnTo>
                  <a:lnTo>
                    <a:pt x="6407" y="19887"/>
                  </a:lnTo>
                  <a:lnTo>
                    <a:pt x="20809" y="19887"/>
                  </a:lnTo>
                  <a:cubicBezTo>
                    <a:pt x="21245" y="19887"/>
                    <a:pt x="21600" y="19482"/>
                    <a:pt x="21600" y="18983"/>
                  </a:cubicBezTo>
                  <a:lnTo>
                    <a:pt x="21600" y="904"/>
                  </a:lnTo>
                  <a:cubicBezTo>
                    <a:pt x="21600" y="405"/>
                    <a:pt x="21245" y="0"/>
                    <a:pt x="20809" y="0"/>
                  </a:cubicBezTo>
                  <a:lnTo>
                    <a:pt x="791" y="0"/>
                  </a:lnTo>
                  <a:close/>
                </a:path>
              </a:pathLst>
            </a:custGeom>
            <a:solidFill>
              <a:schemeClr val="accent1">
                <a:lumOff val="13529"/>
              </a:schemeClr>
            </a:solidFill>
            <a:ln w="12700" cap="flat">
              <a:noFill/>
              <a:miter lim="400000"/>
            </a:ln>
            <a:effectLst/>
            <a:extLst>
              <a:ext uri="{C572A759-6A51-4108-AA02-DFA0A04FC94B}">
                <ma14:wrappingTextBoxFlag xmlns:ma14="http://schemas.microsoft.com/office/mac/drawingml/2011/main" val="1"/>
              </a:ext>
            </a:extLst>
          </p:spPr>
          <p:txBody>
            <a:bodyPr wrap="square" lIns="304800" tIns="304800" rIns="304800" bIns="304800" numCol="1" anchor="ctr">
              <a:noAutofit/>
            </a:bodyPr>
            <a:lstStyle/>
            <a:p>
              <a:pPr algn="l">
                <a:defRPr b="0" sz="4800">
                  <a:latin typeface="+mn-lt"/>
                  <a:ea typeface="+mn-ea"/>
                  <a:cs typeface="+mn-cs"/>
                  <a:sym typeface="Helvetica Neue Medium"/>
                </a:defRPr>
              </a:pPr>
              <a:r>
                <a:rPr b="1">
                  <a:latin typeface="Helvetica Neue"/>
                  <a:ea typeface="Helvetica Neue"/>
                  <a:cs typeface="Helvetica Neue"/>
                  <a:sym typeface="Helvetica Neue"/>
                </a:rPr>
                <a:t>成都Web前端交流大会</a:t>
              </a:r>
              <a:r>
                <a:t>由FCC成都社区主办</a:t>
              </a:r>
            </a:p>
          </p:txBody>
        </p:sp>
        <p:sp>
          <p:nvSpPr>
            <p:cNvPr id="183" name="中国开源年会Miya和于航会作分享"/>
            <p:cNvSpPr/>
            <p:nvPr/>
          </p:nvSpPr>
          <p:spPr>
            <a:xfrm>
              <a:off x="82022" y="5204857"/>
              <a:ext cx="4660504" cy="442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17" y="0"/>
                  </a:moveTo>
                  <a:lnTo>
                    <a:pt x="5395" y="1656"/>
                  </a:lnTo>
                  <a:lnTo>
                    <a:pt x="861" y="1656"/>
                  </a:lnTo>
                  <a:cubicBezTo>
                    <a:pt x="386" y="1656"/>
                    <a:pt x="0" y="2062"/>
                    <a:pt x="0" y="2562"/>
                  </a:cubicBezTo>
                  <a:lnTo>
                    <a:pt x="0" y="20694"/>
                  </a:lnTo>
                  <a:cubicBezTo>
                    <a:pt x="0" y="21194"/>
                    <a:pt x="386" y="21600"/>
                    <a:pt x="861" y="21600"/>
                  </a:cubicBezTo>
                  <a:lnTo>
                    <a:pt x="20741" y="21600"/>
                  </a:lnTo>
                  <a:cubicBezTo>
                    <a:pt x="21216" y="21600"/>
                    <a:pt x="21600" y="21194"/>
                    <a:pt x="21600" y="20694"/>
                  </a:cubicBezTo>
                  <a:lnTo>
                    <a:pt x="21600" y="2562"/>
                  </a:lnTo>
                  <a:cubicBezTo>
                    <a:pt x="21600" y="2062"/>
                    <a:pt x="21216" y="1656"/>
                    <a:pt x="20741" y="1656"/>
                  </a:cubicBezTo>
                  <a:lnTo>
                    <a:pt x="7038" y="1656"/>
                  </a:lnTo>
                  <a:lnTo>
                    <a:pt x="6217" y="0"/>
                  </a:lnTo>
                  <a:close/>
                </a:path>
              </a:pathLst>
            </a:custGeom>
            <a:solidFill>
              <a:schemeClr val="accent3">
                <a:hueOff val="557972"/>
                <a:lumOff val="-12549"/>
              </a:schemeClr>
            </a:solidFill>
            <a:ln w="12700" cap="flat">
              <a:noFill/>
              <a:miter lim="400000"/>
            </a:ln>
            <a:effectLst/>
            <a:extLst>
              <a:ext uri="{C572A759-6A51-4108-AA02-DFA0A04FC94B}">
                <ma14:wrappingTextBoxFlag xmlns:ma14="http://schemas.microsoft.com/office/mac/drawingml/2011/main" val="1"/>
              </a:ext>
            </a:extLst>
          </p:spPr>
          <p:txBody>
            <a:bodyPr wrap="square" lIns="304800" tIns="304800" rIns="304800" bIns="304800" numCol="1" anchor="ctr">
              <a:noAutofit/>
            </a:bodyPr>
            <a:lstStyle>
              <a:lvl1pPr algn="l">
                <a:defRPr b="0" sz="4800">
                  <a:latin typeface="+mn-lt"/>
                  <a:ea typeface="+mn-ea"/>
                  <a:cs typeface="+mn-cs"/>
                  <a:sym typeface="Helvetica Neue Medium"/>
                </a:defRPr>
              </a:lvl1pPr>
            </a:lstStyle>
            <a:p>
              <a:pPr/>
              <a:r>
                <a:t>中国开源年会Miya和于航会作分享</a:t>
              </a:r>
            </a:p>
          </p:txBody>
        </p:sp>
        <p:sp>
          <p:nvSpPr>
            <p:cNvPr id="184" name="2017.11.18-19"/>
            <p:cNvSpPr txBox="1"/>
            <p:nvPr/>
          </p:nvSpPr>
          <p:spPr>
            <a:xfrm>
              <a:off x="-1" y="3618132"/>
              <a:ext cx="4079749" cy="8205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800">
                  <a:latin typeface="+mn-lt"/>
                  <a:ea typeface="+mn-ea"/>
                  <a:cs typeface="+mn-cs"/>
                  <a:sym typeface="Helvetica Neue Medium"/>
                </a:defRPr>
              </a:lvl1pPr>
            </a:lstStyle>
            <a:p>
              <a:pPr/>
              <a:r>
                <a:t>2017.11.18-19</a:t>
              </a:r>
            </a:p>
          </p:txBody>
        </p:sp>
        <p:sp>
          <p:nvSpPr>
            <p:cNvPr id="185" name="圆形"/>
            <p:cNvSpPr/>
            <p:nvPr/>
          </p:nvSpPr>
          <p:spPr>
            <a:xfrm>
              <a:off x="12816772" y="4631254"/>
              <a:ext cx="381001" cy="381001"/>
            </a:xfrm>
            <a:prstGeom prst="ellipse">
              <a:avLst/>
            </a:prstGeom>
            <a:solidFill>
              <a:schemeClr val="accent6">
                <a:hueOff val="-119728"/>
                <a:satOff val="5580"/>
                <a:lumOff val="-12961"/>
              </a:schemeClr>
            </a:solidFill>
            <a:ln w="12700" cap="flat">
              <a:noFill/>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sp>
          <p:nvSpPr>
            <p:cNvPr id="186" name="在苏州总部举办Summit，将有100位国内外技术大咖汇聚苏州"/>
            <p:cNvSpPr/>
            <p:nvPr/>
          </p:nvSpPr>
          <p:spPr>
            <a:xfrm>
              <a:off x="11683355" y="5204857"/>
              <a:ext cx="5168108" cy="4425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607" y="0"/>
                  </a:moveTo>
                  <a:lnTo>
                    <a:pt x="4865" y="1656"/>
                  </a:lnTo>
                  <a:lnTo>
                    <a:pt x="776" y="1656"/>
                  </a:lnTo>
                  <a:cubicBezTo>
                    <a:pt x="348" y="1656"/>
                    <a:pt x="0" y="2062"/>
                    <a:pt x="0" y="2562"/>
                  </a:cubicBezTo>
                  <a:lnTo>
                    <a:pt x="0" y="20694"/>
                  </a:lnTo>
                  <a:cubicBezTo>
                    <a:pt x="0" y="21194"/>
                    <a:pt x="348" y="21600"/>
                    <a:pt x="776" y="21600"/>
                  </a:cubicBezTo>
                  <a:lnTo>
                    <a:pt x="20825" y="21600"/>
                  </a:lnTo>
                  <a:cubicBezTo>
                    <a:pt x="21254" y="21600"/>
                    <a:pt x="21600" y="21194"/>
                    <a:pt x="21600" y="20694"/>
                  </a:cubicBezTo>
                  <a:lnTo>
                    <a:pt x="21600" y="2562"/>
                  </a:lnTo>
                  <a:cubicBezTo>
                    <a:pt x="21600" y="2062"/>
                    <a:pt x="21254" y="1656"/>
                    <a:pt x="20825" y="1656"/>
                  </a:cubicBezTo>
                  <a:lnTo>
                    <a:pt x="6346" y="1656"/>
                  </a:lnTo>
                  <a:lnTo>
                    <a:pt x="5607" y="0"/>
                  </a:lnTo>
                  <a:close/>
                </a:path>
              </a:pathLst>
            </a:custGeom>
            <a:solidFill>
              <a:schemeClr val="accent6"/>
            </a:solidFill>
            <a:ln w="12700" cap="flat">
              <a:noFill/>
              <a:miter lim="400000"/>
            </a:ln>
            <a:effectLst/>
            <a:extLst>
              <a:ext uri="{C572A759-6A51-4108-AA02-DFA0A04FC94B}">
                <ma14:wrappingTextBoxFlag xmlns:ma14="http://schemas.microsoft.com/office/mac/drawingml/2011/main" val="1"/>
              </a:ext>
            </a:extLst>
          </p:spPr>
          <p:txBody>
            <a:bodyPr wrap="square" lIns="304800" tIns="304800" rIns="304800" bIns="304800" numCol="1" anchor="ctr">
              <a:noAutofit/>
            </a:bodyPr>
            <a:lstStyle/>
            <a:p>
              <a:pPr algn="l">
                <a:defRPr b="0" sz="4800">
                  <a:latin typeface="+mn-lt"/>
                  <a:ea typeface="+mn-ea"/>
                  <a:cs typeface="+mn-cs"/>
                  <a:sym typeface="Helvetica Neue Medium"/>
                </a:defRPr>
              </a:pPr>
              <a:r>
                <a:t>在苏州总部举办</a:t>
              </a:r>
              <a:r>
                <a:rPr b="1">
                  <a:latin typeface="Helvetica Neue"/>
                  <a:ea typeface="Helvetica Neue"/>
                  <a:cs typeface="Helvetica Neue"/>
                  <a:sym typeface="Helvetica Neue"/>
                </a:rPr>
                <a:t>Summit</a:t>
              </a:r>
              <a:r>
                <a:t>，将有100位国内外技术大咖汇聚苏州</a:t>
              </a:r>
            </a:p>
          </p:txBody>
        </p:sp>
        <p:sp>
          <p:nvSpPr>
            <p:cNvPr id="187" name="2018.4.20-21"/>
            <p:cNvSpPr txBox="1"/>
            <p:nvPr/>
          </p:nvSpPr>
          <p:spPr>
            <a:xfrm>
              <a:off x="11136867" y="3618132"/>
              <a:ext cx="3740811" cy="8205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800">
                  <a:latin typeface="+mn-lt"/>
                  <a:ea typeface="+mn-ea"/>
                  <a:cs typeface="+mn-cs"/>
                  <a:sym typeface="Helvetica Neue Medium"/>
                </a:defRPr>
              </a:lvl1pPr>
            </a:lstStyle>
            <a:p>
              <a:pPr/>
              <a:r>
                <a:t>2018.4.20-21</a:t>
              </a:r>
            </a:p>
          </p:txBody>
        </p:sp>
        <p:sp>
          <p:nvSpPr>
            <p:cNvPr id="188" name="圆形"/>
            <p:cNvSpPr/>
            <p:nvPr/>
          </p:nvSpPr>
          <p:spPr>
            <a:xfrm>
              <a:off x="21503535" y="4631254"/>
              <a:ext cx="381001" cy="381001"/>
            </a:xfrm>
            <a:prstGeom prst="ellipse">
              <a:avLst/>
            </a:prstGeom>
            <a:solidFill>
              <a:schemeClr val="accent2">
                <a:hueOff val="195715"/>
                <a:lumOff val="-15294"/>
              </a:schemeClr>
            </a:solidFill>
            <a:ln w="12700" cap="flat">
              <a:noFill/>
              <a:miter lim="400000"/>
            </a:ln>
            <a:effectLst/>
          </p:spPr>
          <p:txBody>
            <a:bodyPr wrap="square" lIns="50800" tIns="50800" rIns="50800" bIns="50800" numCol="1" anchor="ctr">
              <a:noAutofit/>
            </a:bodyPr>
            <a:lstStyle/>
            <a:p>
              <a:pPr>
                <a:defRPr b="0" sz="3200">
                  <a:latin typeface="+mn-lt"/>
                  <a:ea typeface="+mn-ea"/>
                  <a:cs typeface="+mn-cs"/>
                  <a:sym typeface="Helvetica Neue Medium"/>
                </a:defRPr>
              </a:pPr>
            </a:p>
          </p:txBody>
        </p:sp>
        <p:sp>
          <p:nvSpPr>
            <p:cNvPr id="189" name="Code for City 作为中文社区的品牌活动"/>
            <p:cNvSpPr/>
            <p:nvPr/>
          </p:nvSpPr>
          <p:spPr>
            <a:xfrm>
              <a:off x="17614335" y="6746"/>
              <a:ext cx="5289551" cy="4437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8" y="0"/>
                  </a:moveTo>
                  <a:cubicBezTo>
                    <a:pt x="340" y="0"/>
                    <a:pt x="0" y="405"/>
                    <a:pt x="0" y="904"/>
                  </a:cubicBezTo>
                  <a:lnTo>
                    <a:pt x="0" y="18988"/>
                  </a:lnTo>
                  <a:cubicBezTo>
                    <a:pt x="0" y="19487"/>
                    <a:pt x="340" y="19892"/>
                    <a:pt x="758" y="19892"/>
                  </a:cubicBezTo>
                  <a:lnTo>
                    <a:pt x="15884" y="19892"/>
                  </a:lnTo>
                  <a:lnTo>
                    <a:pt x="16607" y="21600"/>
                  </a:lnTo>
                  <a:lnTo>
                    <a:pt x="17330" y="19892"/>
                  </a:lnTo>
                  <a:lnTo>
                    <a:pt x="20842" y="19892"/>
                  </a:lnTo>
                  <a:cubicBezTo>
                    <a:pt x="21260" y="19892"/>
                    <a:pt x="21600" y="19487"/>
                    <a:pt x="21600" y="18988"/>
                  </a:cubicBezTo>
                  <a:lnTo>
                    <a:pt x="21600" y="904"/>
                  </a:lnTo>
                  <a:cubicBezTo>
                    <a:pt x="21600" y="405"/>
                    <a:pt x="21260" y="0"/>
                    <a:pt x="20842" y="0"/>
                  </a:cubicBezTo>
                  <a:lnTo>
                    <a:pt x="758" y="0"/>
                  </a:lnTo>
                  <a:close/>
                </a:path>
              </a:pathLst>
            </a:custGeom>
            <a:solidFill>
              <a:schemeClr val="accent2">
                <a:hueOff val="89372"/>
                <a:lumOff val="-8823"/>
              </a:schemeClr>
            </a:solidFill>
            <a:ln w="12700" cap="flat">
              <a:noFill/>
              <a:miter lim="400000"/>
            </a:ln>
            <a:effectLst/>
            <a:extLst>
              <a:ext uri="{C572A759-6A51-4108-AA02-DFA0A04FC94B}">
                <ma14:wrappingTextBoxFlag xmlns:ma14="http://schemas.microsoft.com/office/mac/drawingml/2011/main" val="1"/>
              </a:ext>
            </a:extLst>
          </p:spPr>
          <p:txBody>
            <a:bodyPr wrap="square" lIns="304800" tIns="304800" rIns="304800" bIns="304800" numCol="1" anchor="ctr">
              <a:noAutofit/>
            </a:bodyPr>
            <a:lstStyle/>
            <a:p>
              <a:pPr algn="l">
                <a:defRPr b="0" sz="4800">
                  <a:latin typeface="+mn-lt"/>
                  <a:ea typeface="+mn-ea"/>
                  <a:cs typeface="+mn-cs"/>
                  <a:sym typeface="Helvetica Neue Medium"/>
                </a:defRPr>
              </a:pPr>
              <a:r>
                <a:rPr b="1">
                  <a:latin typeface="Helvetica Neue"/>
                  <a:ea typeface="Helvetica Neue"/>
                  <a:cs typeface="Helvetica Neue"/>
                  <a:sym typeface="Helvetica Neue"/>
                </a:rPr>
                <a:t>Code for City </a:t>
              </a:r>
              <a:r>
                <a:t>作为中文社区的</a:t>
              </a:r>
              <a:r>
                <a:rPr>
                  <a:latin typeface="Helvetica"/>
                  <a:ea typeface="Helvetica"/>
                  <a:cs typeface="Helvetica"/>
                  <a:sym typeface="Helvetica"/>
                </a:rPr>
                <a:t>品牌活动</a:t>
              </a:r>
            </a:p>
          </p:txBody>
        </p:sp>
        <p:sp>
          <p:nvSpPr>
            <p:cNvPr id="190" name="未来..."/>
            <p:cNvSpPr txBox="1"/>
            <p:nvPr/>
          </p:nvSpPr>
          <p:spPr>
            <a:xfrm>
              <a:off x="20610037" y="5309572"/>
              <a:ext cx="1841908" cy="952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800">
                  <a:latin typeface="+mn-lt"/>
                  <a:ea typeface="+mn-ea"/>
                  <a:cs typeface="+mn-cs"/>
                  <a:sym typeface="Helvetica Neue Medium"/>
                </a:defRPr>
              </a:lvl1pPr>
            </a:lstStyle>
            <a:p>
              <a:pPr/>
              <a:r>
                <a:t>未来...</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gradFill flip="none" rotWithShape="1">
          <a:gsLst>
            <a:gs pos="0">
              <a:srgbClr val="0B203B"/>
            </a:gs>
            <a:gs pos="100000">
              <a:srgbClr val="000000"/>
            </a:gs>
          </a:gsLst>
          <a:lin ang="2700000" scaled="0"/>
        </a:gradFill>
      </p:bgPr>
    </p:bg>
    <p:spTree>
      <p:nvGrpSpPr>
        <p:cNvPr id="1" name=""/>
        <p:cNvGrpSpPr/>
        <p:nvPr/>
      </p:nvGrpSpPr>
      <p:grpSpPr>
        <a:xfrm>
          <a:off x="0" y="0"/>
          <a:ext cx="0" cy="0"/>
          <a:chOff x="0" y="0"/>
          <a:chExt cx="0" cy="0"/>
        </a:xfrm>
      </p:grpSpPr>
      <p:sp>
        <p:nvSpPr>
          <p:cNvPr id="195" name="Code for City 之 “信息无障碍”"/>
          <p:cNvSpPr txBox="1"/>
          <p:nvPr/>
        </p:nvSpPr>
        <p:spPr>
          <a:xfrm>
            <a:off x="4903546" y="897231"/>
            <a:ext cx="14576909" cy="160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8400">
                <a:latin typeface="+mn-lt"/>
                <a:ea typeface="+mn-ea"/>
                <a:cs typeface="+mn-cs"/>
                <a:sym typeface="Helvetica Neue Medium"/>
              </a:defRPr>
            </a:lvl1pPr>
          </a:lstStyle>
          <a:p>
            <a:pPr/>
            <a:r>
              <a:t>Code for City 之 “信息无障碍”</a:t>
            </a:r>
          </a:p>
        </p:txBody>
      </p:sp>
      <p:sp>
        <p:nvSpPr>
          <p:cNvPr id="196" name="联合腾讯Alloyteam发起的【印记中文】组织志愿者翻译无障碍技术文档…"/>
          <p:cNvSpPr/>
          <p:nvPr/>
        </p:nvSpPr>
        <p:spPr>
          <a:xfrm>
            <a:off x="9401116" y="3939501"/>
            <a:ext cx="12852856" cy="7535038"/>
          </a:xfrm>
          <a:prstGeom prst="roundRect">
            <a:avLst>
              <a:gd name="adj" fmla="val 2665"/>
            </a:avLst>
          </a:prstGeom>
          <a:solidFill>
            <a:srgbClr val="434343"/>
          </a:solidFill>
          <a:ln w="12700">
            <a:miter lim="400000"/>
          </a:ln>
          <a:extLst>
            <a:ext uri="{C572A759-6A51-4108-AA02-DFA0A04FC94B}">
              <ma14:wrappingTextBoxFlag xmlns:ma14="http://schemas.microsoft.com/office/mac/drawingml/2011/main" val="1"/>
            </a:ext>
          </a:extLst>
        </p:spPr>
        <p:txBody>
          <a:bodyPr lIns="635000" tIns="635000" rIns="635000" bIns="635000" anchor="ctr"/>
          <a:lstStyle/>
          <a:p>
            <a:pPr algn="l">
              <a:lnSpc>
                <a:spcPct val="70000"/>
              </a:lnSpc>
              <a:spcBef>
                <a:spcPts val="5900"/>
              </a:spcBef>
              <a:defRPr b="0" sz="4800"/>
            </a:pPr>
            <a:r>
              <a:t>联合腾讯Alloyteam发起的【印记中文】组织志愿者翻译无障碍技术文档</a:t>
            </a:r>
          </a:p>
          <a:p>
            <a:pPr algn="l">
              <a:lnSpc>
                <a:spcPct val="70000"/>
              </a:lnSpc>
              <a:spcBef>
                <a:spcPts val="5900"/>
              </a:spcBef>
              <a:defRPr b="0" sz="4800"/>
            </a:pPr>
            <a:r>
              <a:t>邀请【信息无障碍研究会】的视障开发者或运营人员到FCC城市社区的线下活动中分享</a:t>
            </a:r>
          </a:p>
          <a:p>
            <a:pPr algn="l">
              <a:lnSpc>
                <a:spcPct val="70000"/>
              </a:lnSpc>
              <a:spcBef>
                <a:spcPts val="5900"/>
              </a:spcBef>
              <a:defRPr b="0" sz="4800"/>
            </a:pPr>
            <a:r>
              <a:t>Code for City系列的黑客松在各城市举办时，将“信息无障碍”主题作为一个必选主题</a:t>
            </a:r>
          </a:p>
        </p:txBody>
      </p:sp>
      <p:pic>
        <p:nvPicPr>
          <p:cNvPr id="197" name="图像" descr="图像"/>
          <p:cNvPicPr>
            <a:picLocks noChangeAspect="1"/>
          </p:cNvPicPr>
          <p:nvPr/>
        </p:nvPicPr>
        <p:blipFill>
          <a:blip r:embed="rId3">
            <a:extLst/>
          </a:blip>
          <a:stretch>
            <a:fillRect/>
          </a:stretch>
        </p:blipFill>
        <p:spPr>
          <a:xfrm>
            <a:off x="21274501" y="10571588"/>
            <a:ext cx="2625848" cy="2625848"/>
          </a:xfrm>
          <a:prstGeom prst="rect">
            <a:avLst/>
          </a:prstGeom>
          <a:ln w="12700">
            <a:miter lim="400000"/>
          </a:ln>
        </p:spPr>
      </p:pic>
      <p:pic>
        <p:nvPicPr>
          <p:cNvPr id="198" name="图像" descr="图像"/>
          <p:cNvPicPr>
            <a:picLocks noChangeAspect="1"/>
          </p:cNvPicPr>
          <p:nvPr/>
        </p:nvPicPr>
        <p:blipFill>
          <a:blip r:embed="rId4">
            <a:extLst/>
          </a:blip>
          <a:stretch>
            <a:fillRect/>
          </a:stretch>
        </p:blipFill>
        <p:spPr>
          <a:xfrm>
            <a:off x="832605" y="3979683"/>
            <a:ext cx="7090820" cy="7090820"/>
          </a:xfrm>
          <a:prstGeom prst="rect">
            <a:avLst/>
          </a:prstGeom>
          <a:ln w="12700">
            <a:solidFill>
              <a:srgbClr val="F3F7F5"/>
            </a:solidFill>
            <a:miter lim="400000"/>
          </a:ln>
        </p:spPr>
      </p:pic>
      <p:sp>
        <p:nvSpPr>
          <p:cNvPr id="199" name="线条"/>
          <p:cNvSpPr/>
          <p:nvPr/>
        </p:nvSpPr>
        <p:spPr>
          <a:xfrm flipV="1">
            <a:off x="8671795" y="4067684"/>
            <a:ext cx="1" cy="7535038"/>
          </a:xfrm>
          <a:prstGeom prst="line">
            <a:avLst/>
          </a:prstGeom>
          <a:ln w="50800">
            <a:solidFill>
              <a:srgbClr val="FFFFFF"/>
            </a:solidFill>
            <a:miter lim="400000"/>
          </a:ln>
        </p:spPr>
        <p:txBody>
          <a:bodyPr lIns="50800" tIns="50800" rIns="50800" bIns="50800" anchor="ctr"/>
          <a:lstStyle/>
          <a:p>
            <a:pPr>
              <a:defRPr b="0" sz="3200">
                <a:latin typeface="+mn-lt"/>
                <a:ea typeface="+mn-ea"/>
                <a:cs typeface="+mn-cs"/>
                <a:sym typeface="Helvetica Neue Medium"/>
              </a:defRPr>
            </a:pPr>
          </a:p>
        </p:txBody>
      </p:sp>
      <p:sp>
        <p:nvSpPr>
          <p:cNvPr id="200" name="视障程序员 蔡勇斌"/>
          <p:cNvSpPr txBox="1"/>
          <p:nvPr/>
        </p:nvSpPr>
        <p:spPr>
          <a:xfrm>
            <a:off x="4661556" y="11189435"/>
            <a:ext cx="326821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视障程序员 蔡勇斌</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