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71" r:id="rId6"/>
    <p:sldId id="268" r:id="rId7"/>
    <p:sldId id="269" r:id="rId8"/>
    <p:sldId id="270" r:id="rId9"/>
    <p:sldId id="276" r:id="rId10"/>
    <p:sldId id="272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5DB"/>
    <a:srgbClr val="37B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51"/>
    <p:restoredTop sz="72011"/>
  </p:normalViewPr>
  <p:slideViewPr>
    <p:cSldViewPr snapToGrid="0" snapToObjects="1">
      <p:cViewPr>
        <p:scale>
          <a:sx n="71" d="100"/>
          <a:sy n="71" d="100"/>
        </p:scale>
        <p:origin x="1288" y="-1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F43F-A232-7540-B88F-9CA4DAB800EC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0B4DF-EF78-C641-9F01-3822F885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4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teams</a:t>
            </a:r>
            <a:r>
              <a:rPr lang="en-US" baseline="0" dirty="0" smtClean="0"/>
              <a:t> show that they are good at the most important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4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Friends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indegree</a:t>
            </a:r>
            <a:r>
              <a:rPr lang="en-US" baseline="0" dirty="0" smtClean="0"/>
              <a:t> of friendship network</a:t>
            </a:r>
          </a:p>
          <a:p>
            <a:r>
              <a:rPr lang="en-US" baseline="0" dirty="0" smtClean="0"/>
              <a:t>Strength </a:t>
            </a:r>
            <a:r>
              <a:rPr lang="mr-IN" baseline="0" dirty="0" smtClean="0"/>
              <a:t>–</a:t>
            </a:r>
            <a:r>
              <a:rPr lang="en-US" baseline="0" dirty="0" smtClean="0"/>
              <a:t> perceived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Reason for different weight </a:t>
            </a:r>
            <a:r>
              <a:rPr lang="mr-IN" baseline="0" dirty="0" smtClean="0"/>
              <a:t>–</a:t>
            </a:r>
            <a:r>
              <a:rPr lang="en-US" baseline="0" dirty="0" smtClean="0"/>
              <a:t> more important people trust them (advice), less important that he is flexible (cohesion)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headers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differences between weights (especially flexibility and advice)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network</a:t>
            </a:r>
            <a:r>
              <a:rPr lang="en-US" baseline="0" dirty="0" smtClean="0"/>
              <a:t> metrics</a:t>
            </a:r>
          </a:p>
          <a:p>
            <a:r>
              <a:rPr lang="en-US" baseline="0" dirty="0" smtClean="0"/>
              <a:t>Leader pick </a:t>
            </a:r>
            <a:r>
              <a:rPr lang="mr-IN" baseline="0" dirty="0" smtClean="0"/>
              <a:t>–</a:t>
            </a:r>
            <a:r>
              <a:rPr lang="en-US" baseline="0" dirty="0" smtClean="0"/>
              <a:t> added 0.15 to the score if leader picked him for specific task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Focus on interpretation of network metrics and differences in weights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Creativity - directly observable skill, </a:t>
            </a:r>
            <a:r>
              <a:rPr lang="en-US" baseline="0" dirty="0" err="1" smtClean="0"/>
              <a:t>betweeness</a:t>
            </a:r>
            <a:r>
              <a:rPr lang="en-US" baseline="0" dirty="0" smtClean="0"/>
              <a:t>, less convincing as creativity measure</a:t>
            </a:r>
          </a:p>
          <a:p>
            <a:r>
              <a:rPr lang="en-US" baseline="0" dirty="0" smtClean="0"/>
              <a:t>Closeness, getting a lot of ideas from different people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Looby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Implementaiton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node generally favors being close to a lot of people and being close to as many people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creating optimal teams we also</a:t>
            </a:r>
            <a:r>
              <a:rPr lang="en-US" baseline="0" dirty="0" smtClean="0"/>
              <a:t> considered the communities in the network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Info map clustering algorithm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Different teams should more or less diverse in terms of community</a:t>
            </a:r>
          </a:p>
          <a:p>
            <a:r>
              <a:rPr lang="en-US" baseline="0" dirty="0" smtClean="0"/>
              <a:t>AND being from same cluster doesn’t necessarily mean that it is a good team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Don</a:t>
            </a:r>
            <a:r>
              <a:rPr lang="mr-IN" baseline="0" dirty="0" smtClean="0"/>
              <a:t>’</a:t>
            </a:r>
            <a:r>
              <a:rPr lang="en-US" baseline="0" dirty="0" smtClean="0"/>
              <a:t>t forget to mention that our model has point constraints which are represented by the </a:t>
            </a:r>
            <a:r>
              <a:rPr lang="en-US" baseline="0" dirty="0" err="1" smtClean="0"/>
              <a:t>indegree</a:t>
            </a:r>
            <a:r>
              <a:rPr lang="en-US" baseline="0" dirty="0" smtClean="0"/>
              <a:t> friendship of each 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qualitative</a:t>
            </a:r>
            <a:r>
              <a:rPr lang="en-US" baseline="0" dirty="0" smtClean="0"/>
              <a:t> in this part, try to make analogies to real life teams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why it is a good team:</a:t>
            </a:r>
          </a:p>
          <a:p>
            <a:r>
              <a:rPr lang="en-US" baseline="0" dirty="0" smtClean="0"/>
              <a:t>Start with leader, who shows specific quality and talk about supporting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50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Lobby</a:t>
            </a:r>
            <a:r>
              <a:rPr lang="en-US" baseline="0" dirty="0" smtClean="0"/>
              <a:t> is more of a leader specific team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a balanced team </a:t>
            </a:r>
          </a:p>
          <a:p>
            <a:endParaRPr lang="en-US" baseline="0" dirty="0" smtClean="0"/>
          </a:p>
          <a:p>
            <a:r>
              <a:rPr lang="en-US" baseline="0" dirty="0" smtClean="0"/>
              <a:t>33 president </a:t>
            </a:r>
          </a:p>
          <a:p>
            <a:r>
              <a:rPr lang="en-US" baseline="0" dirty="0" smtClean="0"/>
              <a:t>34 vice president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71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of a supervisor!!</a:t>
            </a:r>
          </a:p>
          <a:p>
            <a:r>
              <a:rPr lang="en-US" baseline="0" dirty="0" smtClean="0"/>
              <a:t>Strong leader in terms of pulling things together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rest of the team are good at</a:t>
            </a:r>
            <a:r>
              <a:rPr lang="mr-IN" baseline="0" dirty="0" smtClean="0"/>
              <a:t>…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70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team </a:t>
            </a:r>
            <a:r>
              <a:rPr lang="mr-IN" dirty="0" smtClean="0"/>
              <a:t>–</a:t>
            </a:r>
            <a:r>
              <a:rPr lang="en-US" dirty="0" smtClean="0"/>
              <a:t> looks like ids</a:t>
            </a:r>
            <a:r>
              <a:rPr lang="en-US" baseline="0" dirty="0" smtClean="0"/>
              <a:t> are between two clusters (get ides from all clusters)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Lobby team </a:t>
            </a:r>
            <a:r>
              <a:rPr lang="mr-IN" baseline="0" dirty="0" smtClean="0"/>
              <a:t>–</a:t>
            </a:r>
            <a:r>
              <a:rPr lang="en-US" baseline="0" dirty="0" smtClean="0"/>
              <a:t> also diverse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Implementation </a:t>
            </a:r>
            <a:r>
              <a:rPr lang="mr-IN" baseline="0" dirty="0" smtClean="0"/>
              <a:t>–</a:t>
            </a:r>
            <a:r>
              <a:rPr lang="en-US" baseline="0" dirty="0" smtClean="0"/>
              <a:t> shows more cohesion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3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11A-FE28-0C42-AC11-F7529E06F69C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C30F-B8A3-D443-9F88-68E39F28DBA9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ECE9-C01D-4F44-B80B-97B159B6322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ED66-CB6E-764E-B99F-286F24E58047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8ED-728D-3C46-843C-871788054D9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FF2-B645-0047-9D5E-8FE97DC12A3B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2D-3AA6-0E48-A18F-1E5B36E7CD98}" type="datetime1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7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F00E-3322-9B4A-BCEE-370ED3483BEE}" type="datetime1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B9DE-DD3A-5C41-9E1E-AEFA73512B80}" type="datetime1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1526-BE77-A44F-802D-D8AC625E7977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7052-351E-A74C-B714-0114291906FF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7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82C-B4C2-6440-A12C-AE13AC8BCA64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1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9" Type="http://schemas.openxmlformats.org/officeDocument/2006/relationships/image" Target="../media/image7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1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4438"/>
            <a:ext cx="9144000" cy="2387600"/>
          </a:xfrm>
        </p:spPr>
        <p:txBody>
          <a:bodyPr/>
          <a:lstStyle/>
          <a:p>
            <a:r>
              <a:rPr lang="en-US" dirty="0" smtClean="0"/>
              <a:t>Analytics in Business</a:t>
            </a:r>
            <a:br>
              <a:rPr lang="en-US" dirty="0" smtClean="0"/>
            </a:br>
            <a:r>
              <a:rPr lang="en-US" dirty="0" smtClean="0"/>
              <a:t>Team Picking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5132"/>
            <a:ext cx="9144000" cy="22008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Cecilia Cheung</a:t>
            </a:r>
          </a:p>
          <a:p>
            <a:r>
              <a:rPr lang="en-US" dirty="0" smtClean="0"/>
              <a:t>Louise Fallon</a:t>
            </a:r>
          </a:p>
          <a:p>
            <a:r>
              <a:rPr lang="en-US" dirty="0" smtClean="0"/>
              <a:t>Steven Locorotondo</a:t>
            </a:r>
          </a:p>
          <a:p>
            <a:r>
              <a:rPr lang="en-US" dirty="0" err="1" smtClean="0"/>
              <a:t>Siow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 Low</a:t>
            </a:r>
          </a:p>
          <a:p>
            <a:r>
              <a:rPr lang="en-US" dirty="0" smtClean="0"/>
              <a:t>George </a:t>
            </a:r>
            <a:r>
              <a:rPr lang="en-US" dirty="0" err="1" smtClean="0"/>
              <a:t>Pastakas</a:t>
            </a:r>
            <a:endParaRPr lang="en-US" dirty="0" smtClean="0"/>
          </a:p>
          <a:p>
            <a:r>
              <a:rPr lang="en-US" dirty="0" err="1" smtClean="0"/>
              <a:t>Nikhita</a:t>
            </a:r>
            <a:r>
              <a:rPr lang="en-US" dirty="0" smtClean="0"/>
              <a:t> </a:t>
            </a:r>
            <a:r>
              <a:rPr lang="en-US" dirty="0" err="1" smtClean="0"/>
              <a:t>Venkatesan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00" y="435678"/>
            <a:ext cx="1080000" cy="1080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9" y="435678"/>
            <a:ext cx="1080000" cy="10800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79" y="43567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1805691"/>
            <a:ext cx="4051300" cy="350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00" y="1761241"/>
            <a:ext cx="4064000" cy="3594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710441"/>
            <a:ext cx="4025900" cy="3695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09454" y="5469156"/>
            <a:ext cx="15081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Design Team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17389" y="5496910"/>
            <a:ext cx="150818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Lobby Team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082603" y="5496910"/>
            <a:ext cx="225060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Implementation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B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85" y="2766219"/>
            <a:ext cx="3055189" cy="1325563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End.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71" y="3123350"/>
            <a:ext cx="1396918" cy="11177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Optimal </a:t>
            </a:r>
            <a:r>
              <a:rPr lang="en-US" sz="2400" dirty="0"/>
              <a:t>Leaders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4" name="Chevron 3"/>
          <p:cNvSpPr/>
          <p:nvPr/>
        </p:nvSpPr>
        <p:spPr>
          <a:xfrm>
            <a:off x="1519917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3095" y="3123350"/>
            <a:ext cx="1405382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Optimal Members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02254" y="3123350"/>
            <a:ext cx="1376936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Optimal Teams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03955" y="3123350"/>
            <a:ext cx="1410348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smtClean="0"/>
              <a:t>Design Team</a:t>
            </a:r>
            <a:endParaRPr lang="en-US" sz="240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070056" y="3137504"/>
            <a:ext cx="1410348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Lobby Team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736157" y="3123350"/>
            <a:ext cx="1542505" cy="11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Planning Team</a:t>
            </a:r>
          </a:p>
        </p:txBody>
      </p:sp>
      <p:sp>
        <p:nvSpPr>
          <p:cNvPr id="14" name="Chevron 13"/>
          <p:cNvSpPr/>
          <p:nvPr/>
        </p:nvSpPr>
        <p:spPr>
          <a:xfrm>
            <a:off x="5108416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6842280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3340046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10240995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534416" y="3123350"/>
            <a:ext cx="1542505" cy="11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Team Overview</a:t>
            </a:r>
          </a:p>
        </p:txBody>
      </p:sp>
      <p:sp>
        <p:nvSpPr>
          <p:cNvPr id="19" name="Chevron 18"/>
          <p:cNvSpPr/>
          <p:nvPr/>
        </p:nvSpPr>
        <p:spPr>
          <a:xfrm>
            <a:off x="8541638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33170" y="2194062"/>
            <a:ext cx="5233613" cy="603572"/>
          </a:xfrm>
          <a:prstGeom prst="rect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Methodology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589918" y="2194062"/>
            <a:ext cx="6487003" cy="603572"/>
          </a:xfrm>
          <a:prstGeom prst="rect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 Picks</a:t>
            </a:r>
          </a:p>
        </p:txBody>
      </p:sp>
    </p:spTree>
    <p:extLst>
      <p:ext uri="{BB962C8B-B14F-4D97-AF65-F5344CB8AC3E}">
        <p14:creationId xmlns:p14="http://schemas.microsoft.com/office/powerpoint/2010/main" val="285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789846"/>
              </p:ext>
            </p:extLst>
          </p:nvPr>
        </p:nvGraphicFramePr>
        <p:xfrm>
          <a:off x="838200" y="1649776"/>
          <a:ext cx="10515600" cy="388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435"/>
                <a:gridCol w="1931033"/>
                <a:gridCol w="1931033"/>
                <a:gridCol w="1931033"/>
                <a:gridCol w="1931033"/>
                <a:gridCol w="1931033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Party 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Advice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Flexibility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Friends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Expansive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reativity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="1" baseline="0" dirty="0" smtClean="0"/>
                        <a:t>0.40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0.05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Expansive</a:t>
                      </a:r>
                      <a:r>
                        <a:rPr lang="en-US" b="0" baseline="0" dirty="0" smtClean="0"/>
                        <a:t> / </a:t>
                      </a:r>
                    </a:p>
                    <a:p>
                      <a:pPr algn="ctr"/>
                      <a:r>
                        <a:rPr lang="en-US" b="0" baseline="0" dirty="0" smtClean="0"/>
                        <a:t>Exclusive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Perceived</a:t>
                      </a:r>
                      <a:r>
                        <a:rPr lang="en-US" b="0" baseline="0" dirty="0" smtClean="0"/>
                        <a:t> i</a:t>
                      </a:r>
                      <a:r>
                        <a:rPr lang="en-US" b="0" dirty="0" smtClean="0"/>
                        <a:t>nfluence </a:t>
                      </a:r>
                    </a:p>
                    <a:p>
                      <a:pPr algn="ctr"/>
                      <a:r>
                        <a:rPr lang="en-US" b="1" dirty="0" smtClean="0"/>
                        <a:t>0.40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0.05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Tight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i</a:t>
                      </a:r>
                      <a:r>
                        <a:rPr lang="en-US" dirty="0" smtClean="0"/>
                        <a:t>mplementation </a:t>
                      </a:r>
                      <a:r>
                        <a:rPr lang="en-US" b="1" dirty="0" smtClean="0"/>
                        <a:t>0.35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0.35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0.10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0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216" y="1932659"/>
            <a:ext cx="429381" cy="429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96" y="1932659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36" y="1932659"/>
            <a:ext cx="428400" cy="42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92" y="1932659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00" y="1937139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368"/>
            <a:ext cx="10515600" cy="1325563"/>
          </a:xfrm>
        </p:spPr>
        <p:txBody>
          <a:bodyPr/>
          <a:lstStyle/>
          <a:p>
            <a:r>
              <a:rPr lang="en-US" dirty="0" smtClean="0"/>
              <a:t>Member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36133"/>
              </p:ext>
            </p:extLst>
          </p:nvPr>
        </p:nvGraphicFramePr>
        <p:xfrm>
          <a:off x="838200" y="1649776"/>
          <a:ext cx="10515600" cy="4105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2409825"/>
                <a:gridCol w="2409825"/>
                <a:gridCol w="2409825"/>
                <a:gridCol w="2409825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Party 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  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 Network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Leader pick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Expansive &gt; Exclusive &gt; Tight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creativity </a:t>
                      </a:r>
                      <a:r>
                        <a:rPr lang="en-US" b="1" baseline="0" dirty="0" smtClean="0"/>
                        <a:t>0.55</a:t>
                      </a:r>
                      <a:endParaRPr lang="en-US" b="1" dirty="0" smtClean="0"/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Leverage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Betweenness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Exclusive 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Expansive &gt; Tight</a:t>
                      </a:r>
                    </a:p>
                    <a:p>
                      <a:pPr algn="ctr"/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influence </a:t>
                      </a:r>
                      <a:r>
                        <a:rPr lang="en-US" b="1" baseline="0" dirty="0" smtClean="0"/>
                        <a:t>0.35</a:t>
                      </a:r>
                      <a:endParaRPr lang="en-US" b="1" dirty="0" smtClean="0"/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Importance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(Eigenvector)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0.35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Tight &gt; Exclusive &gt; Expansive</a:t>
                      </a:r>
                    </a:p>
                    <a:p>
                      <a:pPr algn="ctr"/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 implementation skills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0.55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Cohesion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(Closeness)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0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44" y="1929013"/>
            <a:ext cx="429381" cy="429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10" y="1920273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49" y="1920273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205" y="1920273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89" y="365125"/>
            <a:ext cx="5789819" cy="61758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518557"/>
            <a:ext cx="5012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4 clusters identified within the network  that match intuitive network dynamics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To pick optimal teams,  the following constraints are put into place: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Criteria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8" y="3734757"/>
            <a:ext cx="453564" cy="453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8" y="4849914"/>
            <a:ext cx="453564" cy="4535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8" y="4290957"/>
            <a:ext cx="453564" cy="4535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6571" y="3549152"/>
            <a:ext cx="5219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Diversity:</a:t>
            </a:r>
            <a:r>
              <a:rPr lang="en-US" dirty="0" smtClean="0"/>
              <a:t> No more than 2 members per cluster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Diversity:</a:t>
            </a:r>
            <a:r>
              <a:rPr lang="en-US" dirty="0"/>
              <a:t> No more than 2 members per </a:t>
            </a:r>
            <a:r>
              <a:rPr lang="en-US" dirty="0" smtClean="0"/>
              <a:t>cluster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More cohesion:</a:t>
            </a:r>
            <a:r>
              <a:rPr lang="en-US" dirty="0" smtClean="0"/>
              <a:t> </a:t>
            </a:r>
            <a:r>
              <a:rPr lang="en-US" dirty="0"/>
              <a:t>No more than 3 members per </a:t>
            </a:r>
            <a:r>
              <a:rPr lang="en-US" dirty="0" smtClean="0"/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22" y="1523914"/>
            <a:ext cx="5159657" cy="4172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32404"/>
            <a:ext cx="95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id30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88" y="1355441"/>
            <a:ext cx="2653688" cy="24124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513" y="1372013"/>
            <a:ext cx="2712955" cy="24124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74" y="3675525"/>
            <a:ext cx="2719512" cy="23520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924" y="3652353"/>
            <a:ext cx="2561575" cy="22949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32872" y="146146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id49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46261" y="14662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id50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12160" y="35610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d51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1199" y="35610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id57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458" y="365125"/>
            <a:ext cx="1523320" cy="15233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31106" y="1960161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04589" y="2954953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495845" y="1978090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745897" y="2972882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495845" y="4221649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897" y="5195081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22519" y="5248866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36568" y="4264155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Lobbying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461" y="346982"/>
            <a:ext cx="1526400" cy="15264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6" y="1511394"/>
            <a:ext cx="5104473" cy="42004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708831"/>
            <a:ext cx="95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id33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65" y="1344704"/>
            <a:ext cx="2685378" cy="23815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86" y="1398491"/>
            <a:ext cx="2498859" cy="22560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04" y="3637894"/>
            <a:ext cx="2644702" cy="2348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69" y="3637893"/>
            <a:ext cx="2659221" cy="23665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94399" y="148804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id11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79777" y="151509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id23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94399" y="386957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id28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77651" y="386957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id34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88000" y="3449454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13755" y="1456666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78802" y="3404631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87698" y="1496391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96968" y="3763217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895826" y="5710423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87698" y="3737472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87698" y="5746468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114" y="365125"/>
            <a:ext cx="1526400" cy="15264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07" y="1541286"/>
            <a:ext cx="4881761" cy="41843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3687" y="1690688"/>
            <a:ext cx="95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id19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195" y="1487802"/>
            <a:ext cx="2675610" cy="2242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805" y="1490832"/>
            <a:ext cx="2834902" cy="234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666" y="3681208"/>
            <a:ext cx="2769830" cy="22018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556" y="3769875"/>
            <a:ext cx="2523576" cy="21718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1513" y="16064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07123" y="160644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id18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73003" y="37979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id22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07123" y="37979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id42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99848" y="3051080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80396" y="2077757"/>
            <a:ext cx="732288" cy="161856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03575" y="4230133"/>
            <a:ext cx="732288" cy="161856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99848" y="5179179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273774" y="5265897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37695" y="4311061"/>
            <a:ext cx="732288" cy="161856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93034" y="2102180"/>
            <a:ext cx="732288" cy="161856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358011" y="3085974"/>
            <a:ext cx="609600" cy="137579"/>
          </a:xfrm>
          <a:prstGeom prst="rect">
            <a:avLst/>
          </a:prstGeom>
          <a:noFill/>
          <a:ln w="19050"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3717"/>
            <a:ext cx="2743200" cy="365125"/>
          </a:xfrm>
        </p:spPr>
        <p:txBody>
          <a:bodyPr/>
          <a:lstStyle/>
          <a:p>
            <a:fld id="{9E487D81-23A7-E743-A35A-AC6109D8EDF6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00" y="435678"/>
            <a:ext cx="1080000" cy="1080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9" y="435678"/>
            <a:ext cx="1080000" cy="10800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79" y="43567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34621" y="1833531"/>
            <a:ext cx="3837317" cy="3721034"/>
            <a:chOff x="613911" y="1708028"/>
            <a:chExt cx="3837317" cy="37210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3911" y="1708028"/>
              <a:ext cx="3837317" cy="3721034"/>
            </a:xfrm>
            <a:prstGeom prst="rect">
              <a:avLst/>
            </a:prstGeom>
          </p:spPr>
        </p:pic>
        <p:sp>
          <p:nvSpPr>
            <p:cNvPr id="11" name="Triangle 10"/>
            <p:cNvSpPr/>
            <p:nvPr/>
          </p:nvSpPr>
          <p:spPr>
            <a:xfrm>
              <a:off x="2587924" y="4767137"/>
              <a:ext cx="293297" cy="252759"/>
            </a:xfrm>
            <a:prstGeom prst="triangle">
              <a:avLst/>
            </a:prstGeom>
            <a:noFill/>
            <a:ln>
              <a:solidFill>
                <a:srgbClr val="2DA5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52540" y="5474637"/>
            <a:ext cx="15081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Design Team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4881" y="1847115"/>
            <a:ext cx="3842238" cy="3692335"/>
          </a:xfrm>
          <a:prstGeom prst="rect">
            <a:avLst/>
          </a:prstGeom>
        </p:spPr>
      </p:pic>
      <p:sp>
        <p:nvSpPr>
          <p:cNvPr id="19" name="Triangle 18"/>
          <p:cNvSpPr/>
          <p:nvPr/>
        </p:nvSpPr>
        <p:spPr>
          <a:xfrm>
            <a:off x="6157754" y="3658190"/>
            <a:ext cx="602809" cy="503123"/>
          </a:xfrm>
          <a:prstGeom prst="triangle">
            <a:avLst/>
          </a:prstGeom>
          <a:noFill/>
          <a:ln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06689" y="5520320"/>
            <a:ext cx="150818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Lobby Team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5495" y="1663891"/>
            <a:ext cx="4004094" cy="395120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979485" y="5484462"/>
            <a:ext cx="225060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Implementation Team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>
            <a:off x="10121789" y="3262813"/>
            <a:ext cx="547047" cy="430470"/>
          </a:xfrm>
          <a:prstGeom prst="triangle">
            <a:avLst/>
          </a:prstGeom>
          <a:noFill/>
          <a:ln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536</Words>
  <Application>Microsoft Macintosh PowerPoint</Application>
  <PresentationFormat>Widescreen</PresentationFormat>
  <Paragraphs>172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Analytics in Business Team Picking</vt:lpstr>
      <vt:lpstr>Agenda</vt:lpstr>
      <vt:lpstr>Leader Criteria</vt:lpstr>
      <vt:lpstr>Member Criteria</vt:lpstr>
      <vt:lpstr>Team Criteria</vt:lpstr>
      <vt:lpstr>Design Team</vt:lpstr>
      <vt:lpstr>Lobbying Team</vt:lpstr>
      <vt:lpstr>Implementation Team</vt:lpstr>
      <vt:lpstr>Team Comparison</vt:lpstr>
      <vt:lpstr>Team Comparison</vt:lpstr>
      <vt:lpstr>End.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Locorotondo, Steven</dc:creator>
  <cp:lastModifiedBy>Fallon, Louise</cp:lastModifiedBy>
  <cp:revision>104</cp:revision>
  <dcterms:created xsi:type="dcterms:W3CDTF">2016-12-12T20:39:09Z</dcterms:created>
  <dcterms:modified xsi:type="dcterms:W3CDTF">2016-12-14T17:30:09Z</dcterms:modified>
</cp:coreProperties>
</file>