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71" r:id="rId6"/>
    <p:sldId id="268" r:id="rId7"/>
    <p:sldId id="269" r:id="rId8"/>
    <p:sldId id="270" r:id="rId9"/>
    <p:sldId id="276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5DB"/>
    <a:srgbClr val="37B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0"/>
    <p:restoredTop sz="80175"/>
  </p:normalViewPr>
  <p:slideViewPr>
    <p:cSldViewPr snapToGrid="0" snapToObjects="1">
      <p:cViewPr>
        <p:scale>
          <a:sx n="77" d="100"/>
          <a:sy n="77" d="100"/>
        </p:scale>
        <p:origin x="17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F43F-A232-7540-B88F-9CA4DAB800EC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0B4DF-EF78-C641-9F01-3822F8855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Friends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indegree</a:t>
            </a:r>
            <a:r>
              <a:rPr lang="en-US" baseline="0" dirty="0" smtClean="0"/>
              <a:t> of friendship network</a:t>
            </a:r>
          </a:p>
          <a:p>
            <a:r>
              <a:rPr lang="en-US" baseline="0" dirty="0" smtClean="0"/>
              <a:t>Strength </a:t>
            </a:r>
            <a:r>
              <a:rPr lang="mr-IN" baseline="0" dirty="0" smtClean="0"/>
              <a:t>–</a:t>
            </a:r>
            <a:r>
              <a:rPr lang="en-US" baseline="0" dirty="0" smtClean="0"/>
              <a:t> perceived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Reason for different weight </a:t>
            </a:r>
            <a:r>
              <a:rPr lang="mr-IN" baseline="0" dirty="0" smtClean="0"/>
              <a:t>–</a:t>
            </a:r>
            <a:r>
              <a:rPr lang="en-US" baseline="0" dirty="0" smtClean="0"/>
              <a:t> more important people trust them (advice), less important that he is flexible (cohesion)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7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53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5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0B4DF-EF78-C641-9F01-3822F8855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F11A-FE28-0C42-AC11-F7529E06F69C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6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C30F-B8A3-D443-9F88-68E39F28DBA9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ECE9-C01D-4F44-B80B-97B159B6322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ED66-CB6E-764E-B99F-286F24E58047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A8ED-728D-3C46-843C-871788054D9F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6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FFF2-B645-0047-9D5E-8FE97DC12A3B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6C2D-3AA6-0E48-A18F-1E5B36E7CD98}" type="datetime1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7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4F00E-3322-9B4A-BCEE-370ED3483BEE}" type="datetime1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9DE-DD3A-5C41-9E1E-AEFA73512B80}" type="datetime1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1526-BE77-A44F-802D-D8AC625E7977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6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7052-351E-A74C-B714-0114291906FF}" type="datetime1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82C-B4C2-6440-A12C-AE13AC8BCA64}" type="datetime1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7D81-23A7-E743-A35A-AC6109D8E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10.png"/><Relationship Id="rId9" Type="http://schemas.openxmlformats.org/officeDocument/2006/relationships/image" Target="../media/image7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4438"/>
            <a:ext cx="9144000" cy="2387600"/>
          </a:xfrm>
        </p:spPr>
        <p:txBody>
          <a:bodyPr/>
          <a:lstStyle/>
          <a:p>
            <a:r>
              <a:rPr lang="en-US" smtClean="0"/>
              <a:t>Analytics in Business</a:t>
            </a:r>
            <a:br>
              <a:rPr lang="en-US" smtClean="0"/>
            </a:br>
            <a:r>
              <a:rPr lang="en-US" smtClean="0"/>
              <a:t>Team Picking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25132"/>
            <a:ext cx="9144000" cy="22008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Cecilia Cheung</a:t>
            </a:r>
          </a:p>
          <a:p>
            <a:r>
              <a:rPr lang="en-US" dirty="0" smtClean="0"/>
              <a:t>Louise Fallon</a:t>
            </a:r>
          </a:p>
          <a:p>
            <a:r>
              <a:rPr lang="en-US" dirty="0" smtClean="0"/>
              <a:t>Steven Locorotondo</a:t>
            </a:r>
          </a:p>
          <a:p>
            <a:r>
              <a:rPr lang="en-US" dirty="0" err="1" smtClean="0"/>
              <a:t>Siow</a:t>
            </a:r>
            <a:r>
              <a:rPr lang="en-US" dirty="0" smtClean="0"/>
              <a:t> </a:t>
            </a:r>
            <a:r>
              <a:rPr lang="en-US" dirty="0" err="1" smtClean="0"/>
              <a:t>Meng</a:t>
            </a:r>
            <a:r>
              <a:rPr lang="en-US" dirty="0" smtClean="0"/>
              <a:t> Low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Pastakas</a:t>
            </a:r>
            <a:endParaRPr lang="en-US" dirty="0" smtClean="0"/>
          </a:p>
          <a:p>
            <a:r>
              <a:rPr lang="en-US" dirty="0" err="1" smtClean="0"/>
              <a:t>Nikhita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9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B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8185" y="2766219"/>
            <a:ext cx="3055189" cy="1325563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End.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/ 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2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Creativity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Influence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Leader</a:t>
            </a:r>
          </a:p>
          <a:p>
            <a:pPr lvl="1"/>
            <a:r>
              <a:rPr lang="en-US" dirty="0" smtClean="0"/>
              <a:t>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71" y="3123350"/>
            <a:ext cx="1396918" cy="11177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Optimal </a:t>
            </a:r>
            <a:r>
              <a:rPr lang="en-US" sz="2400" dirty="0"/>
              <a:t>Leaders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1519917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3095" y="3123350"/>
            <a:ext cx="1405382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Members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02254" y="3123350"/>
            <a:ext cx="1376936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Optimal Teams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403955" y="3123350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smtClean="0"/>
              <a:t>Design Team</a:t>
            </a:r>
            <a:endParaRPr lang="en-US" sz="2400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070056" y="3137504"/>
            <a:ext cx="1410348" cy="111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Lobby Team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736157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Planning Team</a:t>
            </a:r>
          </a:p>
        </p:txBody>
      </p:sp>
      <p:sp>
        <p:nvSpPr>
          <p:cNvPr id="14" name="Chevron 13"/>
          <p:cNvSpPr/>
          <p:nvPr/>
        </p:nvSpPr>
        <p:spPr>
          <a:xfrm>
            <a:off x="510841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6842280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340046" y="3211722"/>
            <a:ext cx="358367" cy="579228"/>
          </a:xfrm>
          <a:prstGeom prst="chevron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10240995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534416" y="3123350"/>
            <a:ext cx="1542505" cy="1117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dirty="0" smtClean="0"/>
              <a:t>Team Overview</a:t>
            </a:r>
          </a:p>
        </p:txBody>
      </p:sp>
      <p:sp>
        <p:nvSpPr>
          <p:cNvPr id="19" name="Chevron 18"/>
          <p:cNvSpPr/>
          <p:nvPr/>
        </p:nvSpPr>
        <p:spPr>
          <a:xfrm>
            <a:off x="8541638" y="3211722"/>
            <a:ext cx="358367" cy="579228"/>
          </a:xfrm>
          <a:prstGeom prst="chevron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33170" y="2194062"/>
            <a:ext cx="5233613" cy="603572"/>
          </a:xfrm>
          <a:prstGeom prst="rect">
            <a:avLst/>
          </a:prstGeom>
          <a:solidFill>
            <a:srgbClr val="37B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589918" y="2194062"/>
            <a:ext cx="6487003" cy="603572"/>
          </a:xfrm>
          <a:prstGeom prst="rect">
            <a:avLst/>
          </a:prstGeom>
          <a:solidFill>
            <a:srgbClr val="2D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Team Picks</a:t>
            </a:r>
          </a:p>
        </p:txBody>
      </p:sp>
    </p:spTree>
    <p:extLst>
      <p:ext uri="{BB962C8B-B14F-4D97-AF65-F5344CB8AC3E}">
        <p14:creationId xmlns:p14="http://schemas.microsoft.com/office/powerpoint/2010/main" val="2855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843489"/>
              </p:ext>
            </p:extLst>
          </p:nvPr>
        </p:nvGraphicFramePr>
        <p:xfrm>
          <a:off x="838200" y="1649776"/>
          <a:ext cx="10515600" cy="3889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35"/>
                <a:gridCol w="1931033"/>
                <a:gridCol w="1931033"/>
                <a:gridCol w="1931033"/>
                <a:gridCol w="1931033"/>
                <a:gridCol w="1931033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Advice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Flexibility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Friends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</a:t>
                      </a:r>
                      <a:r>
                        <a:rPr lang="en-US" dirty="0" smtClean="0"/>
                        <a:t>reativity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="1" baseline="0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Expansive</a:t>
                      </a:r>
                      <a:r>
                        <a:rPr lang="en-US" b="0" baseline="0" dirty="0" smtClean="0"/>
                        <a:t> / </a:t>
                      </a:r>
                    </a:p>
                    <a:p>
                      <a:r>
                        <a:rPr lang="en-US" b="0" baseline="0" dirty="0" smtClean="0"/>
                        <a:t>Exclusive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Perceived</a:t>
                      </a:r>
                      <a:r>
                        <a:rPr lang="en-US" b="0" baseline="0" dirty="0" smtClean="0"/>
                        <a:t> i</a:t>
                      </a:r>
                      <a:r>
                        <a:rPr lang="en-US" b="0" dirty="0" smtClean="0"/>
                        <a:t>nfluence </a:t>
                      </a:r>
                    </a:p>
                    <a:p>
                      <a:r>
                        <a:rPr lang="en-US" b="1" dirty="0" smtClean="0"/>
                        <a:t>0.40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0.275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mplementation </a:t>
                      </a:r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0.35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11" y="1932659"/>
            <a:ext cx="429381" cy="4293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932659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66" y="1932659"/>
            <a:ext cx="428400" cy="428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70" y="1932659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25" y="1937139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368"/>
            <a:ext cx="10515600" cy="1325563"/>
          </a:xfrm>
        </p:spPr>
        <p:txBody>
          <a:bodyPr/>
          <a:lstStyle/>
          <a:p>
            <a:r>
              <a:rPr lang="en-US" dirty="0" smtClean="0"/>
              <a:t>Team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997842"/>
              </p:ext>
            </p:extLst>
          </p:nvPr>
        </p:nvGraphicFramePr>
        <p:xfrm>
          <a:off x="838200" y="1649776"/>
          <a:ext cx="10515600" cy="4105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300"/>
                <a:gridCol w="2409825"/>
                <a:gridCol w="2409825"/>
                <a:gridCol w="2409825"/>
                <a:gridCol w="2409825"/>
              </a:tblGrid>
              <a:tr h="97234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Party Type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Strength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Leader pick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BDA7"/>
                    </a:solidFill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Expansive &gt; Exclusive &gt; Tight</a:t>
                      </a:r>
                      <a:endParaRPr lang="en-US" baseline="0" dirty="0" smtClean="0"/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creativity </a:t>
                      </a:r>
                      <a:r>
                        <a:rPr lang="en-US" b="1" baseline="0" dirty="0" smtClean="0"/>
                        <a:t>0.55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Leverage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Betweenness</a:t>
                      </a:r>
                      <a:r>
                        <a:rPr lang="en-US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 or Expansive &gt; Tight</a:t>
                      </a:r>
                    </a:p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</a:t>
                      </a:r>
                      <a:r>
                        <a:rPr lang="en-US" baseline="0" dirty="0" smtClean="0"/>
                        <a:t> influence </a:t>
                      </a:r>
                      <a:r>
                        <a:rPr lang="en-US" b="1" baseline="0" dirty="0" smtClean="0"/>
                        <a:t>0.35</a:t>
                      </a:r>
                      <a:endParaRPr lang="en-US" b="1" dirty="0" smtClean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Influence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(Eigenvector)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72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Tight &gt; Exclusive &gt; Expansive  party invites </a:t>
                      </a:r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Perceived implementation skills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0.55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Cohesion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(Closeness)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0.15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2773311"/>
            <a:ext cx="650240" cy="650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75" y="4740189"/>
            <a:ext cx="650240" cy="650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34" y="3756750"/>
            <a:ext cx="650240" cy="65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024" y="1929013"/>
            <a:ext cx="429381" cy="429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80" y="1920273"/>
            <a:ext cx="428400" cy="428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59" y="1920273"/>
            <a:ext cx="428400" cy="428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410" y="1920273"/>
            <a:ext cx="4284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589" y="365125"/>
            <a:ext cx="5789819" cy="61758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518557"/>
            <a:ext cx="5012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4 clusters identified within the network  that match intuitive network dynamics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The larger cluster members often have more votes (most likely from within the cluster), but come at higher costs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To pick optimal teams,  the following constraints are put into place: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Teams and Communities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433260"/>
            <a:ext cx="453564" cy="45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5548417"/>
            <a:ext cx="453564" cy="4535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7" y="4989460"/>
            <a:ext cx="453564" cy="453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1136" y="4299295"/>
            <a:ext cx="521945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Diversity:</a:t>
            </a:r>
            <a:r>
              <a:rPr lang="en-US" dirty="0" smtClean="0"/>
              <a:t> No more than 2 members per 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Diversity:</a:t>
            </a:r>
            <a:r>
              <a:rPr lang="en-US" dirty="0"/>
              <a:t> No more than 2 members per </a:t>
            </a:r>
            <a:r>
              <a:rPr lang="en-US" dirty="0" smtClean="0"/>
              <a:t>cluster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Some Diversity:</a:t>
            </a:r>
            <a:r>
              <a:rPr lang="en-US" dirty="0"/>
              <a:t> No more than 3 members per </a:t>
            </a:r>
            <a:r>
              <a:rPr lang="en-US" dirty="0" smtClean="0"/>
              <a:t>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6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458" y="365125"/>
            <a:ext cx="1523320" cy="1523320"/>
          </a:xfrm>
        </p:spPr>
      </p:pic>
    </p:spTree>
    <p:extLst>
      <p:ext uri="{BB962C8B-B14F-4D97-AF65-F5344CB8AC3E}">
        <p14:creationId xmlns:p14="http://schemas.microsoft.com/office/powerpoint/2010/main" val="1553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Lobbying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461" y="346982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14055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7D81-23A7-E743-A35A-AC6109D8EDF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114" y="365125"/>
            <a:ext cx="1526400" cy="1526400"/>
          </a:xfrm>
        </p:spPr>
      </p:pic>
    </p:spTree>
    <p:extLst>
      <p:ext uri="{BB962C8B-B14F-4D97-AF65-F5344CB8AC3E}">
        <p14:creationId xmlns:p14="http://schemas.microsoft.com/office/powerpoint/2010/main" val="940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83717"/>
            <a:ext cx="2743200" cy="365125"/>
          </a:xfrm>
        </p:spPr>
        <p:txBody>
          <a:bodyPr/>
          <a:lstStyle/>
          <a:p>
            <a:fld id="{9E487D81-23A7-E743-A35A-AC6109D8EDF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00" y="435678"/>
            <a:ext cx="1080000" cy="1080000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39" y="435678"/>
            <a:ext cx="1080000" cy="1080000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79" y="435678"/>
            <a:ext cx="1080000" cy="108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6" y="6101861"/>
            <a:ext cx="1857239" cy="51874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13911" y="1708028"/>
            <a:ext cx="3837317" cy="3721034"/>
            <a:chOff x="613911" y="1708028"/>
            <a:chExt cx="3837317" cy="37210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3911" y="1708028"/>
              <a:ext cx="3837317" cy="3721034"/>
            </a:xfrm>
            <a:prstGeom prst="rect">
              <a:avLst/>
            </a:prstGeom>
          </p:spPr>
        </p:pic>
        <p:sp>
          <p:nvSpPr>
            <p:cNvPr id="11" name="Triangle 10"/>
            <p:cNvSpPr/>
            <p:nvPr/>
          </p:nvSpPr>
          <p:spPr>
            <a:xfrm>
              <a:off x="2587924" y="4785066"/>
              <a:ext cx="293297" cy="252759"/>
            </a:xfrm>
            <a:prstGeom prst="triangle">
              <a:avLst/>
            </a:prstGeom>
            <a:noFill/>
            <a:ln>
              <a:solidFill>
                <a:srgbClr val="2DA5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31830" y="5456708"/>
            <a:ext cx="15081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Design Team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7932" y="1736727"/>
            <a:ext cx="3842238" cy="3692335"/>
          </a:xfrm>
          <a:prstGeom prst="rect">
            <a:avLst/>
          </a:prstGeom>
        </p:spPr>
      </p:pic>
      <p:sp>
        <p:nvSpPr>
          <p:cNvPr id="19" name="Triangle 18"/>
          <p:cNvSpPr/>
          <p:nvPr/>
        </p:nvSpPr>
        <p:spPr>
          <a:xfrm>
            <a:off x="6157754" y="3568545"/>
            <a:ext cx="602809" cy="503123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99114" y="5484462"/>
            <a:ext cx="150818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Lobby Team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707" y="1604903"/>
            <a:ext cx="4004094" cy="39512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226451" y="5484462"/>
            <a:ext cx="225060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Implementation Team</a:t>
            </a:r>
            <a:endParaRPr lang="en-US" dirty="0"/>
          </a:p>
        </p:txBody>
      </p:sp>
      <p:sp>
        <p:nvSpPr>
          <p:cNvPr id="23" name="Triangle 22"/>
          <p:cNvSpPr/>
          <p:nvPr/>
        </p:nvSpPr>
        <p:spPr>
          <a:xfrm>
            <a:off x="9422544" y="3209026"/>
            <a:ext cx="547047" cy="430470"/>
          </a:xfrm>
          <a:prstGeom prst="triangle">
            <a:avLst/>
          </a:prstGeom>
          <a:noFill/>
          <a:ln>
            <a:solidFill>
              <a:srgbClr val="2DA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281</Words>
  <Application>Microsoft Macintosh PowerPoint</Application>
  <PresentationFormat>Widescreen</PresentationFormat>
  <Paragraphs>119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Analytics in Business Team Picking</vt:lpstr>
      <vt:lpstr>Agenda</vt:lpstr>
      <vt:lpstr>Leader Criteria</vt:lpstr>
      <vt:lpstr>Team Criteria</vt:lpstr>
      <vt:lpstr>Teams and Communities</vt:lpstr>
      <vt:lpstr>Design Team</vt:lpstr>
      <vt:lpstr>Lobbying Team</vt:lpstr>
      <vt:lpstr>Implementation Team</vt:lpstr>
      <vt:lpstr>Team Comparison</vt:lpstr>
      <vt:lpstr>Team Comparison</vt:lpstr>
      <vt:lpstr>End.</vt:lpstr>
      <vt:lpstr>Appendix / Old Slides</vt:lpstr>
      <vt:lpstr>Agenda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Locorotondo, Steven</dc:creator>
  <cp:lastModifiedBy>Locorotondo, Steven</cp:lastModifiedBy>
  <cp:revision>60</cp:revision>
  <dcterms:created xsi:type="dcterms:W3CDTF">2016-12-12T20:39:09Z</dcterms:created>
  <dcterms:modified xsi:type="dcterms:W3CDTF">2016-12-14T12:22:06Z</dcterms:modified>
</cp:coreProperties>
</file>