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6" r:id="rId10"/>
    <p:sldId id="27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A7"/>
    <a:srgbClr val="2D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87"/>
    <p:restoredTop sz="80150"/>
  </p:normalViewPr>
  <p:slideViewPr>
    <p:cSldViewPr snapToGrid="0" snapToObjects="1">
      <p:cViewPr>
        <p:scale>
          <a:sx n="77" d="100"/>
          <a:sy n="77" d="100"/>
        </p:scale>
        <p:origin x="60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of friendship network</a:t>
            </a:r>
          </a:p>
          <a:p>
            <a:r>
              <a:rPr lang="en-US" baseline="0" dirty="0" smtClean="0"/>
              <a:t>Strength </a:t>
            </a:r>
            <a:r>
              <a:rPr lang="mr-IN" baseline="0" dirty="0" smtClean="0"/>
              <a:t>–</a:t>
            </a:r>
            <a:r>
              <a:rPr lang="en-US" baseline="0" dirty="0" smtClean="0"/>
              <a:t> perceived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different weight </a:t>
            </a:r>
            <a:r>
              <a:rPr lang="mr-IN" baseline="0" dirty="0" smtClean="0"/>
              <a:t>–</a:t>
            </a:r>
            <a:r>
              <a:rPr lang="en-US" baseline="0" dirty="0" smtClean="0"/>
              <a:t> more important people trust them (advice), less important that he is flexible (cohesion)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smtClean="0"/>
              <a:t>Analytics in Business</a:t>
            </a:r>
            <a:br>
              <a:rPr lang="en-US" smtClean="0"/>
            </a:br>
            <a:r>
              <a:rPr lang="en-US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85" y="2766219"/>
            <a:ext cx="3055189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103061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reativity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="1" baseline="0" dirty="0" smtClean="0"/>
                        <a:t>0.40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Expansive</a:t>
                      </a:r>
                      <a:r>
                        <a:rPr lang="en-US" b="0" baseline="0" dirty="0" smtClean="0"/>
                        <a:t> / </a:t>
                      </a:r>
                    </a:p>
                    <a:p>
                      <a:pPr algn="ctr"/>
                      <a:r>
                        <a:rPr lang="en-US" b="0" baseline="0" dirty="0" smtClean="0"/>
                        <a:t>Exclusive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Perceived</a:t>
                      </a:r>
                      <a:r>
                        <a:rPr lang="en-US" b="0" baseline="0" dirty="0" smtClean="0"/>
                        <a:t> i</a:t>
                      </a:r>
                      <a:r>
                        <a:rPr lang="en-US" b="0" dirty="0" smtClean="0"/>
                        <a:t>nfluence </a:t>
                      </a:r>
                    </a:p>
                    <a:p>
                      <a:pPr algn="ctr"/>
                      <a:r>
                        <a:rPr lang="en-US" b="1" dirty="0" smtClean="0"/>
                        <a:t>0.40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mplementation </a:t>
                      </a:r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5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11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70" y="1932659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125" y="193713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822082"/>
              </p:ext>
            </p:extLst>
          </p:nvPr>
        </p:nvGraphicFramePr>
        <p:xfrm>
          <a:off x="838200" y="1649776"/>
          <a:ext cx="10515600" cy="410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Party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Network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Leader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Expansive &gt; Exclusive &gt; Tight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creativity </a:t>
                      </a:r>
                      <a:r>
                        <a:rPr lang="en-US" b="1" baseline="0" dirty="0" smtClean="0"/>
                        <a:t>0.55</a:t>
                      </a:r>
                      <a:endParaRPr lang="en-US" b="1" dirty="0" smtClean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Leverage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Exclusive or Expansive &gt; Tight</a:t>
                      </a:r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</a:t>
                      </a:r>
                      <a:r>
                        <a:rPr lang="en-US" b="1" baseline="0" dirty="0" smtClean="0"/>
                        <a:t>0.35</a:t>
                      </a:r>
                      <a:endParaRPr lang="en-US" b="1" dirty="0" smtClean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Influence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(Eigenvector)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Tight &gt; Exclusive &gt; Expansive 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 implementation skills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0.55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Cohesion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(Closeness)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5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2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8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5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10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418807"/>
            <a:ext cx="5012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rgbClr val="37BDA7"/>
                </a:solidFill>
              </a:rPr>
              <a:t>Four</a:t>
            </a:r>
            <a:r>
              <a:rPr lang="en-US" b="1" dirty="0" smtClean="0">
                <a:solidFill>
                  <a:srgbClr val="37BDA7"/>
                </a:solidFill>
              </a:rPr>
              <a:t> </a:t>
            </a:r>
            <a:r>
              <a:rPr lang="en-US" b="1" dirty="0" smtClean="0">
                <a:solidFill>
                  <a:srgbClr val="37BDA7"/>
                </a:solidFill>
              </a:rPr>
              <a:t>clusters </a:t>
            </a:r>
            <a:r>
              <a:rPr lang="en-US" dirty="0" smtClean="0"/>
              <a:t>identified within the network  that match intuitive network dynamics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37BDA7"/>
                </a:solidFill>
              </a:rPr>
              <a:t>larger cluster </a:t>
            </a:r>
            <a:r>
              <a:rPr lang="en-US" dirty="0" smtClean="0"/>
              <a:t>members often have </a:t>
            </a:r>
            <a:r>
              <a:rPr lang="en-US" b="1" dirty="0" smtClean="0">
                <a:solidFill>
                  <a:srgbClr val="37BDA7"/>
                </a:solidFill>
              </a:rPr>
              <a:t>more votes </a:t>
            </a:r>
            <a:r>
              <a:rPr lang="en-US" dirty="0" smtClean="0"/>
              <a:t>(most likely from within the cluster), but come at </a:t>
            </a:r>
            <a:r>
              <a:rPr lang="en-US" b="1" dirty="0" smtClean="0">
                <a:solidFill>
                  <a:srgbClr val="37BDA7"/>
                </a:solidFill>
              </a:rPr>
              <a:t>higher costs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</a:t>
            </a:r>
            <a:r>
              <a:rPr lang="en-US" b="1" dirty="0" smtClean="0">
                <a:solidFill>
                  <a:srgbClr val="37BDA7"/>
                </a:solidFill>
              </a:rPr>
              <a:t>optimal teams</a:t>
            </a:r>
            <a:r>
              <a:rPr lang="en-US" dirty="0" smtClean="0"/>
              <a:t>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and Communities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433260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5548417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989460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1136" y="4299295"/>
            <a:ext cx="5219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Diversity:</a:t>
            </a:r>
            <a:r>
              <a:rPr lang="en-US" dirty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More Cohesion:</a:t>
            </a:r>
            <a:r>
              <a:rPr lang="en-US" dirty="0" smtClean="0"/>
              <a:t> </a:t>
            </a:r>
            <a:r>
              <a:rPr lang="en-US" dirty="0"/>
              <a:t>No more than 3 members per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3717"/>
            <a:ext cx="2743200" cy="365125"/>
          </a:xfrm>
        </p:spPr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3911" y="1708028"/>
            <a:ext cx="3837317" cy="3721034"/>
            <a:chOff x="613911" y="1708028"/>
            <a:chExt cx="3837317" cy="37210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11" y="1708028"/>
              <a:ext cx="3837317" cy="3721034"/>
            </a:xfrm>
            <a:prstGeom prst="rect">
              <a:avLst/>
            </a:prstGeom>
          </p:spPr>
        </p:pic>
        <p:sp>
          <p:nvSpPr>
            <p:cNvPr id="11" name="Triangle 10"/>
            <p:cNvSpPr/>
            <p:nvPr/>
          </p:nvSpPr>
          <p:spPr>
            <a:xfrm>
              <a:off x="2587924" y="4785066"/>
              <a:ext cx="293297" cy="252759"/>
            </a:xfrm>
            <a:prstGeom prst="triangle">
              <a:avLst/>
            </a:prstGeom>
            <a:noFill/>
            <a:ln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1830" y="5456708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Design Team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932" y="1736727"/>
            <a:ext cx="3842238" cy="3692335"/>
          </a:xfrm>
          <a:prstGeom prst="rect">
            <a:avLst/>
          </a:prstGeom>
        </p:spPr>
      </p:pic>
      <p:sp>
        <p:nvSpPr>
          <p:cNvPr id="19" name="Triangle 18"/>
          <p:cNvSpPr/>
          <p:nvPr/>
        </p:nvSpPr>
        <p:spPr>
          <a:xfrm>
            <a:off x="6157754" y="3568545"/>
            <a:ext cx="602809" cy="503123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9114" y="5484462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9707" y="1604903"/>
            <a:ext cx="4004094" cy="39512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6451" y="5484462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>
            <a:off x="9422544" y="3209026"/>
            <a:ext cx="547047" cy="430470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266</Words>
  <Application>Microsoft Macintosh PowerPoint</Application>
  <PresentationFormat>Widescreen</PresentationFormat>
  <Paragraphs>105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Analytics in Business Team Picking</vt:lpstr>
      <vt:lpstr>Agenda</vt:lpstr>
      <vt:lpstr>Leader Criteria</vt:lpstr>
      <vt:lpstr>Team Criteria</vt:lpstr>
      <vt:lpstr>Teams and Communities</vt:lpstr>
      <vt:lpstr>Design Team</vt:lpstr>
      <vt:lpstr>Lobbying Team</vt:lpstr>
      <vt:lpstr>Implementation Team</vt:lpstr>
      <vt:lpstr>Team Comparison</vt:lpstr>
      <vt:lpstr>Team Comparison</vt:lpstr>
      <vt:lpstr>End.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Fallon, Louise</cp:lastModifiedBy>
  <cp:revision>62</cp:revision>
  <dcterms:created xsi:type="dcterms:W3CDTF">2016-12-12T20:39:09Z</dcterms:created>
  <dcterms:modified xsi:type="dcterms:W3CDTF">2016-12-14T13:12:02Z</dcterms:modified>
</cp:coreProperties>
</file>