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6" r:id="rId4"/>
    <p:sldId id="267" r:id="rId5"/>
    <p:sldId id="271" r:id="rId6"/>
    <p:sldId id="268" r:id="rId7"/>
    <p:sldId id="269" r:id="rId8"/>
    <p:sldId id="270" r:id="rId9"/>
    <p:sldId id="276" r:id="rId10"/>
    <p:sldId id="272" r:id="rId11"/>
    <p:sldId id="275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A5DB"/>
    <a:srgbClr val="37B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/>
    <p:restoredTop sz="80175"/>
  </p:normalViewPr>
  <p:slideViewPr>
    <p:cSldViewPr snapToGrid="0" snapToObjects="1">
      <p:cViewPr>
        <p:scale>
          <a:sx n="60" d="100"/>
          <a:sy n="60" d="100"/>
        </p:scale>
        <p:origin x="213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6F43F-A232-7540-B88F-9CA4DAB800EC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0B4DF-EF78-C641-9F01-3822F885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15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64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16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Friends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indegree</a:t>
            </a:r>
            <a:r>
              <a:rPr lang="en-US" baseline="0" dirty="0" smtClean="0"/>
              <a:t> of friendship network</a:t>
            </a:r>
          </a:p>
          <a:p>
            <a:r>
              <a:rPr lang="en-US" baseline="0" dirty="0" smtClean="0"/>
              <a:t>Strength </a:t>
            </a:r>
            <a:r>
              <a:rPr lang="mr-IN" baseline="0" dirty="0" smtClean="0"/>
              <a:t>–</a:t>
            </a:r>
            <a:r>
              <a:rPr lang="en-US" baseline="0" dirty="0" smtClean="0"/>
              <a:t> perceived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Reason for different weight </a:t>
            </a:r>
            <a:r>
              <a:rPr lang="mr-IN" baseline="0" dirty="0" smtClean="0"/>
              <a:t>–</a:t>
            </a:r>
            <a:r>
              <a:rPr lang="en-US" baseline="0" dirty="0" smtClean="0"/>
              <a:t> more important people trust them (advice), less important that he is flexible (cohesion)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75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53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50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26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F11A-FE28-0C42-AC11-F7529E06F69C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6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C30F-B8A3-D443-9F88-68E39F28DBA9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6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ECE9-C01D-4F44-B80B-97B159B6322F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ED66-CB6E-764E-B99F-286F24E58047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7A8ED-728D-3C46-843C-871788054D9F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6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FFF2-B645-0047-9D5E-8FE97DC12A3B}" type="datetime1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6C2D-3AA6-0E48-A18F-1E5B36E7CD98}" type="datetime1">
              <a:rPr lang="en-US" smtClean="0"/>
              <a:t>12/14/16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7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F00E-3322-9B4A-BCEE-370ED3483BEE}" type="datetime1">
              <a:rPr lang="en-US" smtClean="0"/>
              <a:t>12/14/16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B9DE-DD3A-5C41-9E1E-AEFA73512B80}" type="datetime1">
              <a:rPr lang="en-US" smtClean="0"/>
              <a:t>12/14/16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8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1526-BE77-A44F-802D-D8AC625E7977}" type="datetime1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6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7052-351E-A74C-B714-0114291906FF}" type="datetime1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7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682C-B4C2-6440-A12C-AE13AC8BCA64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10.png"/><Relationship Id="rId9" Type="http://schemas.openxmlformats.org/officeDocument/2006/relationships/image" Target="../media/image7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34438"/>
            <a:ext cx="9144000" cy="2387600"/>
          </a:xfrm>
        </p:spPr>
        <p:txBody>
          <a:bodyPr/>
          <a:lstStyle/>
          <a:p>
            <a:r>
              <a:rPr lang="en-US" smtClean="0"/>
              <a:t>Analytics in Business</a:t>
            </a:r>
            <a:br>
              <a:rPr lang="en-US" smtClean="0"/>
            </a:br>
            <a:r>
              <a:rPr lang="en-US" smtClean="0"/>
              <a:t>Team Picking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25132"/>
            <a:ext cx="9144000" cy="220088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Cecilia Cheung</a:t>
            </a:r>
          </a:p>
          <a:p>
            <a:r>
              <a:rPr lang="en-US" dirty="0" smtClean="0"/>
              <a:t>Louise Fallon</a:t>
            </a:r>
          </a:p>
          <a:p>
            <a:r>
              <a:rPr lang="en-US" dirty="0" smtClean="0"/>
              <a:t>Steven Locorotondo</a:t>
            </a:r>
          </a:p>
          <a:p>
            <a:r>
              <a:rPr lang="en-US" dirty="0" err="1" smtClean="0"/>
              <a:t>Siow</a:t>
            </a:r>
            <a:r>
              <a:rPr lang="en-US" dirty="0" smtClean="0"/>
              <a:t> </a:t>
            </a:r>
            <a:r>
              <a:rPr lang="en-US" dirty="0" err="1" smtClean="0"/>
              <a:t>Meng</a:t>
            </a:r>
            <a:r>
              <a:rPr lang="en-US" dirty="0" smtClean="0"/>
              <a:t> Low</a:t>
            </a:r>
          </a:p>
          <a:p>
            <a:r>
              <a:rPr lang="en-US" dirty="0" smtClean="0"/>
              <a:t>George </a:t>
            </a:r>
            <a:r>
              <a:rPr lang="en-US" dirty="0" err="1" smtClean="0"/>
              <a:t>Pastakas</a:t>
            </a:r>
            <a:endParaRPr lang="en-US" dirty="0" smtClean="0"/>
          </a:p>
          <a:p>
            <a:r>
              <a:rPr lang="en-US" dirty="0" err="1" smtClean="0"/>
              <a:t>Nikhita</a:t>
            </a:r>
            <a:r>
              <a:rPr lang="en-US" dirty="0" smtClean="0"/>
              <a:t> </a:t>
            </a:r>
            <a:r>
              <a:rPr lang="en-US" dirty="0" err="1" smtClean="0"/>
              <a:t>Venkatesan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9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9</a:t>
            </a:fld>
            <a:endParaRPr lang="en-US"/>
          </a:p>
        </p:txBody>
      </p:sp>
      <p:pic>
        <p:nvPicPr>
          <p:cNvPr id="5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00" y="435678"/>
            <a:ext cx="1080000" cy="1080000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39" y="435678"/>
            <a:ext cx="1080000" cy="1080000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279" y="435678"/>
            <a:ext cx="1080000" cy="108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4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BD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8185" y="2766219"/>
            <a:ext cx="3055189" cy="1325563"/>
          </a:xfrm>
        </p:spPr>
        <p:txBody>
          <a:bodyPr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End.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71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/ Old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23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Creativity</a:t>
            </a:r>
          </a:p>
          <a:p>
            <a:pPr lvl="1"/>
            <a:r>
              <a:rPr lang="en-US" dirty="0" smtClean="0"/>
              <a:t>Leader</a:t>
            </a:r>
          </a:p>
          <a:p>
            <a:pPr lvl="1"/>
            <a:r>
              <a:rPr lang="en-US" dirty="0" smtClean="0"/>
              <a:t>Team</a:t>
            </a:r>
          </a:p>
          <a:p>
            <a:r>
              <a:rPr lang="en-US" dirty="0" smtClean="0"/>
              <a:t>Influence</a:t>
            </a:r>
          </a:p>
          <a:p>
            <a:pPr lvl="1"/>
            <a:r>
              <a:rPr lang="en-US" dirty="0" smtClean="0"/>
              <a:t>Leader</a:t>
            </a:r>
          </a:p>
          <a:p>
            <a:pPr lvl="1"/>
            <a:r>
              <a:rPr lang="en-US" dirty="0" smtClean="0"/>
              <a:t>Team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Leader</a:t>
            </a:r>
          </a:p>
          <a:p>
            <a:pPr lvl="1"/>
            <a:r>
              <a:rPr lang="en-US" dirty="0" smtClean="0"/>
              <a:t>Team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171" y="3123350"/>
            <a:ext cx="1396918" cy="111775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Optimal </a:t>
            </a:r>
            <a:r>
              <a:rPr lang="en-US" sz="2400" dirty="0"/>
              <a:t>Leaders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sp>
        <p:nvSpPr>
          <p:cNvPr id="4" name="Chevron 3"/>
          <p:cNvSpPr/>
          <p:nvPr/>
        </p:nvSpPr>
        <p:spPr>
          <a:xfrm>
            <a:off x="1519917" y="3211722"/>
            <a:ext cx="358367" cy="579228"/>
          </a:xfrm>
          <a:prstGeom prst="chevron">
            <a:avLst/>
          </a:prstGeom>
          <a:solidFill>
            <a:srgbClr val="37B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03095" y="3123350"/>
            <a:ext cx="1405382" cy="11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Optimal Members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702254" y="3123350"/>
            <a:ext cx="1376936" cy="11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Optimal Teams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403955" y="3123350"/>
            <a:ext cx="1410348" cy="11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smtClean="0"/>
              <a:t>Design Team</a:t>
            </a:r>
            <a:endParaRPr lang="en-US" sz="2400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070056" y="3137504"/>
            <a:ext cx="1410348" cy="11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Lobby Team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736157" y="3123350"/>
            <a:ext cx="1542505" cy="1117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Planning Team</a:t>
            </a:r>
          </a:p>
        </p:txBody>
      </p:sp>
      <p:sp>
        <p:nvSpPr>
          <p:cNvPr id="14" name="Chevron 13"/>
          <p:cNvSpPr/>
          <p:nvPr/>
        </p:nvSpPr>
        <p:spPr>
          <a:xfrm>
            <a:off x="5108416" y="3211722"/>
            <a:ext cx="358367" cy="579228"/>
          </a:xfrm>
          <a:prstGeom prst="chevron">
            <a:avLst/>
          </a:prstGeom>
          <a:solidFill>
            <a:srgbClr val="37B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6842280" y="3211722"/>
            <a:ext cx="358367" cy="579228"/>
          </a:xfrm>
          <a:prstGeom prst="chevron">
            <a:avLst/>
          </a:prstGeom>
          <a:solidFill>
            <a:srgbClr val="2D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3340046" y="3211722"/>
            <a:ext cx="358367" cy="579228"/>
          </a:xfrm>
          <a:prstGeom prst="chevron">
            <a:avLst/>
          </a:prstGeom>
          <a:solidFill>
            <a:srgbClr val="37B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>
            <a:off x="10240995" y="3211722"/>
            <a:ext cx="358367" cy="579228"/>
          </a:xfrm>
          <a:prstGeom prst="chevron">
            <a:avLst/>
          </a:prstGeom>
          <a:solidFill>
            <a:srgbClr val="2D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0534416" y="3123350"/>
            <a:ext cx="1542505" cy="1117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Team Overview</a:t>
            </a:r>
          </a:p>
        </p:txBody>
      </p:sp>
      <p:sp>
        <p:nvSpPr>
          <p:cNvPr id="19" name="Chevron 18"/>
          <p:cNvSpPr/>
          <p:nvPr/>
        </p:nvSpPr>
        <p:spPr>
          <a:xfrm>
            <a:off x="8541638" y="3211722"/>
            <a:ext cx="358367" cy="579228"/>
          </a:xfrm>
          <a:prstGeom prst="chevron">
            <a:avLst/>
          </a:prstGeom>
          <a:solidFill>
            <a:srgbClr val="2D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33170" y="2194062"/>
            <a:ext cx="5233613" cy="603572"/>
          </a:xfrm>
          <a:prstGeom prst="rect">
            <a:avLst/>
          </a:prstGeom>
          <a:solidFill>
            <a:srgbClr val="37B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Methodology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589918" y="2194062"/>
            <a:ext cx="6487003" cy="603572"/>
          </a:xfrm>
          <a:prstGeom prst="rect">
            <a:avLst/>
          </a:prstGeom>
          <a:solidFill>
            <a:srgbClr val="2D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Team Picks</a:t>
            </a:r>
          </a:p>
        </p:txBody>
      </p:sp>
    </p:spTree>
    <p:extLst>
      <p:ext uri="{BB962C8B-B14F-4D97-AF65-F5344CB8AC3E}">
        <p14:creationId xmlns:p14="http://schemas.microsoft.com/office/powerpoint/2010/main" val="2855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 Criteria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5099861"/>
              </p:ext>
            </p:extLst>
          </p:nvPr>
        </p:nvGraphicFramePr>
        <p:xfrm>
          <a:off x="838200" y="1649776"/>
          <a:ext cx="10515600" cy="3889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0435"/>
                <a:gridCol w="1931033"/>
                <a:gridCol w="1931033"/>
                <a:gridCol w="1931033"/>
                <a:gridCol w="1931033"/>
                <a:gridCol w="1931033"/>
              </a:tblGrid>
              <a:tr h="97234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Party Type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 Strength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Advice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Flexibility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 Friends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Expansive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Perceived</a:t>
                      </a:r>
                      <a:r>
                        <a:rPr lang="en-US" baseline="0" dirty="0" smtClean="0"/>
                        <a:t> c</a:t>
                      </a:r>
                      <a:r>
                        <a:rPr lang="en-US" dirty="0" smtClean="0"/>
                        <a:t>reativity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="1" baseline="0" dirty="0" smtClean="0"/>
                        <a:t>0.40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0.275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0.275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0.05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Expansive</a:t>
                      </a:r>
                      <a:r>
                        <a:rPr lang="en-US" b="0" baseline="0" dirty="0" smtClean="0"/>
                        <a:t> / </a:t>
                      </a:r>
                    </a:p>
                    <a:p>
                      <a:r>
                        <a:rPr lang="en-US" b="0" baseline="0" dirty="0" smtClean="0"/>
                        <a:t>Exclusive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Perceived</a:t>
                      </a:r>
                      <a:r>
                        <a:rPr lang="en-US" b="0" baseline="0" dirty="0" smtClean="0"/>
                        <a:t> i</a:t>
                      </a:r>
                      <a:r>
                        <a:rPr lang="en-US" b="0" dirty="0" smtClean="0"/>
                        <a:t>nfluence </a:t>
                      </a:r>
                    </a:p>
                    <a:p>
                      <a:r>
                        <a:rPr lang="en-US" b="1" dirty="0" smtClean="0"/>
                        <a:t>0.40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0.275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0.275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0.05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Tight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Perceived</a:t>
                      </a:r>
                      <a:r>
                        <a:rPr lang="en-US" baseline="0" dirty="0" smtClean="0"/>
                        <a:t> i</a:t>
                      </a:r>
                      <a:r>
                        <a:rPr lang="en-US" dirty="0" smtClean="0"/>
                        <a:t>mplementation </a:t>
                      </a:r>
                      <a:r>
                        <a:rPr lang="en-US" b="1" dirty="0" smtClean="0"/>
                        <a:t>0.35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0.35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0.20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9" y="2773311"/>
            <a:ext cx="650240" cy="650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40" y="4740189"/>
            <a:ext cx="650240" cy="650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9" y="3756750"/>
            <a:ext cx="650240" cy="650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216" y="1932659"/>
            <a:ext cx="429381" cy="4293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396" y="1932659"/>
            <a:ext cx="428400" cy="428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36" y="1932659"/>
            <a:ext cx="428400" cy="428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192" y="1932659"/>
            <a:ext cx="428400" cy="428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800" y="1937139"/>
            <a:ext cx="428400" cy="4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7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368"/>
            <a:ext cx="10515600" cy="1325563"/>
          </a:xfrm>
        </p:spPr>
        <p:txBody>
          <a:bodyPr/>
          <a:lstStyle/>
          <a:p>
            <a:r>
              <a:rPr lang="en-US" dirty="0" smtClean="0"/>
              <a:t>Team Criteria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69073"/>
              </p:ext>
            </p:extLst>
          </p:nvPr>
        </p:nvGraphicFramePr>
        <p:xfrm>
          <a:off x="838200" y="1649776"/>
          <a:ext cx="10515600" cy="4105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"/>
                <a:gridCol w="2409825"/>
                <a:gridCol w="2409825"/>
                <a:gridCol w="2409825"/>
                <a:gridCol w="2409825"/>
              </a:tblGrid>
              <a:tr h="97234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 Party Type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   Strength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  Network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Leader pick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Expansive &gt; Exclusive &gt; Tight</a:t>
                      </a:r>
                      <a:endParaRPr lang="en-US" baseline="0" dirty="0" smtClean="0"/>
                    </a:p>
                    <a:p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Perceived</a:t>
                      </a:r>
                      <a:r>
                        <a:rPr lang="en-US" baseline="0" dirty="0" smtClean="0"/>
                        <a:t> creativity </a:t>
                      </a:r>
                      <a:r>
                        <a:rPr lang="en-US" b="1" baseline="0" dirty="0" smtClean="0"/>
                        <a:t>0.55</a:t>
                      </a:r>
                      <a:endParaRPr lang="en-US" b="1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Leverage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Betweenness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Exclusive or Expansive &gt; Tight</a:t>
                      </a:r>
                    </a:p>
                    <a:p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Perceived</a:t>
                      </a:r>
                      <a:r>
                        <a:rPr lang="en-US" baseline="0" dirty="0" smtClean="0"/>
                        <a:t> influence </a:t>
                      </a:r>
                      <a:r>
                        <a:rPr lang="en-US" b="1" baseline="0" dirty="0" smtClean="0"/>
                        <a:t>0.35</a:t>
                      </a:r>
                      <a:endParaRPr lang="en-US" b="1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Influence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(Eigenvector)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0.35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Tight &gt; Exclusive &gt; Expansive  party invites </a:t>
                      </a:r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Perceived implementation skills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0.55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Cohesion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(Closeness)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9" y="2773311"/>
            <a:ext cx="650240" cy="650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40" y="4740189"/>
            <a:ext cx="650240" cy="650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9" y="3756750"/>
            <a:ext cx="650240" cy="650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144" y="1929013"/>
            <a:ext cx="429381" cy="429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10" y="1920273"/>
            <a:ext cx="428400" cy="428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49" y="1920273"/>
            <a:ext cx="428400" cy="428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205" y="1920273"/>
            <a:ext cx="428400" cy="4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7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589" y="365125"/>
            <a:ext cx="5789819" cy="617580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518557"/>
            <a:ext cx="501287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4 clusters identified within the network  that match intuitive network dynamics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The larger cluster members often have more votes (most likely from within the cluster), but come at higher costs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To pick optimal teams,  the following constraints are put into place: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Teams and Communities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07" y="4433260"/>
            <a:ext cx="453564" cy="4535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07" y="5548417"/>
            <a:ext cx="453564" cy="4535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07" y="4989460"/>
            <a:ext cx="453564" cy="45356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1136" y="4299295"/>
            <a:ext cx="5219454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/>
              <a:t>Diversity:</a:t>
            </a:r>
            <a:r>
              <a:rPr lang="en-US" dirty="0" smtClean="0"/>
              <a:t> No more than 2 members per cluster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Diversity:</a:t>
            </a:r>
            <a:r>
              <a:rPr lang="en-US" dirty="0"/>
              <a:t> No more than 2 members per </a:t>
            </a:r>
            <a:r>
              <a:rPr lang="en-US" dirty="0" smtClean="0"/>
              <a:t>cluster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Some Diversity:</a:t>
            </a:r>
            <a:r>
              <a:rPr lang="en-US" dirty="0"/>
              <a:t> No more than 3 members per </a:t>
            </a:r>
            <a:r>
              <a:rPr lang="en-US" dirty="0" smtClean="0"/>
              <a:t>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6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458" y="365125"/>
            <a:ext cx="1523320" cy="1523320"/>
          </a:xfrm>
        </p:spPr>
      </p:pic>
    </p:spTree>
    <p:extLst>
      <p:ext uri="{BB962C8B-B14F-4D97-AF65-F5344CB8AC3E}">
        <p14:creationId xmlns:p14="http://schemas.microsoft.com/office/powerpoint/2010/main" val="15534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Lobbying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461" y="346982"/>
            <a:ext cx="1526400" cy="1526400"/>
          </a:xfrm>
        </p:spPr>
      </p:pic>
    </p:spTree>
    <p:extLst>
      <p:ext uri="{BB962C8B-B14F-4D97-AF65-F5344CB8AC3E}">
        <p14:creationId xmlns:p14="http://schemas.microsoft.com/office/powerpoint/2010/main" val="140556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114" y="365125"/>
            <a:ext cx="1526400" cy="1526400"/>
          </a:xfrm>
        </p:spPr>
      </p:pic>
    </p:spTree>
    <p:extLst>
      <p:ext uri="{BB962C8B-B14F-4D97-AF65-F5344CB8AC3E}">
        <p14:creationId xmlns:p14="http://schemas.microsoft.com/office/powerpoint/2010/main" val="94073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83717"/>
            <a:ext cx="2743200" cy="365125"/>
          </a:xfrm>
        </p:spPr>
        <p:txBody>
          <a:bodyPr/>
          <a:lstStyle/>
          <a:p>
            <a:fld id="{9E487D81-23A7-E743-A35A-AC6109D8EDF6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00" y="435678"/>
            <a:ext cx="1080000" cy="1080000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39" y="435678"/>
            <a:ext cx="1080000" cy="1080000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279" y="435678"/>
            <a:ext cx="1080000" cy="108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3911" y="1708028"/>
            <a:ext cx="3837317" cy="3721034"/>
            <a:chOff x="613911" y="1708028"/>
            <a:chExt cx="3837317" cy="372103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3911" y="1708028"/>
              <a:ext cx="3837317" cy="3721034"/>
            </a:xfrm>
            <a:prstGeom prst="rect">
              <a:avLst/>
            </a:prstGeom>
          </p:spPr>
        </p:pic>
        <p:sp>
          <p:nvSpPr>
            <p:cNvPr id="11" name="Triangle 10"/>
            <p:cNvSpPr/>
            <p:nvPr/>
          </p:nvSpPr>
          <p:spPr>
            <a:xfrm>
              <a:off x="2587924" y="4785066"/>
              <a:ext cx="293297" cy="252759"/>
            </a:xfrm>
            <a:prstGeom prst="triangle">
              <a:avLst/>
            </a:prstGeom>
            <a:noFill/>
            <a:ln>
              <a:solidFill>
                <a:srgbClr val="2DA5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631830" y="5456708"/>
            <a:ext cx="15081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mtClean="0"/>
              <a:t>Design Team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7932" y="1736727"/>
            <a:ext cx="3842238" cy="3692335"/>
          </a:xfrm>
          <a:prstGeom prst="rect">
            <a:avLst/>
          </a:prstGeom>
        </p:spPr>
      </p:pic>
      <p:sp>
        <p:nvSpPr>
          <p:cNvPr id="19" name="Triangle 18"/>
          <p:cNvSpPr/>
          <p:nvPr/>
        </p:nvSpPr>
        <p:spPr>
          <a:xfrm>
            <a:off x="6157754" y="3568545"/>
            <a:ext cx="602809" cy="503123"/>
          </a:xfrm>
          <a:prstGeom prst="triangle">
            <a:avLst/>
          </a:prstGeom>
          <a:noFill/>
          <a:ln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199114" y="5484462"/>
            <a:ext cx="150818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Lobby Team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9707" y="1604903"/>
            <a:ext cx="4004094" cy="395120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26451" y="5484462"/>
            <a:ext cx="225060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Implementation Team</a:t>
            </a:r>
            <a:endParaRPr lang="en-US" dirty="0"/>
          </a:p>
        </p:txBody>
      </p:sp>
      <p:sp>
        <p:nvSpPr>
          <p:cNvPr id="23" name="Triangle 22"/>
          <p:cNvSpPr/>
          <p:nvPr/>
        </p:nvSpPr>
        <p:spPr>
          <a:xfrm>
            <a:off x="9422544" y="3209026"/>
            <a:ext cx="547047" cy="430470"/>
          </a:xfrm>
          <a:prstGeom prst="triangle">
            <a:avLst/>
          </a:prstGeom>
          <a:noFill/>
          <a:ln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0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290</Words>
  <Application>Microsoft Macintosh PowerPoint</Application>
  <PresentationFormat>Widescreen</PresentationFormat>
  <Paragraphs>119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Mangal</vt:lpstr>
      <vt:lpstr>Arial</vt:lpstr>
      <vt:lpstr>Office Theme</vt:lpstr>
      <vt:lpstr>Analytics in Business Team Picking</vt:lpstr>
      <vt:lpstr>Agenda</vt:lpstr>
      <vt:lpstr>Leader Criteria</vt:lpstr>
      <vt:lpstr>Team Criteria</vt:lpstr>
      <vt:lpstr>Teams and Communities</vt:lpstr>
      <vt:lpstr>Design Team</vt:lpstr>
      <vt:lpstr>Lobbying Team</vt:lpstr>
      <vt:lpstr>Implementation Team</vt:lpstr>
      <vt:lpstr>Team Comparison</vt:lpstr>
      <vt:lpstr>Team Comparison</vt:lpstr>
      <vt:lpstr>End.</vt:lpstr>
      <vt:lpstr>Appendix / Old Slides</vt:lpstr>
      <vt:lpstr>Agenda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Locorotondo, Steven</dc:creator>
  <cp:lastModifiedBy>Locorotondo, Steven</cp:lastModifiedBy>
  <cp:revision>65</cp:revision>
  <dcterms:created xsi:type="dcterms:W3CDTF">2016-12-12T20:39:09Z</dcterms:created>
  <dcterms:modified xsi:type="dcterms:W3CDTF">2016-12-14T13:01:24Z</dcterms:modified>
</cp:coreProperties>
</file>