
<file path=[Content_Types].xml><?xml version="1.0" encoding="utf-8"?>
<Types xmlns="http://schemas.openxmlformats.org/package/2006/content-types">
  <Default Extension="xml" ContentType="application/xml"/>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handoutMasterIdLst>
    <p:handoutMasterId r:id="rId21"/>
  </p:handoutMasterIdLst>
  <p:sldIdLst>
    <p:sldId id="256" r:id="rId2"/>
    <p:sldId id="257" r:id="rId3"/>
    <p:sldId id="312" r:id="rId4"/>
    <p:sldId id="341" r:id="rId5"/>
    <p:sldId id="314" r:id="rId6"/>
    <p:sldId id="342" r:id="rId7"/>
    <p:sldId id="331" r:id="rId8"/>
    <p:sldId id="339" r:id="rId9"/>
    <p:sldId id="340" r:id="rId10"/>
    <p:sldId id="325" r:id="rId11"/>
    <p:sldId id="326" r:id="rId12"/>
    <p:sldId id="332" r:id="rId13"/>
    <p:sldId id="338" r:id="rId14"/>
    <p:sldId id="335" r:id="rId15"/>
    <p:sldId id="336" r:id="rId16"/>
    <p:sldId id="327" r:id="rId17"/>
    <p:sldId id="337" r:id="rId18"/>
    <p:sldId id="308" r:id="rId19"/>
  </p:sldIdLst>
  <p:sldSz cx="12192000" cy="6858000"/>
  <p:notesSz cx="6858000" cy="9144000"/>
  <p:custDataLst>
    <p:tags r:id="rId22"/>
  </p:custDataLst>
  <p:defaultTextStyle>
    <a:defPPr>
      <a:defRPr lang="en-US"/>
    </a:defPPr>
    <a:lvl1pPr marL="0" algn="l" defTabSz="914355" rtl="0" eaLnBrk="1" latinLnBrk="0" hangingPunct="1">
      <a:defRPr sz="1800" kern="1200">
        <a:solidFill>
          <a:schemeClr val="tx1"/>
        </a:solidFill>
        <a:latin typeface="+mn-lt"/>
        <a:ea typeface="+mn-ea"/>
        <a:cs typeface="+mn-cs"/>
      </a:defRPr>
    </a:lvl1pPr>
    <a:lvl2pPr marL="457177"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2" algn="l" defTabSz="914355" rtl="0" eaLnBrk="1" latinLnBrk="0" hangingPunct="1">
      <a:defRPr sz="1800" kern="1200">
        <a:solidFill>
          <a:schemeClr val="tx1"/>
        </a:solidFill>
        <a:latin typeface="+mn-lt"/>
        <a:ea typeface="+mn-ea"/>
        <a:cs typeface="+mn-cs"/>
      </a:defRPr>
    </a:lvl4pPr>
    <a:lvl5pPr marL="1828709" algn="l" defTabSz="914355" rtl="0" eaLnBrk="1" latinLnBrk="0" hangingPunct="1">
      <a:defRPr sz="1800" kern="1200">
        <a:solidFill>
          <a:schemeClr val="tx1"/>
        </a:solidFill>
        <a:latin typeface="+mn-lt"/>
        <a:ea typeface="+mn-ea"/>
        <a:cs typeface="+mn-cs"/>
      </a:defRPr>
    </a:lvl5pPr>
    <a:lvl6pPr marL="2285886" algn="l" defTabSz="914355" rtl="0" eaLnBrk="1" latinLnBrk="0" hangingPunct="1">
      <a:defRPr sz="1800" kern="1200">
        <a:solidFill>
          <a:schemeClr val="tx1"/>
        </a:solidFill>
        <a:latin typeface="+mn-lt"/>
        <a:ea typeface="+mn-ea"/>
        <a:cs typeface="+mn-cs"/>
      </a:defRPr>
    </a:lvl6pPr>
    <a:lvl7pPr marL="2743063" algn="l" defTabSz="914355" rtl="0" eaLnBrk="1" latinLnBrk="0" hangingPunct="1">
      <a:defRPr sz="1800" kern="1200">
        <a:solidFill>
          <a:schemeClr val="tx1"/>
        </a:solidFill>
        <a:latin typeface="+mn-lt"/>
        <a:ea typeface="+mn-ea"/>
        <a:cs typeface="+mn-cs"/>
      </a:defRPr>
    </a:lvl7pPr>
    <a:lvl8pPr marL="3200240" algn="l" defTabSz="914355" rtl="0" eaLnBrk="1" latinLnBrk="0" hangingPunct="1">
      <a:defRPr sz="1800" kern="1200">
        <a:solidFill>
          <a:schemeClr val="tx1"/>
        </a:solidFill>
        <a:latin typeface="+mn-lt"/>
        <a:ea typeface="+mn-ea"/>
        <a:cs typeface="+mn-cs"/>
      </a:defRPr>
    </a:lvl8pPr>
    <a:lvl9pPr marL="3657417" algn="l" defTabSz="91435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E70C0"/>
    <a:srgbClr val="A4C639"/>
    <a:srgbClr val="990099"/>
    <a:srgbClr val="01B0F0"/>
    <a:srgbClr val="001F60"/>
    <a:srgbClr val="00B14F"/>
    <a:srgbClr val="FFC001"/>
    <a:srgbClr val="7030A0"/>
    <a:srgbClr val="22B151"/>
    <a:srgbClr val="FEC1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92" autoAdjust="0"/>
    <p:restoredTop sz="88480" autoAdjust="0"/>
  </p:normalViewPr>
  <p:slideViewPr>
    <p:cSldViewPr snapToGrid="0" showGuides="1">
      <p:cViewPr>
        <p:scale>
          <a:sx n="96" d="100"/>
          <a:sy n="96" d="100"/>
        </p:scale>
        <p:origin x="584" y="1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111" d="100"/>
          <a:sy n="111" d="100"/>
        </p:scale>
        <p:origin x="-4264" y="-12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tags" Target="tags/tag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3A5EDC-1359-2346-824D-F2E885E6057B}" type="datetime1">
              <a:rPr kumimoji="1" lang="zh-CN" altLang="en-US" smtClean="0"/>
              <a:t>2017/3/21</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13DCC6-B492-5748-8D85-7B4E903DB699}" type="slidenum">
              <a:rPr kumimoji="1" lang="zh-CN" altLang="en-US" smtClean="0"/>
              <a:t>‹#›</a:t>
            </a:fld>
            <a:endParaRPr kumimoji="1" lang="zh-CN" altLang="en-US"/>
          </a:p>
        </p:txBody>
      </p:sp>
    </p:spTree>
    <p:extLst>
      <p:ext uri="{BB962C8B-B14F-4D97-AF65-F5344CB8AC3E}">
        <p14:creationId xmlns:p14="http://schemas.microsoft.com/office/powerpoint/2010/main" val="3040499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57136-1232-4446-90A4-869C4597958D}" type="datetime1">
              <a:rPr lang="zh-CN" altLang="en-US" smtClean="0"/>
              <a:t>2017/3/21</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E902F9-D2FE-43C8-B2AD-4D0B4ACD4F2B}" type="slidenum">
              <a:rPr lang="en-MY" smtClean="0"/>
              <a:t>‹#›</a:t>
            </a:fld>
            <a:endParaRPr lang="en-MY"/>
          </a:p>
        </p:txBody>
      </p:sp>
    </p:spTree>
    <p:extLst>
      <p:ext uri="{BB962C8B-B14F-4D97-AF65-F5344CB8AC3E}">
        <p14:creationId xmlns:p14="http://schemas.microsoft.com/office/powerpoint/2010/main" val="3537297493"/>
      </p:ext>
    </p:extLst>
  </p:cSld>
  <p:clrMap bg1="lt1" tx1="dk1" bg2="lt2" tx2="dk2" accent1="accent1" accent2="accent2" accent3="accent3" accent4="accent4" accent5="accent5" accent6="accent6" hlink="hlink" folHlink="folHlink"/>
  <p:hf sldNum="0" hdr="0" ftr="0" dt="0"/>
  <p:notesStyle>
    <a:lvl1pPr marL="0" algn="l" defTabSz="914355" rtl="0" eaLnBrk="1" latinLnBrk="0" hangingPunct="1">
      <a:defRPr sz="1200" kern="1200">
        <a:solidFill>
          <a:schemeClr val="tx1"/>
        </a:solidFill>
        <a:latin typeface="+mn-lt"/>
        <a:ea typeface="+mn-ea"/>
        <a:cs typeface="+mn-cs"/>
      </a:defRPr>
    </a:lvl1pPr>
    <a:lvl2pPr marL="457177" algn="l" defTabSz="914355" rtl="0" eaLnBrk="1" latinLnBrk="0" hangingPunct="1">
      <a:defRPr sz="1200" kern="1200">
        <a:solidFill>
          <a:schemeClr val="tx1"/>
        </a:solidFill>
        <a:latin typeface="+mn-lt"/>
        <a:ea typeface="+mn-ea"/>
        <a:cs typeface="+mn-cs"/>
      </a:defRPr>
    </a:lvl2pPr>
    <a:lvl3pPr marL="914355" algn="l" defTabSz="914355" rtl="0" eaLnBrk="1" latinLnBrk="0" hangingPunct="1">
      <a:defRPr sz="1200" kern="1200">
        <a:solidFill>
          <a:schemeClr val="tx1"/>
        </a:solidFill>
        <a:latin typeface="+mn-lt"/>
        <a:ea typeface="+mn-ea"/>
        <a:cs typeface="+mn-cs"/>
      </a:defRPr>
    </a:lvl3pPr>
    <a:lvl4pPr marL="1371532" algn="l" defTabSz="914355" rtl="0" eaLnBrk="1" latinLnBrk="0" hangingPunct="1">
      <a:defRPr sz="1200" kern="1200">
        <a:solidFill>
          <a:schemeClr val="tx1"/>
        </a:solidFill>
        <a:latin typeface="+mn-lt"/>
        <a:ea typeface="+mn-ea"/>
        <a:cs typeface="+mn-cs"/>
      </a:defRPr>
    </a:lvl4pPr>
    <a:lvl5pPr marL="1828709" algn="l" defTabSz="914355" rtl="0" eaLnBrk="1" latinLnBrk="0" hangingPunct="1">
      <a:defRPr sz="1200" kern="1200">
        <a:solidFill>
          <a:schemeClr val="tx1"/>
        </a:solidFill>
        <a:latin typeface="+mn-lt"/>
        <a:ea typeface="+mn-ea"/>
        <a:cs typeface="+mn-cs"/>
      </a:defRPr>
    </a:lvl5pPr>
    <a:lvl6pPr marL="2285886" algn="l" defTabSz="914355" rtl="0" eaLnBrk="1" latinLnBrk="0" hangingPunct="1">
      <a:defRPr sz="1200" kern="1200">
        <a:solidFill>
          <a:schemeClr val="tx1"/>
        </a:solidFill>
        <a:latin typeface="+mn-lt"/>
        <a:ea typeface="+mn-ea"/>
        <a:cs typeface="+mn-cs"/>
      </a:defRPr>
    </a:lvl6pPr>
    <a:lvl7pPr marL="2743063" algn="l" defTabSz="914355" rtl="0" eaLnBrk="1" latinLnBrk="0" hangingPunct="1">
      <a:defRPr sz="1200" kern="1200">
        <a:solidFill>
          <a:schemeClr val="tx1"/>
        </a:solidFill>
        <a:latin typeface="+mn-lt"/>
        <a:ea typeface="+mn-ea"/>
        <a:cs typeface="+mn-cs"/>
      </a:defRPr>
    </a:lvl7pPr>
    <a:lvl8pPr marL="3200240" algn="l" defTabSz="914355" rtl="0" eaLnBrk="1" latinLnBrk="0" hangingPunct="1">
      <a:defRPr sz="1200" kern="1200">
        <a:solidFill>
          <a:schemeClr val="tx1"/>
        </a:solidFill>
        <a:latin typeface="+mn-lt"/>
        <a:ea typeface="+mn-ea"/>
        <a:cs typeface="+mn-cs"/>
      </a:defRPr>
    </a:lvl8pPr>
    <a:lvl9pPr marL="3657417" algn="l" defTabSz="91435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23925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05599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86561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Tree>
    <p:extLst>
      <p:ext uri="{BB962C8B-B14F-4D97-AF65-F5344CB8AC3E}">
        <p14:creationId xmlns:p14="http://schemas.microsoft.com/office/powerpoint/2010/main" val="3657010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Tree>
    <p:extLst>
      <p:ext uri="{BB962C8B-B14F-4D97-AF65-F5344CB8AC3E}">
        <p14:creationId xmlns:p14="http://schemas.microsoft.com/office/powerpoint/2010/main" val="2850829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Tree>
    <p:extLst>
      <p:ext uri="{BB962C8B-B14F-4D97-AF65-F5344CB8AC3E}">
        <p14:creationId xmlns:p14="http://schemas.microsoft.com/office/powerpoint/2010/main" val="670278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92053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2580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82923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55" rtl="0" eaLnBrk="1" fontAlgn="auto" latinLnBrk="0" hangingPunct="1">
              <a:lnSpc>
                <a:spcPct val="100000"/>
              </a:lnSpc>
              <a:spcBef>
                <a:spcPts val="0"/>
              </a:spcBef>
              <a:spcAft>
                <a:spcPts val="0"/>
              </a:spcAft>
              <a:buClrTx/>
              <a:buSzTx/>
              <a:buFontTx/>
              <a:buNone/>
              <a:tabLst/>
              <a:defRPr/>
            </a:pPr>
            <a:endParaRPr lang="en-US" sz="1200" dirty="0" smtClean="0">
              <a:solidFill>
                <a:schemeClr val="tx1">
                  <a:lumMod val="50000"/>
                  <a:lumOff val="50000"/>
                </a:schemeClr>
              </a:solidFill>
            </a:endParaRPr>
          </a:p>
        </p:txBody>
      </p:sp>
    </p:spTree>
    <p:extLst>
      <p:ext uri="{BB962C8B-B14F-4D97-AF65-F5344CB8AC3E}">
        <p14:creationId xmlns:p14="http://schemas.microsoft.com/office/powerpoint/2010/main" val="1483732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55" rtl="0" eaLnBrk="1" fontAlgn="auto" latinLnBrk="0" hangingPunct="1">
              <a:lnSpc>
                <a:spcPct val="100000"/>
              </a:lnSpc>
              <a:spcBef>
                <a:spcPts val="0"/>
              </a:spcBef>
              <a:spcAft>
                <a:spcPts val="0"/>
              </a:spcAft>
              <a:buClrTx/>
              <a:buSzTx/>
              <a:buFontTx/>
              <a:buNone/>
              <a:tabLst/>
              <a:defRPr/>
            </a:pPr>
            <a:endParaRPr lang="en-US" sz="1200" dirty="0" smtClean="0">
              <a:solidFill>
                <a:schemeClr val="tx1">
                  <a:lumMod val="50000"/>
                  <a:lumOff val="50000"/>
                </a:schemeClr>
              </a:solidFill>
            </a:endParaRPr>
          </a:p>
        </p:txBody>
      </p:sp>
    </p:spTree>
    <p:extLst>
      <p:ext uri="{BB962C8B-B14F-4D97-AF65-F5344CB8AC3E}">
        <p14:creationId xmlns:p14="http://schemas.microsoft.com/office/powerpoint/2010/main" val="2053784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785891"/>
      </p:ext>
    </p:extLst>
  </p:cSld>
  <p:clrMapOvr>
    <a:masterClrMapping/>
  </p:clrMapOvr>
  <mc:AlternateContent xmlns:mc="http://schemas.openxmlformats.org/markup-compatibility/2006" xmlns:p14="http://schemas.microsoft.com/office/powerpoint/2010/main">
    <mc:Choice Requires="p14">
      <p:transition spd="slow" p14:dur="2000" advTm="4000">
        <p:push/>
      </p:transition>
    </mc:Choice>
    <mc:Fallback xmlns="">
      <p:transition spd="slow" advTm="4000">
        <p:push/>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3108341"/>
      </p:ext>
    </p:extLst>
  </p:cSld>
  <p:clrMapOvr>
    <a:masterClrMapping/>
  </p:clrMapOvr>
  <mc:AlternateContent xmlns:mc="http://schemas.openxmlformats.org/markup-compatibility/2006" xmlns:p14="http://schemas.microsoft.com/office/powerpoint/2010/main">
    <mc:Choice Requires="p14">
      <p:transition spd="slow" p14:dur="2000" advTm="4000">
        <p:push/>
      </p:transition>
    </mc:Choice>
    <mc:Fallback xmlns="">
      <p:transition spd="slow" advTm="4000">
        <p:push/>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Media Placeholder 6"/>
          <p:cNvSpPr>
            <a:spLocks noGrp="1"/>
          </p:cNvSpPr>
          <p:nvPr>
            <p:ph type="media" sz="quarter" idx="13"/>
          </p:nvPr>
        </p:nvSpPr>
        <p:spPr>
          <a:xfrm>
            <a:off x="3829050" y="501051"/>
            <a:ext cx="7924838" cy="4475474"/>
          </a:xfrm>
          <a:prstGeom prst="rect">
            <a:avLst/>
          </a:prstGeom>
        </p:spPr>
        <p:txBody>
          <a:bodyPr/>
          <a:lstStyle/>
          <a:p>
            <a:endParaRPr lang="en-GB"/>
          </a:p>
        </p:txBody>
      </p:sp>
    </p:spTree>
    <p:extLst>
      <p:ext uri="{BB962C8B-B14F-4D97-AF65-F5344CB8AC3E}">
        <p14:creationId xmlns:p14="http://schemas.microsoft.com/office/powerpoint/2010/main" val="394634868"/>
      </p:ext>
    </p:extLst>
  </p:cSld>
  <p:clrMapOvr>
    <a:masterClrMapping/>
  </p:clrMapOvr>
  <mc:AlternateContent xmlns:mc="http://schemas.openxmlformats.org/markup-compatibility/2006" xmlns:p14="http://schemas.microsoft.com/office/powerpoint/2010/main">
    <mc:Choice Requires="p14">
      <p:transition spd="slow" p14:dur="2000" advTm="4000">
        <p:push/>
      </p:transition>
    </mc:Choice>
    <mc:Fallback xmlns="">
      <p:transition spd="slow" advTm="4000">
        <p:push/>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1193800" y="1149350"/>
            <a:ext cx="9810750" cy="2324100"/>
          </a:xfrm>
          <a:prstGeom prst="rect">
            <a:avLst/>
          </a:prstGeom>
        </p:spPr>
        <p:txBody>
          <a:bodyPr lIns="45720" tIns="22860" rIns="45720" bIns="22860"/>
          <a:lstStyle/>
          <a:p>
            <a:r>
              <a:rPr lang="es-ES_tradnl" smtClean="0"/>
              <a:t>Clic para editar título</a:t>
            </a:r>
            <a:endParaRPr lang="es-ES"/>
          </a:p>
        </p:txBody>
      </p:sp>
      <p:sp>
        <p:nvSpPr>
          <p:cNvPr id="3" name="Marcador de contenido 2"/>
          <p:cNvSpPr>
            <a:spLocks noGrp="1"/>
          </p:cNvSpPr>
          <p:nvPr>
            <p:ph idx="1"/>
          </p:nvPr>
        </p:nvSpPr>
        <p:spPr>
          <a:xfrm>
            <a:off x="1193800" y="3536950"/>
            <a:ext cx="9810750" cy="793750"/>
          </a:xfrm>
          <a:prstGeom prst="rect">
            <a:avLst/>
          </a:prstGeom>
        </p:spPr>
        <p:txBody>
          <a:bodyPr lIns="45720" tIns="22860" rIns="45720" bIns="22860"/>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Text Box 3"/>
          <p:cNvSpPr txBox="1">
            <a:spLocks noGrp="1" noChangeArrowheads="1"/>
          </p:cNvSpPr>
          <p:nvPr>
            <p:ph type="sldNum" sz="quarter" idx="10"/>
          </p:nvPr>
        </p:nvSpPr>
        <p:spPr>
          <a:xfrm>
            <a:off x="5988050" y="6540500"/>
            <a:ext cx="209550" cy="228600"/>
          </a:xfrm>
          <a:prstGeom prst="rect">
            <a:avLst/>
          </a:prstGeom>
          <a:ln/>
        </p:spPr>
        <p:txBody>
          <a:bodyPr lIns="45720" tIns="22860" rIns="45720" bIns="22860"/>
          <a:lstStyle>
            <a:lvl1pPr>
              <a:defRPr/>
            </a:lvl1pPr>
          </a:lstStyle>
          <a:p>
            <a:pPr>
              <a:defRPr/>
            </a:pPr>
            <a:fld id="{85DE8CAE-0399-1341-AB53-A41ED7B0778F}" type="slidenum">
              <a:rPr lang="en-US"/>
              <a:pPr>
                <a:defRPr/>
              </a:pPr>
              <a:t>‹#›</a:t>
            </a:fld>
            <a:endParaRPr lang="en-US"/>
          </a:p>
        </p:txBody>
      </p:sp>
    </p:spTree>
    <p:extLst>
      <p:ext uri="{BB962C8B-B14F-4D97-AF65-F5344CB8AC3E}">
        <p14:creationId xmlns:p14="http://schemas.microsoft.com/office/powerpoint/2010/main" val="2095521831"/>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wdDnDiag">
          <a:fgClr>
            <a:schemeClr val="bg1">
              <a:lumMod val="95000"/>
            </a:schemeClr>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9051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Lst>
  <mc:AlternateContent xmlns:mc="http://schemas.openxmlformats.org/markup-compatibility/2006" xmlns:p14="http://schemas.microsoft.com/office/powerpoint/2010/main">
    <mc:Choice Requires="p14">
      <p:transition spd="slow" p14:dur="2000" advTm="4000">
        <p:push/>
      </p:transition>
    </mc:Choice>
    <mc:Fallback xmlns="">
      <p:transition spd="slow" advTm="4000">
        <p:push/>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4" Type="http://schemas.microsoft.com/office/2007/relationships/hdphoto" Target="../media/hdphoto1.wdp"/><Relationship Id="rId5" Type="http://schemas.openxmlformats.org/officeDocument/2006/relationships/image" Target="../media/image22.png"/><Relationship Id="rId6" Type="http://schemas.microsoft.com/office/2007/relationships/hdphoto" Target="../media/hdphoto2.wdp"/><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4" Type="http://schemas.microsoft.com/office/2007/relationships/hdphoto" Target="../media/hdphoto3.wdp"/><Relationship Id="rId5" Type="http://schemas.openxmlformats.org/officeDocument/2006/relationships/image" Target="../media/image24.png"/><Relationship Id="rId6" Type="http://schemas.microsoft.com/office/2007/relationships/hdphoto" Target="../media/hdphoto4.wdp"/><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3" Type="http://schemas.openxmlformats.org/officeDocument/2006/relationships/hyperlink" Target="https://redmine.cs.uwindsor.ca/projects/group_6" TargetMode="External"/><Relationship Id="rId4" Type="http://schemas.openxmlformats.org/officeDocument/2006/relationships/hyperlink" Target="https://github.com/jmpeng/movie_bank" TargetMode="External"/><Relationship Id="rId5" Type="http://schemas.openxmlformats.org/officeDocument/2006/relationships/hyperlink" Target="https://www.kaggle.com/datasets" TargetMode="External"/><Relationship Id="rId6" Type="http://schemas.openxmlformats.org/officeDocument/2006/relationships/hyperlink" Target="https://www.google.ca/imghp?hl=en&amp;ei=MzDPWLTWIIrbjwSZg42oCg&amp;ved=0EKouCAIoAQ" TargetMode="External"/><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p:cNvSpPr/>
          <p:nvPr/>
        </p:nvSpPr>
        <p:spPr>
          <a:xfrm>
            <a:off x="1289158" y="2356133"/>
            <a:ext cx="1184101" cy="113623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extBox 9"/>
          <p:cNvSpPr txBox="1"/>
          <p:nvPr/>
        </p:nvSpPr>
        <p:spPr>
          <a:xfrm>
            <a:off x="1587008" y="2240271"/>
            <a:ext cx="9436591" cy="1138773"/>
          </a:xfrm>
          <a:prstGeom prst="rect">
            <a:avLst/>
          </a:prstGeom>
          <a:noFill/>
        </p:spPr>
        <p:txBody>
          <a:bodyPr wrap="square" rtlCol="0">
            <a:spAutoFit/>
          </a:bodyPr>
          <a:lstStyle/>
          <a:p>
            <a:r>
              <a:rPr lang="en-US" sz="4800" b="1" dirty="0" smtClean="0">
                <a:latin typeface="Garamond" charset="0"/>
                <a:ea typeface="Garamond" charset="0"/>
                <a:cs typeface="Garamond" charset="0"/>
              </a:rPr>
              <a:t>MOVIE </a:t>
            </a:r>
            <a:r>
              <a:rPr lang="zh-CN" altLang="en-US" sz="4800" b="1" dirty="0">
                <a:latin typeface="Garamond" charset="0"/>
                <a:ea typeface="Garamond" charset="0"/>
                <a:cs typeface="Garamond" charset="0"/>
              </a:rPr>
              <a:t> </a:t>
            </a:r>
            <a:r>
              <a:rPr lang="en-CA" altLang="zh-CN" sz="4800" b="1" dirty="0" smtClean="0">
                <a:latin typeface="Garamond" charset="0"/>
                <a:ea typeface="Garamond" charset="0"/>
                <a:cs typeface="Garamond" charset="0"/>
              </a:rPr>
              <a:t>BANK</a:t>
            </a:r>
            <a:r>
              <a:rPr lang="en-US" sz="4800" b="1" dirty="0" smtClean="0">
                <a:latin typeface="Garamond" charset="0"/>
                <a:ea typeface="Garamond" charset="0"/>
                <a:cs typeface="Garamond" charset="0"/>
              </a:rPr>
              <a:t>: </a:t>
            </a:r>
          </a:p>
          <a:p>
            <a:r>
              <a:rPr lang="en-US" sz="2000" b="1" dirty="0" smtClean="0">
                <a:latin typeface="Garamond" charset="0"/>
                <a:ea typeface="Garamond" charset="0"/>
                <a:cs typeface="Garamond" charset="0"/>
              </a:rPr>
              <a:t>AN APPLICATION TO HELP YOU FIND NUMOUS MOVIES WORLDWIDE</a:t>
            </a:r>
          </a:p>
        </p:txBody>
      </p:sp>
      <p:sp>
        <p:nvSpPr>
          <p:cNvPr id="16" name="TextBox 15"/>
          <p:cNvSpPr txBox="1"/>
          <p:nvPr/>
        </p:nvSpPr>
        <p:spPr>
          <a:xfrm>
            <a:off x="1804301" y="1947317"/>
            <a:ext cx="8583439" cy="400110"/>
          </a:xfrm>
          <a:prstGeom prst="rect">
            <a:avLst/>
          </a:prstGeom>
          <a:noFill/>
        </p:spPr>
        <p:txBody>
          <a:bodyPr wrap="none" rtlCol="0">
            <a:spAutoFit/>
          </a:bodyPr>
          <a:lstStyle/>
          <a:p>
            <a:pPr algn="ctr"/>
            <a:r>
              <a:rPr lang="en-GB" sz="2000" spc="600" dirty="0" smtClean="0">
                <a:solidFill>
                  <a:schemeClr val="bg1">
                    <a:lumMod val="50000"/>
                  </a:schemeClr>
                </a:solidFill>
                <a:latin typeface="+mj-lt"/>
                <a:ea typeface="Garamond" charset="0"/>
                <a:cs typeface="Garamond" charset="0"/>
              </a:rPr>
              <a:t>PROJECT FOR ADVANCED SYSTEMS PROGRAMMING</a:t>
            </a:r>
            <a:endParaRPr lang="en-GB" sz="2000" spc="600" dirty="0">
              <a:solidFill>
                <a:schemeClr val="bg1">
                  <a:lumMod val="50000"/>
                </a:schemeClr>
              </a:solidFill>
              <a:latin typeface="+mj-lt"/>
              <a:ea typeface="Garamond" charset="0"/>
              <a:cs typeface="Garamond" charset="0"/>
            </a:endParaRPr>
          </a:p>
        </p:txBody>
      </p:sp>
      <p:sp>
        <p:nvSpPr>
          <p:cNvPr id="12" name="文本框 11"/>
          <p:cNvSpPr txBox="1"/>
          <p:nvPr/>
        </p:nvSpPr>
        <p:spPr>
          <a:xfrm>
            <a:off x="1614719" y="3214420"/>
            <a:ext cx="3448829" cy="369332"/>
          </a:xfrm>
          <a:prstGeom prst="rect">
            <a:avLst/>
          </a:prstGeom>
          <a:noFill/>
        </p:spPr>
        <p:txBody>
          <a:bodyPr wrap="none" rtlCol="0">
            <a:spAutoFit/>
          </a:bodyPr>
          <a:lstStyle/>
          <a:p>
            <a:r>
              <a:rPr kumimoji="1" lang="en-US" altLang="zh-CN" dirty="0" smtClean="0">
                <a:solidFill>
                  <a:schemeClr val="tx1">
                    <a:lumMod val="50000"/>
                    <a:lumOff val="50000"/>
                  </a:schemeClr>
                </a:solidFill>
                <a:latin typeface="+mj-lt"/>
                <a:ea typeface="+mj-ea"/>
                <a:cs typeface="Source Sans Pro ExtraLight"/>
              </a:rPr>
              <a:t>Group 6,</a:t>
            </a:r>
            <a:r>
              <a:rPr kumimoji="1" lang="zh-CN" altLang="en-US" dirty="0" smtClean="0">
                <a:solidFill>
                  <a:schemeClr val="tx1">
                    <a:lumMod val="50000"/>
                    <a:lumOff val="50000"/>
                  </a:schemeClr>
                </a:solidFill>
                <a:latin typeface="+mj-lt"/>
                <a:ea typeface="+mj-ea"/>
                <a:cs typeface="Source Sans Pro ExtraLight"/>
              </a:rPr>
              <a:t> </a:t>
            </a:r>
            <a:r>
              <a:rPr kumimoji="1" lang="en-US" altLang="zh-CN" dirty="0" smtClean="0">
                <a:solidFill>
                  <a:schemeClr val="tx1">
                    <a:lumMod val="50000"/>
                    <a:lumOff val="50000"/>
                  </a:schemeClr>
                </a:solidFill>
                <a:latin typeface="+mj-lt"/>
                <a:ea typeface="+mj-ea"/>
                <a:cs typeface="Source Sans Pro ExtraLight"/>
              </a:rPr>
              <a:t>The</a:t>
            </a:r>
            <a:r>
              <a:rPr kumimoji="1" lang="zh-CN" altLang="en-US" dirty="0" smtClean="0">
                <a:solidFill>
                  <a:schemeClr val="tx1">
                    <a:lumMod val="50000"/>
                    <a:lumOff val="50000"/>
                  </a:schemeClr>
                </a:solidFill>
                <a:latin typeface="+mj-lt"/>
                <a:ea typeface="+mj-ea"/>
                <a:cs typeface="Source Sans Pro ExtraLight"/>
              </a:rPr>
              <a:t> </a:t>
            </a:r>
            <a:r>
              <a:rPr kumimoji="1" lang="en-US" altLang="zh-CN" dirty="0" smtClean="0">
                <a:solidFill>
                  <a:schemeClr val="tx1">
                    <a:lumMod val="50000"/>
                    <a:lumOff val="50000"/>
                  </a:schemeClr>
                </a:solidFill>
                <a:latin typeface="+mj-lt"/>
                <a:ea typeface="+mj-ea"/>
                <a:cs typeface="Source Sans Pro ExtraLight"/>
              </a:rPr>
              <a:t>University</a:t>
            </a:r>
            <a:r>
              <a:rPr kumimoji="1" lang="zh-CN" altLang="en-US" dirty="0" smtClean="0">
                <a:solidFill>
                  <a:schemeClr val="tx1">
                    <a:lumMod val="50000"/>
                    <a:lumOff val="50000"/>
                  </a:schemeClr>
                </a:solidFill>
                <a:latin typeface="+mj-lt"/>
                <a:ea typeface="+mj-ea"/>
                <a:cs typeface="Source Sans Pro ExtraLight"/>
              </a:rPr>
              <a:t> </a:t>
            </a:r>
            <a:r>
              <a:rPr kumimoji="1" lang="en-US" altLang="zh-CN" dirty="0" smtClean="0">
                <a:solidFill>
                  <a:schemeClr val="tx1">
                    <a:lumMod val="50000"/>
                    <a:lumOff val="50000"/>
                  </a:schemeClr>
                </a:solidFill>
                <a:latin typeface="+mj-lt"/>
                <a:ea typeface="+mj-ea"/>
                <a:cs typeface="Source Sans Pro ExtraLight"/>
              </a:rPr>
              <a:t>of</a:t>
            </a:r>
            <a:r>
              <a:rPr kumimoji="1" lang="zh-CN" altLang="en-US" dirty="0" smtClean="0">
                <a:solidFill>
                  <a:schemeClr val="tx1">
                    <a:lumMod val="50000"/>
                    <a:lumOff val="50000"/>
                  </a:schemeClr>
                </a:solidFill>
                <a:latin typeface="+mj-lt"/>
                <a:ea typeface="+mj-ea"/>
                <a:cs typeface="Source Sans Pro ExtraLight"/>
              </a:rPr>
              <a:t> </a:t>
            </a:r>
            <a:r>
              <a:rPr kumimoji="1" lang="en-US" altLang="zh-CN" dirty="0" smtClean="0">
                <a:solidFill>
                  <a:schemeClr val="tx1">
                    <a:lumMod val="50000"/>
                    <a:lumOff val="50000"/>
                  </a:schemeClr>
                </a:solidFill>
                <a:latin typeface="+mj-lt"/>
                <a:ea typeface="+mj-ea"/>
                <a:cs typeface="Source Sans Pro ExtraLight"/>
              </a:rPr>
              <a:t>Windsor</a:t>
            </a:r>
            <a:endParaRPr kumimoji="1" lang="zh-CN" altLang="en-US" dirty="0">
              <a:solidFill>
                <a:schemeClr val="tx1">
                  <a:lumMod val="50000"/>
                  <a:lumOff val="50000"/>
                </a:schemeClr>
              </a:solidFill>
              <a:latin typeface="+mj-lt"/>
              <a:ea typeface="+mj-ea"/>
              <a:cs typeface="Source Sans Pro ExtraLight"/>
            </a:endParaRPr>
          </a:p>
        </p:txBody>
      </p:sp>
      <p:sp>
        <p:nvSpPr>
          <p:cNvPr id="4" name="TextBox 3"/>
          <p:cNvSpPr txBox="1"/>
          <p:nvPr/>
        </p:nvSpPr>
        <p:spPr>
          <a:xfrm>
            <a:off x="7976187" y="3978860"/>
            <a:ext cx="2233175" cy="1323439"/>
          </a:xfrm>
          <a:prstGeom prst="rect">
            <a:avLst/>
          </a:prstGeom>
          <a:noFill/>
        </p:spPr>
        <p:txBody>
          <a:bodyPr wrap="none" rtlCol="0">
            <a:spAutoFit/>
          </a:bodyPr>
          <a:lstStyle/>
          <a:p>
            <a:pPr algn="r"/>
            <a:r>
              <a:rPr lang="en-US" sz="1600" dirty="0" err="1" smtClean="0">
                <a:solidFill>
                  <a:schemeClr val="bg2">
                    <a:lumMod val="75000"/>
                  </a:schemeClr>
                </a:solidFill>
                <a:latin typeface="Garamond" charset="0"/>
                <a:ea typeface="Garamond" charset="0"/>
                <a:cs typeface="Garamond" charset="0"/>
              </a:rPr>
              <a:t>Yinlin</a:t>
            </a:r>
            <a:r>
              <a:rPr lang="en-US" sz="1600" dirty="0" smtClean="0">
                <a:solidFill>
                  <a:schemeClr val="bg2">
                    <a:lumMod val="75000"/>
                  </a:schemeClr>
                </a:solidFill>
                <a:latin typeface="Garamond" charset="0"/>
                <a:ea typeface="Garamond" charset="0"/>
                <a:cs typeface="Garamond" charset="0"/>
              </a:rPr>
              <a:t> Liao </a:t>
            </a:r>
            <a:r>
              <a:rPr lang="is-IS" sz="1600" dirty="0">
                <a:solidFill>
                  <a:schemeClr val="bg2">
                    <a:lumMod val="75000"/>
                  </a:schemeClr>
                </a:solidFill>
                <a:latin typeface="Garamond" charset="0"/>
                <a:ea typeface="Garamond" charset="0"/>
                <a:cs typeface="Garamond" charset="0"/>
              </a:rPr>
              <a:t>104380332</a:t>
            </a:r>
            <a:endParaRPr lang="en-US" sz="1600" dirty="0" smtClean="0">
              <a:solidFill>
                <a:schemeClr val="bg2">
                  <a:lumMod val="75000"/>
                </a:schemeClr>
              </a:solidFill>
              <a:latin typeface="Garamond" charset="0"/>
              <a:ea typeface="Garamond" charset="0"/>
              <a:cs typeface="Garamond" charset="0"/>
            </a:endParaRPr>
          </a:p>
          <a:p>
            <a:pPr algn="r"/>
            <a:r>
              <a:rPr lang="en-US" sz="1600" dirty="0" err="1" smtClean="0">
                <a:solidFill>
                  <a:schemeClr val="bg2">
                    <a:lumMod val="75000"/>
                  </a:schemeClr>
                </a:solidFill>
                <a:latin typeface="Garamond" charset="0"/>
                <a:ea typeface="Garamond" charset="0"/>
                <a:cs typeface="Garamond" charset="0"/>
              </a:rPr>
              <a:t>Jimei</a:t>
            </a:r>
            <a:r>
              <a:rPr lang="en-US" sz="1600" dirty="0" smtClean="0">
                <a:solidFill>
                  <a:schemeClr val="bg2">
                    <a:lumMod val="75000"/>
                  </a:schemeClr>
                </a:solidFill>
                <a:latin typeface="Garamond" charset="0"/>
                <a:ea typeface="Garamond" charset="0"/>
                <a:cs typeface="Garamond" charset="0"/>
              </a:rPr>
              <a:t> Peng </a:t>
            </a:r>
            <a:r>
              <a:rPr lang="cs-CZ" sz="1600" dirty="0" smtClean="0">
                <a:solidFill>
                  <a:schemeClr val="bg2">
                    <a:lumMod val="75000"/>
                  </a:schemeClr>
                </a:solidFill>
                <a:latin typeface="Garamond" charset="0"/>
                <a:ea typeface="Garamond" charset="0"/>
                <a:cs typeface="Garamond" charset="0"/>
              </a:rPr>
              <a:t>104494147</a:t>
            </a:r>
            <a:endParaRPr lang="en-US" sz="1600" dirty="0" smtClean="0">
              <a:solidFill>
                <a:schemeClr val="bg2">
                  <a:lumMod val="75000"/>
                </a:schemeClr>
              </a:solidFill>
              <a:latin typeface="Garamond" charset="0"/>
              <a:ea typeface="Garamond" charset="0"/>
              <a:cs typeface="Garamond" charset="0"/>
            </a:endParaRPr>
          </a:p>
          <a:p>
            <a:pPr algn="r"/>
            <a:r>
              <a:rPr lang="en-US" sz="1600" dirty="0" err="1" smtClean="0">
                <a:solidFill>
                  <a:schemeClr val="bg2">
                    <a:lumMod val="75000"/>
                  </a:schemeClr>
                </a:solidFill>
                <a:latin typeface="Garamond" charset="0"/>
                <a:ea typeface="Garamond" charset="0"/>
                <a:cs typeface="Garamond" charset="0"/>
              </a:rPr>
              <a:t>Juzhou</a:t>
            </a:r>
            <a:r>
              <a:rPr lang="en-US" sz="1600" dirty="0" smtClean="0">
                <a:solidFill>
                  <a:schemeClr val="bg2">
                    <a:lumMod val="75000"/>
                  </a:schemeClr>
                </a:solidFill>
                <a:latin typeface="Garamond" charset="0"/>
                <a:ea typeface="Garamond" charset="0"/>
                <a:cs typeface="Garamond" charset="0"/>
              </a:rPr>
              <a:t> Zhang</a:t>
            </a:r>
            <a:r>
              <a:rPr lang="zh-CN" altLang="en-US" sz="1600" dirty="0" smtClean="0">
                <a:solidFill>
                  <a:schemeClr val="bg2">
                    <a:lumMod val="75000"/>
                  </a:schemeClr>
                </a:solidFill>
                <a:latin typeface="Garamond" charset="0"/>
                <a:ea typeface="Garamond" charset="0"/>
                <a:cs typeface="Garamond" charset="0"/>
              </a:rPr>
              <a:t> </a:t>
            </a:r>
            <a:r>
              <a:rPr lang="is-IS" altLang="zh-CN" sz="1600" dirty="0">
                <a:solidFill>
                  <a:schemeClr val="bg2">
                    <a:lumMod val="75000"/>
                  </a:schemeClr>
                </a:solidFill>
                <a:latin typeface="Garamond" charset="0"/>
                <a:ea typeface="Garamond" charset="0"/>
                <a:cs typeface="Garamond" charset="0"/>
              </a:rPr>
              <a:t>104557945</a:t>
            </a:r>
            <a:endParaRPr lang="en-US" sz="1600" dirty="0" smtClean="0">
              <a:solidFill>
                <a:schemeClr val="bg2">
                  <a:lumMod val="75000"/>
                </a:schemeClr>
              </a:solidFill>
              <a:latin typeface="Garamond" charset="0"/>
              <a:ea typeface="Garamond" charset="0"/>
              <a:cs typeface="Garamond" charset="0"/>
            </a:endParaRPr>
          </a:p>
          <a:p>
            <a:pPr algn="r"/>
            <a:r>
              <a:rPr lang="en-US" sz="1600" dirty="0" smtClean="0">
                <a:solidFill>
                  <a:schemeClr val="bg2">
                    <a:lumMod val="75000"/>
                  </a:schemeClr>
                </a:solidFill>
                <a:latin typeface="Garamond" charset="0"/>
                <a:ea typeface="Garamond" charset="0"/>
                <a:cs typeface="Garamond" charset="0"/>
              </a:rPr>
              <a:t>Hang Zhou 104357381</a:t>
            </a:r>
          </a:p>
          <a:p>
            <a:pPr algn="r"/>
            <a:r>
              <a:rPr lang="en-US" sz="1600" dirty="0" err="1" smtClean="0">
                <a:solidFill>
                  <a:schemeClr val="bg2">
                    <a:lumMod val="75000"/>
                  </a:schemeClr>
                </a:solidFill>
                <a:latin typeface="Garamond" charset="0"/>
                <a:ea typeface="Garamond" charset="0"/>
                <a:cs typeface="Garamond" charset="0"/>
              </a:rPr>
              <a:t>Yuze</a:t>
            </a:r>
            <a:r>
              <a:rPr lang="en-US" sz="1600" dirty="0" smtClean="0">
                <a:solidFill>
                  <a:schemeClr val="bg2">
                    <a:lumMod val="75000"/>
                  </a:schemeClr>
                </a:solidFill>
                <a:latin typeface="Garamond" charset="0"/>
                <a:ea typeface="Garamond" charset="0"/>
                <a:cs typeface="Garamond" charset="0"/>
              </a:rPr>
              <a:t> Zou </a:t>
            </a:r>
            <a:r>
              <a:rPr lang="is-IS" sz="1600" dirty="0">
                <a:solidFill>
                  <a:schemeClr val="bg2">
                    <a:lumMod val="75000"/>
                  </a:schemeClr>
                </a:solidFill>
                <a:latin typeface="Garamond" charset="0"/>
                <a:ea typeface="Garamond" charset="0"/>
                <a:cs typeface="Garamond" charset="0"/>
              </a:rPr>
              <a:t>104526851</a:t>
            </a:r>
            <a:endParaRPr lang="en-US" sz="1600" dirty="0">
              <a:solidFill>
                <a:schemeClr val="bg2">
                  <a:lumMod val="75000"/>
                </a:schemeClr>
              </a:solidFill>
              <a:latin typeface="Garamond" charset="0"/>
              <a:ea typeface="Garamond" charset="0"/>
              <a:cs typeface="Garamond" charset="0"/>
            </a:endParaRPr>
          </a:p>
        </p:txBody>
      </p:sp>
    </p:spTree>
    <p:extLst>
      <p:ext uri="{BB962C8B-B14F-4D97-AF65-F5344CB8AC3E}">
        <p14:creationId xmlns:p14="http://schemas.microsoft.com/office/powerpoint/2010/main" val="2613346769"/>
      </p:ext>
    </p:extLst>
  </p:cSld>
  <p:clrMapOvr>
    <a:masterClrMapping/>
  </p:clrMapOvr>
  <mc:AlternateContent xmlns:mc="http://schemas.openxmlformats.org/markup-compatibility/2006" xmlns:p14="http://schemas.microsoft.com/office/powerpoint/2010/main">
    <mc:Choice Requires="p14">
      <p:transition spd="slow" p14:dur="2000" advTm="4910">
        <p14:flash/>
      </p:transition>
    </mc:Choice>
    <mc:Fallback xmlns="">
      <p:transition spd="slow" advTm="491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3153" y="2234144"/>
            <a:ext cx="10058400" cy="3140405"/>
          </a:xfrm>
          <a:prstGeom prst="rect">
            <a:avLst/>
          </a:prstGeom>
        </p:spPr>
      </p:pic>
      <p:sp>
        <p:nvSpPr>
          <p:cNvPr id="4" name="Left Brace 3"/>
          <p:cNvSpPr/>
          <p:nvPr/>
        </p:nvSpPr>
        <p:spPr>
          <a:xfrm>
            <a:off x="977900" y="2794000"/>
            <a:ext cx="345253" cy="2336800"/>
          </a:xfrm>
          <a:prstGeom prst="lef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b="1" dirty="0">
              <a:ln>
                <a:solidFill>
                  <a:srgbClr val="0E70C0"/>
                </a:solidFill>
              </a:ln>
            </a:endParaRPr>
          </a:p>
        </p:txBody>
      </p:sp>
      <p:sp>
        <p:nvSpPr>
          <p:cNvPr id="5" name="TextBox 4"/>
          <p:cNvSpPr txBox="1"/>
          <p:nvPr/>
        </p:nvSpPr>
        <p:spPr>
          <a:xfrm>
            <a:off x="83268" y="3423791"/>
            <a:ext cx="1052159" cy="1077218"/>
          </a:xfrm>
          <a:prstGeom prst="rect">
            <a:avLst/>
          </a:prstGeom>
          <a:noFill/>
        </p:spPr>
        <p:txBody>
          <a:bodyPr wrap="square" rtlCol="0">
            <a:spAutoFit/>
          </a:bodyPr>
          <a:lstStyle/>
          <a:p>
            <a:r>
              <a:rPr lang="en-US" sz="1600" dirty="0" smtClean="0">
                <a:solidFill>
                  <a:srgbClr val="0070C0"/>
                </a:solidFill>
                <a:latin typeface="Garamond" charset="0"/>
                <a:ea typeface="Garamond" charset="0"/>
                <a:cs typeface="Garamond" charset="0"/>
              </a:rPr>
              <a:t>Use different key words to search </a:t>
            </a:r>
            <a:endParaRPr lang="en-US" sz="1600" dirty="0">
              <a:solidFill>
                <a:srgbClr val="0070C0"/>
              </a:solidFill>
              <a:latin typeface="Garamond" charset="0"/>
              <a:ea typeface="Garamond" charset="0"/>
              <a:cs typeface="Garamond" charset="0"/>
            </a:endParaRPr>
          </a:p>
        </p:txBody>
      </p:sp>
      <p:sp>
        <p:nvSpPr>
          <p:cNvPr id="6" name="Rectangle 5"/>
          <p:cNvSpPr/>
          <p:nvPr/>
        </p:nvSpPr>
        <p:spPr>
          <a:xfrm>
            <a:off x="1373953" y="5130800"/>
            <a:ext cx="1712147" cy="243749"/>
          </a:xfrm>
          <a:prstGeom prst="rect">
            <a:avLst/>
          </a:prstGeom>
          <a:noFill/>
          <a:ln w="19050">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cxnSp>
        <p:nvCxnSpPr>
          <p:cNvPr id="8" name="Straight Arrow Connector 7"/>
          <p:cNvCxnSpPr>
            <a:stCxn id="6" idx="2"/>
          </p:cNvCxnSpPr>
          <p:nvPr/>
        </p:nvCxnSpPr>
        <p:spPr>
          <a:xfrm>
            <a:off x="2230027" y="5374549"/>
            <a:ext cx="716373" cy="48015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9" name="TextBox 8"/>
          <p:cNvSpPr txBox="1"/>
          <p:nvPr/>
        </p:nvSpPr>
        <p:spPr>
          <a:xfrm>
            <a:off x="2946400" y="5759895"/>
            <a:ext cx="2220288" cy="338554"/>
          </a:xfrm>
          <a:prstGeom prst="rect">
            <a:avLst/>
          </a:prstGeom>
          <a:noFill/>
        </p:spPr>
        <p:txBody>
          <a:bodyPr wrap="none" rtlCol="0">
            <a:spAutoFit/>
          </a:bodyPr>
          <a:lstStyle/>
          <a:p>
            <a:r>
              <a:rPr lang="en-US" sz="1600" dirty="0" smtClean="0">
                <a:solidFill>
                  <a:srgbClr val="0070C0"/>
                </a:solidFill>
                <a:latin typeface="Garamond" charset="0"/>
                <a:ea typeface="Garamond" charset="0"/>
                <a:cs typeface="Garamond" charset="0"/>
              </a:rPr>
              <a:t>Input Y to start searching</a:t>
            </a:r>
            <a:endParaRPr lang="en-US" sz="1600" dirty="0">
              <a:solidFill>
                <a:srgbClr val="0070C0"/>
              </a:solidFill>
              <a:latin typeface="Garamond" charset="0"/>
              <a:ea typeface="Garamond" charset="0"/>
              <a:cs typeface="Garamond" charset="0"/>
            </a:endParaRPr>
          </a:p>
        </p:txBody>
      </p:sp>
      <p:sp>
        <p:nvSpPr>
          <p:cNvPr id="17" name="Rectangle 16"/>
          <p:cNvSpPr/>
          <p:nvPr/>
        </p:nvSpPr>
        <p:spPr>
          <a:xfrm>
            <a:off x="2306226" y="2794000"/>
            <a:ext cx="297274" cy="215900"/>
          </a:xfrm>
          <a:prstGeom prst="rect">
            <a:avLst/>
          </a:prstGeom>
          <a:noFill/>
          <a:ln w="19050">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cxnSp>
        <p:nvCxnSpPr>
          <p:cNvPr id="18" name="直线连接符 3"/>
          <p:cNvCxnSpPr/>
          <p:nvPr/>
        </p:nvCxnSpPr>
        <p:spPr>
          <a:xfrm flipH="1">
            <a:off x="-200519" y="1083274"/>
            <a:ext cx="12526756" cy="2976"/>
          </a:xfrm>
          <a:prstGeom prst="line">
            <a:avLst/>
          </a:prstGeom>
          <a:ln>
            <a:solidFill>
              <a:srgbClr val="0E70C0"/>
            </a:solidFill>
          </a:ln>
        </p:spPr>
        <p:style>
          <a:lnRef idx="3">
            <a:schemeClr val="accent5"/>
          </a:lnRef>
          <a:fillRef idx="0">
            <a:schemeClr val="accent5"/>
          </a:fillRef>
          <a:effectRef idx="2">
            <a:schemeClr val="accent5"/>
          </a:effectRef>
          <a:fontRef idx="minor">
            <a:schemeClr val="tx1"/>
          </a:fontRef>
        </p:style>
      </p:cxnSp>
      <p:sp>
        <p:nvSpPr>
          <p:cNvPr id="19" name="Rectangle 23"/>
          <p:cNvSpPr/>
          <p:nvPr/>
        </p:nvSpPr>
        <p:spPr>
          <a:xfrm>
            <a:off x="9499599" y="258995"/>
            <a:ext cx="2692401" cy="523220"/>
          </a:xfrm>
          <a:prstGeom prst="rect">
            <a:avLst/>
          </a:prstGeom>
          <a:solidFill>
            <a:schemeClr val="bg1">
              <a:lumMod val="75000"/>
            </a:schemeClr>
          </a:solidFill>
        </p:spPr>
        <p:txBody>
          <a:bodyPr wrap="square">
            <a:spAutoFit/>
          </a:bodyPr>
          <a:lstStyle/>
          <a:p>
            <a:pPr algn="ctr"/>
            <a:r>
              <a:rPr lang="en-US" sz="2800" spc="-150" dirty="0">
                <a:solidFill>
                  <a:schemeClr val="bg1"/>
                </a:solidFill>
                <a:latin typeface="Garamond" charset="0"/>
                <a:ea typeface="Garamond" charset="0"/>
                <a:cs typeface="Garamond" charset="0"/>
              </a:rPr>
              <a:t>client 2 (Android)</a:t>
            </a:r>
          </a:p>
        </p:txBody>
      </p:sp>
      <p:sp>
        <p:nvSpPr>
          <p:cNvPr id="20" name="Rectangle 23"/>
          <p:cNvSpPr/>
          <p:nvPr/>
        </p:nvSpPr>
        <p:spPr>
          <a:xfrm>
            <a:off x="6807198" y="258995"/>
            <a:ext cx="2692401" cy="523220"/>
          </a:xfrm>
          <a:prstGeom prst="rect">
            <a:avLst/>
          </a:prstGeom>
          <a:solidFill>
            <a:schemeClr val="accent1">
              <a:lumMod val="75000"/>
            </a:schemeClr>
          </a:solidFill>
          <a:effectLst>
            <a:outerShdw blurRad="50800" dist="76200" dir="2700000" algn="tl" rotWithShape="0">
              <a:prstClr val="black">
                <a:alpha val="40000"/>
              </a:prstClr>
            </a:outerShdw>
          </a:effectLst>
        </p:spPr>
        <p:txBody>
          <a:bodyPr wrap="square">
            <a:spAutoFit/>
          </a:bodyPr>
          <a:lstStyle/>
          <a:p>
            <a:pPr algn="ctr"/>
            <a:r>
              <a:rPr lang="en-US" sz="2800" b="1" spc="-150" dirty="0">
                <a:solidFill>
                  <a:schemeClr val="bg1"/>
                </a:solidFill>
                <a:latin typeface="Garamond" charset="0"/>
                <a:ea typeface="Garamond" charset="0"/>
                <a:cs typeface="Garamond" charset="0"/>
              </a:rPr>
              <a:t>c</a:t>
            </a:r>
            <a:r>
              <a:rPr lang="en-US" sz="2800" b="1" spc="-150" dirty="0" smtClean="0">
                <a:solidFill>
                  <a:schemeClr val="bg1"/>
                </a:solidFill>
                <a:latin typeface="Garamond" charset="0"/>
                <a:ea typeface="Garamond" charset="0"/>
                <a:cs typeface="Garamond" charset="0"/>
              </a:rPr>
              <a:t>lient 1 (shell)</a:t>
            </a:r>
          </a:p>
        </p:txBody>
      </p:sp>
      <p:sp>
        <p:nvSpPr>
          <p:cNvPr id="21" name="Rectangle 23"/>
          <p:cNvSpPr/>
          <p:nvPr/>
        </p:nvSpPr>
        <p:spPr>
          <a:xfrm>
            <a:off x="4114797" y="258995"/>
            <a:ext cx="2692401" cy="523220"/>
          </a:xfrm>
          <a:prstGeom prst="rect">
            <a:avLst/>
          </a:prstGeom>
          <a:solidFill>
            <a:schemeClr val="bg1">
              <a:lumMod val="75000"/>
            </a:schemeClr>
          </a:solidFill>
        </p:spPr>
        <p:txBody>
          <a:bodyPr wrap="square">
            <a:spAutoFit/>
          </a:bodyPr>
          <a:lstStyle/>
          <a:p>
            <a:pPr algn="ctr"/>
            <a:r>
              <a:rPr lang="en-US" sz="2800" spc="-150" dirty="0" smtClean="0">
                <a:solidFill>
                  <a:schemeClr val="bg1"/>
                </a:solidFill>
                <a:latin typeface="Garamond" charset="0"/>
                <a:ea typeface="Garamond" charset="0"/>
                <a:cs typeface="Garamond" charset="0"/>
              </a:rPr>
              <a:t>server</a:t>
            </a:r>
            <a:endParaRPr lang="en-US" sz="2800" spc="-150" dirty="0">
              <a:solidFill>
                <a:schemeClr val="bg1"/>
              </a:solidFill>
              <a:latin typeface="Garamond" charset="0"/>
              <a:ea typeface="Garamond" charset="0"/>
              <a:cs typeface="Garamond" charset="0"/>
            </a:endParaRPr>
          </a:p>
        </p:txBody>
      </p:sp>
    </p:spTree>
    <p:extLst>
      <p:ext uri="{BB962C8B-B14F-4D97-AF65-F5344CB8AC3E}">
        <p14:creationId xmlns:p14="http://schemas.microsoft.com/office/powerpoint/2010/main" val="3142790684"/>
      </p:ext>
    </p:extLst>
  </p:cSld>
  <p:clrMapOvr>
    <a:masterClrMapping/>
  </p:clrMapOvr>
  <mc:AlternateContent xmlns:mc="http://schemas.openxmlformats.org/markup-compatibility/2006" xmlns:p14="http://schemas.microsoft.com/office/powerpoint/2010/main">
    <mc:Choice Requires="p14">
      <p:transition spd="slow" p14:dur="20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par>
                                <p:cTn id="21" presetID="22" presetClass="entr" presetSubtype="1"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up)">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9" grpId="0"/>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wdDnDiag">
          <a:fgClr>
            <a:schemeClr val="bg1">
              <a:lumMod val="95000"/>
            </a:schemeClr>
          </a:fgClr>
          <a:bgClr>
            <a:schemeClr val="bg1"/>
          </a:bgClr>
        </a:pattFill>
        <a:effectLst/>
      </p:bgPr>
    </p:bg>
    <p:spTree>
      <p:nvGrpSpPr>
        <p:cNvPr id="1" name=""/>
        <p:cNvGrpSpPr/>
        <p:nvPr/>
      </p:nvGrpSpPr>
      <p:grpSpPr>
        <a:xfrm>
          <a:off x="0" y="0"/>
          <a:ext cx="0" cy="0"/>
          <a:chOff x="0" y="0"/>
          <a:chExt cx="0" cy="0"/>
        </a:xfrm>
      </p:grpSpPr>
      <p:cxnSp>
        <p:nvCxnSpPr>
          <p:cNvPr id="4" name="直线连接符 3"/>
          <p:cNvCxnSpPr/>
          <p:nvPr/>
        </p:nvCxnSpPr>
        <p:spPr>
          <a:xfrm flipH="1">
            <a:off x="-200519" y="1083274"/>
            <a:ext cx="12526756" cy="2976"/>
          </a:xfrm>
          <a:prstGeom prst="line">
            <a:avLst/>
          </a:prstGeom>
          <a:ln>
            <a:solidFill>
              <a:srgbClr val="0E70C0"/>
            </a:solidFill>
          </a:ln>
        </p:spPr>
        <p:style>
          <a:lnRef idx="3">
            <a:schemeClr val="accent5"/>
          </a:lnRef>
          <a:fillRef idx="0">
            <a:schemeClr val="accent5"/>
          </a:fillRef>
          <a:effectRef idx="2">
            <a:schemeClr val="accent5"/>
          </a:effectRef>
          <a:fontRef idx="minor">
            <a:schemeClr val="tx1"/>
          </a:fontRef>
        </p:style>
      </p:cxn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4601" y="2472017"/>
            <a:ext cx="10058400" cy="2595344"/>
          </a:xfrm>
          <a:prstGeom prst="rect">
            <a:avLst/>
          </a:prstGeom>
        </p:spPr>
      </p:pic>
      <p:sp>
        <p:nvSpPr>
          <p:cNvPr id="35" name="Rectangle 34"/>
          <p:cNvSpPr/>
          <p:nvPr/>
        </p:nvSpPr>
        <p:spPr>
          <a:xfrm>
            <a:off x="1244601" y="2743200"/>
            <a:ext cx="1016000" cy="177800"/>
          </a:xfrm>
          <a:prstGeom prst="rect">
            <a:avLst/>
          </a:prstGeom>
          <a:noFill/>
          <a:ln w="19050">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36" name="Rectangle 35"/>
          <p:cNvSpPr/>
          <p:nvPr/>
        </p:nvSpPr>
        <p:spPr>
          <a:xfrm flipV="1">
            <a:off x="2324100" y="2743201"/>
            <a:ext cx="1409699" cy="177799"/>
          </a:xfrm>
          <a:prstGeom prst="rect">
            <a:avLst/>
          </a:prstGeom>
          <a:noFill/>
          <a:ln w="19050">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cxnSp>
        <p:nvCxnSpPr>
          <p:cNvPr id="37" name="Straight Arrow Connector 36"/>
          <p:cNvCxnSpPr/>
          <p:nvPr/>
        </p:nvCxnSpPr>
        <p:spPr>
          <a:xfrm flipH="1" flipV="1">
            <a:off x="774701" y="1875342"/>
            <a:ext cx="469900" cy="86785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8" name="Straight Arrow Connector 37"/>
          <p:cNvCxnSpPr/>
          <p:nvPr/>
        </p:nvCxnSpPr>
        <p:spPr>
          <a:xfrm flipV="1">
            <a:off x="3708399" y="2309270"/>
            <a:ext cx="602073" cy="45510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0" name="TextBox 9"/>
          <p:cNvSpPr txBox="1"/>
          <p:nvPr/>
        </p:nvSpPr>
        <p:spPr>
          <a:xfrm>
            <a:off x="4310472" y="2044700"/>
            <a:ext cx="2401555" cy="338554"/>
          </a:xfrm>
          <a:prstGeom prst="rect">
            <a:avLst/>
          </a:prstGeom>
          <a:noFill/>
        </p:spPr>
        <p:txBody>
          <a:bodyPr wrap="none" rtlCol="0">
            <a:spAutoFit/>
          </a:bodyPr>
          <a:lstStyle/>
          <a:p>
            <a:r>
              <a:rPr lang="en-US" sz="1600" dirty="0" smtClean="0">
                <a:solidFill>
                  <a:srgbClr val="0070C0"/>
                </a:solidFill>
                <a:latin typeface="Garamond" charset="0"/>
                <a:ea typeface="Garamond" charset="0"/>
                <a:cs typeface="Garamond" charset="0"/>
              </a:rPr>
              <a:t>How many matched movies</a:t>
            </a:r>
            <a:endParaRPr lang="en-US" sz="1600" dirty="0">
              <a:solidFill>
                <a:srgbClr val="0070C0"/>
              </a:solidFill>
              <a:latin typeface="Garamond" charset="0"/>
              <a:ea typeface="Garamond" charset="0"/>
              <a:cs typeface="Garamond" charset="0"/>
            </a:endParaRPr>
          </a:p>
        </p:txBody>
      </p:sp>
      <p:sp>
        <p:nvSpPr>
          <p:cNvPr id="39" name="TextBox 38"/>
          <p:cNvSpPr txBox="1"/>
          <p:nvPr/>
        </p:nvSpPr>
        <p:spPr>
          <a:xfrm>
            <a:off x="629597" y="1617383"/>
            <a:ext cx="4588820" cy="338554"/>
          </a:xfrm>
          <a:prstGeom prst="rect">
            <a:avLst/>
          </a:prstGeom>
          <a:noFill/>
        </p:spPr>
        <p:txBody>
          <a:bodyPr wrap="none" rtlCol="0">
            <a:spAutoFit/>
          </a:bodyPr>
          <a:lstStyle/>
          <a:p>
            <a:r>
              <a:rPr lang="en-CA" sz="1600" dirty="0" smtClean="0">
                <a:solidFill>
                  <a:srgbClr val="0070C0"/>
                </a:solidFill>
                <a:latin typeface="Garamond" charset="0"/>
                <a:ea typeface="Garamond" charset="0"/>
                <a:cs typeface="Garamond" charset="0"/>
              </a:rPr>
              <a:t>The index number is request by user to start the search.</a:t>
            </a:r>
          </a:p>
        </p:txBody>
      </p:sp>
      <p:sp>
        <p:nvSpPr>
          <p:cNvPr id="41" name="Rectangle 40"/>
          <p:cNvSpPr/>
          <p:nvPr/>
        </p:nvSpPr>
        <p:spPr>
          <a:xfrm flipV="1">
            <a:off x="1244601" y="4868644"/>
            <a:ext cx="5283199" cy="177799"/>
          </a:xfrm>
          <a:prstGeom prst="rect">
            <a:avLst/>
          </a:prstGeom>
          <a:noFill/>
          <a:ln w="19050">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sp>
        <p:nvSpPr>
          <p:cNvPr id="42" name="Left Brace 41"/>
          <p:cNvSpPr/>
          <p:nvPr/>
        </p:nvSpPr>
        <p:spPr>
          <a:xfrm>
            <a:off x="899348" y="3186294"/>
            <a:ext cx="345253" cy="1547857"/>
          </a:xfrm>
          <a:prstGeom prst="lef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b="1" dirty="0">
              <a:ln>
                <a:solidFill>
                  <a:srgbClr val="0E70C0"/>
                </a:solidFill>
              </a:ln>
            </a:endParaRPr>
          </a:p>
        </p:txBody>
      </p:sp>
      <p:sp>
        <p:nvSpPr>
          <p:cNvPr id="43" name="TextBox 42"/>
          <p:cNvSpPr txBox="1"/>
          <p:nvPr/>
        </p:nvSpPr>
        <p:spPr>
          <a:xfrm>
            <a:off x="83268" y="3423791"/>
            <a:ext cx="1052159" cy="830997"/>
          </a:xfrm>
          <a:prstGeom prst="rect">
            <a:avLst/>
          </a:prstGeom>
          <a:noFill/>
        </p:spPr>
        <p:txBody>
          <a:bodyPr wrap="square" rtlCol="0">
            <a:spAutoFit/>
          </a:bodyPr>
          <a:lstStyle/>
          <a:p>
            <a:r>
              <a:rPr lang="en-US" sz="1600" dirty="0" smtClean="0">
                <a:solidFill>
                  <a:srgbClr val="0070C0"/>
                </a:solidFill>
                <a:latin typeface="Garamond" charset="0"/>
                <a:ea typeface="Garamond" charset="0"/>
                <a:cs typeface="Garamond" charset="0"/>
              </a:rPr>
              <a:t>Show the first 10 movies</a:t>
            </a:r>
            <a:endParaRPr lang="en-US" sz="1600" dirty="0">
              <a:solidFill>
                <a:srgbClr val="0070C0"/>
              </a:solidFill>
              <a:latin typeface="Garamond" charset="0"/>
              <a:ea typeface="Garamond" charset="0"/>
              <a:cs typeface="Garamond" charset="0"/>
            </a:endParaRPr>
          </a:p>
        </p:txBody>
      </p:sp>
      <p:cxnSp>
        <p:nvCxnSpPr>
          <p:cNvPr id="44" name="Straight Arrow Connector 43"/>
          <p:cNvCxnSpPr/>
          <p:nvPr/>
        </p:nvCxnSpPr>
        <p:spPr>
          <a:xfrm>
            <a:off x="3293062" y="5033743"/>
            <a:ext cx="716373" cy="48015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46" name="TextBox 45"/>
          <p:cNvSpPr txBox="1"/>
          <p:nvPr/>
        </p:nvSpPr>
        <p:spPr>
          <a:xfrm>
            <a:off x="3848100" y="5445347"/>
            <a:ext cx="5196744" cy="338554"/>
          </a:xfrm>
          <a:prstGeom prst="rect">
            <a:avLst/>
          </a:prstGeom>
          <a:noFill/>
        </p:spPr>
        <p:txBody>
          <a:bodyPr wrap="none" rtlCol="0">
            <a:spAutoFit/>
          </a:bodyPr>
          <a:lstStyle/>
          <a:p>
            <a:r>
              <a:rPr lang="en-US" sz="1600" dirty="0" smtClean="0">
                <a:solidFill>
                  <a:srgbClr val="0070C0"/>
                </a:solidFill>
                <a:latin typeface="Garamond" charset="0"/>
                <a:ea typeface="Garamond" charset="0"/>
                <a:cs typeface="Garamond" charset="0"/>
              </a:rPr>
              <a:t>Use the index to choose the movie that want more information</a:t>
            </a:r>
            <a:endParaRPr lang="en-US" sz="1600" dirty="0">
              <a:solidFill>
                <a:srgbClr val="0070C0"/>
              </a:solidFill>
              <a:latin typeface="Garamond" charset="0"/>
              <a:ea typeface="Garamond" charset="0"/>
              <a:cs typeface="Garamond" charset="0"/>
            </a:endParaRPr>
          </a:p>
        </p:txBody>
      </p:sp>
      <p:sp>
        <p:nvSpPr>
          <p:cNvPr id="47" name="Rectangle 46"/>
          <p:cNvSpPr/>
          <p:nvPr/>
        </p:nvSpPr>
        <p:spPr>
          <a:xfrm flipV="1">
            <a:off x="1244601" y="2942173"/>
            <a:ext cx="9918699" cy="186568"/>
          </a:xfrm>
          <a:prstGeom prst="rect">
            <a:avLst/>
          </a:prstGeom>
          <a:noFill/>
          <a:ln w="19050">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cxnSp>
        <p:nvCxnSpPr>
          <p:cNvPr id="48" name="Straight Arrow Connector 47"/>
          <p:cNvCxnSpPr/>
          <p:nvPr/>
        </p:nvCxnSpPr>
        <p:spPr>
          <a:xfrm flipV="1">
            <a:off x="7569199" y="2474370"/>
            <a:ext cx="602073" cy="45510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49" name="TextBox 48"/>
          <p:cNvSpPr txBox="1"/>
          <p:nvPr/>
        </p:nvSpPr>
        <p:spPr>
          <a:xfrm>
            <a:off x="8090795" y="2178093"/>
            <a:ext cx="2781724" cy="338554"/>
          </a:xfrm>
          <a:prstGeom prst="rect">
            <a:avLst/>
          </a:prstGeom>
          <a:noFill/>
        </p:spPr>
        <p:txBody>
          <a:bodyPr wrap="none" rtlCol="0">
            <a:spAutoFit/>
          </a:bodyPr>
          <a:lstStyle/>
          <a:p>
            <a:r>
              <a:rPr lang="en-US" sz="1600" dirty="0" smtClean="0">
                <a:solidFill>
                  <a:srgbClr val="0070C0"/>
                </a:solidFill>
                <a:latin typeface="Garamond" charset="0"/>
                <a:ea typeface="Garamond" charset="0"/>
                <a:cs typeface="Garamond" charset="0"/>
              </a:rPr>
              <a:t>Basic information of one movie</a:t>
            </a:r>
            <a:endParaRPr lang="en-US" sz="1600" dirty="0">
              <a:solidFill>
                <a:srgbClr val="0070C0"/>
              </a:solidFill>
              <a:latin typeface="Garamond" charset="0"/>
              <a:ea typeface="Garamond" charset="0"/>
              <a:cs typeface="Garamond" charset="0"/>
            </a:endParaRPr>
          </a:p>
        </p:txBody>
      </p:sp>
      <p:sp>
        <p:nvSpPr>
          <p:cNvPr id="22" name="Rectangle 23"/>
          <p:cNvSpPr/>
          <p:nvPr/>
        </p:nvSpPr>
        <p:spPr>
          <a:xfrm>
            <a:off x="9499599" y="258995"/>
            <a:ext cx="2692401" cy="523220"/>
          </a:xfrm>
          <a:prstGeom prst="rect">
            <a:avLst/>
          </a:prstGeom>
          <a:solidFill>
            <a:schemeClr val="bg1">
              <a:lumMod val="75000"/>
            </a:schemeClr>
          </a:solidFill>
        </p:spPr>
        <p:txBody>
          <a:bodyPr wrap="square">
            <a:spAutoFit/>
          </a:bodyPr>
          <a:lstStyle/>
          <a:p>
            <a:pPr algn="ctr"/>
            <a:r>
              <a:rPr lang="en-US" sz="2800" spc="-150" dirty="0">
                <a:solidFill>
                  <a:schemeClr val="bg1"/>
                </a:solidFill>
                <a:latin typeface="Garamond" charset="0"/>
                <a:ea typeface="Garamond" charset="0"/>
                <a:cs typeface="Garamond" charset="0"/>
              </a:rPr>
              <a:t>client 2 (Android)</a:t>
            </a:r>
          </a:p>
        </p:txBody>
      </p:sp>
      <p:sp>
        <p:nvSpPr>
          <p:cNvPr id="23" name="Rectangle 23"/>
          <p:cNvSpPr/>
          <p:nvPr/>
        </p:nvSpPr>
        <p:spPr>
          <a:xfrm>
            <a:off x="6807198" y="258995"/>
            <a:ext cx="2692401" cy="523220"/>
          </a:xfrm>
          <a:prstGeom prst="rect">
            <a:avLst/>
          </a:prstGeom>
          <a:solidFill>
            <a:schemeClr val="accent1">
              <a:lumMod val="75000"/>
            </a:schemeClr>
          </a:solidFill>
          <a:effectLst>
            <a:outerShdw blurRad="50800" dist="76200" dir="2700000" algn="tl" rotWithShape="0">
              <a:prstClr val="black">
                <a:alpha val="40000"/>
              </a:prstClr>
            </a:outerShdw>
          </a:effectLst>
        </p:spPr>
        <p:txBody>
          <a:bodyPr wrap="square">
            <a:spAutoFit/>
          </a:bodyPr>
          <a:lstStyle/>
          <a:p>
            <a:pPr algn="ctr"/>
            <a:r>
              <a:rPr lang="en-US" sz="2800" b="1" spc="-150" dirty="0">
                <a:solidFill>
                  <a:schemeClr val="bg1"/>
                </a:solidFill>
                <a:latin typeface="Garamond" charset="0"/>
                <a:ea typeface="Garamond" charset="0"/>
                <a:cs typeface="Garamond" charset="0"/>
              </a:rPr>
              <a:t>c</a:t>
            </a:r>
            <a:r>
              <a:rPr lang="en-US" sz="2800" b="1" spc="-150" dirty="0" smtClean="0">
                <a:solidFill>
                  <a:schemeClr val="bg1"/>
                </a:solidFill>
                <a:latin typeface="Garamond" charset="0"/>
                <a:ea typeface="Garamond" charset="0"/>
                <a:cs typeface="Garamond" charset="0"/>
              </a:rPr>
              <a:t>lient 1 (shell)</a:t>
            </a:r>
          </a:p>
        </p:txBody>
      </p:sp>
      <p:sp>
        <p:nvSpPr>
          <p:cNvPr id="24" name="Rectangle 23"/>
          <p:cNvSpPr/>
          <p:nvPr/>
        </p:nvSpPr>
        <p:spPr>
          <a:xfrm>
            <a:off x="4114797" y="258995"/>
            <a:ext cx="2692401" cy="523220"/>
          </a:xfrm>
          <a:prstGeom prst="rect">
            <a:avLst/>
          </a:prstGeom>
          <a:solidFill>
            <a:schemeClr val="bg1">
              <a:lumMod val="75000"/>
            </a:schemeClr>
          </a:solidFill>
        </p:spPr>
        <p:txBody>
          <a:bodyPr wrap="square">
            <a:spAutoFit/>
          </a:bodyPr>
          <a:lstStyle/>
          <a:p>
            <a:pPr algn="ctr"/>
            <a:r>
              <a:rPr lang="en-US" sz="2800" spc="-150" dirty="0" smtClean="0">
                <a:solidFill>
                  <a:schemeClr val="bg1"/>
                </a:solidFill>
                <a:latin typeface="Garamond" charset="0"/>
                <a:ea typeface="Garamond" charset="0"/>
                <a:cs typeface="Garamond" charset="0"/>
              </a:rPr>
              <a:t>server</a:t>
            </a:r>
            <a:endParaRPr lang="en-US" sz="2800" spc="-150" dirty="0">
              <a:solidFill>
                <a:schemeClr val="bg1"/>
              </a:solidFill>
              <a:latin typeface="Garamond" charset="0"/>
              <a:ea typeface="Garamond" charset="0"/>
              <a:cs typeface="Garamond" charset="0"/>
            </a:endParaRPr>
          </a:p>
        </p:txBody>
      </p:sp>
    </p:spTree>
    <p:extLst>
      <p:ext uri="{BB962C8B-B14F-4D97-AF65-F5344CB8AC3E}">
        <p14:creationId xmlns:p14="http://schemas.microsoft.com/office/powerpoint/2010/main" val="4127696646"/>
      </p:ext>
    </p:extLst>
  </p:cSld>
  <p:clrMapOvr>
    <a:masterClrMapping/>
  </p:clrMapOvr>
  <mc:AlternateContent xmlns:mc="http://schemas.openxmlformats.org/markup-compatibility/2006" xmlns:p14="http://schemas.microsoft.com/office/powerpoint/2010/main">
    <mc:Choice Requires="p14">
      <p:transition spd="slow" p14:dur="20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par>
                                <p:cTn id="8" presetID="22" presetClass="entr" presetSubtype="4"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down)">
                                      <p:cBhvr>
                                        <p:cTn id="10" dur="500"/>
                                        <p:tgtEl>
                                          <p:spTgt spid="3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ipe(down)">
                                      <p:cBhvr>
                                        <p:cTn id="13" dur="500"/>
                                        <p:tgtEl>
                                          <p:spTgt spid="3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wipe(down)">
                                      <p:cBhvr>
                                        <p:cTn id="18" dur="500"/>
                                        <p:tgtEl>
                                          <p:spTgt spid="36"/>
                                        </p:tgtEl>
                                      </p:cBhvr>
                                    </p:animEffect>
                                  </p:childTnLst>
                                </p:cTn>
                              </p:par>
                              <p:par>
                                <p:cTn id="19" presetID="22" presetClass="entr" presetSubtype="4"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wipe(down)">
                                      <p:cBhvr>
                                        <p:cTn id="21" dur="500"/>
                                        <p:tgtEl>
                                          <p:spTgt spid="38"/>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down)">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wipe(down)">
                                      <p:cBhvr>
                                        <p:cTn id="29" dur="500"/>
                                        <p:tgtEl>
                                          <p:spTgt spid="47"/>
                                        </p:tgtEl>
                                      </p:cBhvr>
                                    </p:animEffect>
                                  </p:childTnLst>
                                </p:cTn>
                              </p:par>
                              <p:par>
                                <p:cTn id="30" presetID="22" presetClass="entr" presetSubtype="4" fill="hold" nodeType="with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wipe(down)">
                                      <p:cBhvr>
                                        <p:cTn id="32" dur="500"/>
                                        <p:tgtEl>
                                          <p:spTgt spid="48"/>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wipe(down)">
                                      <p:cBhvr>
                                        <p:cTn id="35" dur="500"/>
                                        <p:tgtEl>
                                          <p:spTgt spid="4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grpId="0" nodeType="click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wipe(right)">
                                      <p:cBhvr>
                                        <p:cTn id="40" dur="500"/>
                                        <p:tgtEl>
                                          <p:spTgt spid="42"/>
                                        </p:tgtEl>
                                      </p:cBhvr>
                                    </p:animEffect>
                                  </p:childTnLst>
                                </p:cTn>
                              </p:par>
                              <p:par>
                                <p:cTn id="41" presetID="22" presetClass="entr" presetSubtype="2"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wipe(right)">
                                      <p:cBhvr>
                                        <p:cTn id="43" dur="500"/>
                                        <p:tgtEl>
                                          <p:spTgt spid="4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wipe(up)">
                                      <p:cBhvr>
                                        <p:cTn id="48" dur="500"/>
                                        <p:tgtEl>
                                          <p:spTgt spid="41"/>
                                        </p:tgtEl>
                                      </p:cBhvr>
                                    </p:animEffect>
                                  </p:childTnLst>
                                </p:cTn>
                              </p:par>
                              <p:par>
                                <p:cTn id="49" presetID="22" presetClass="entr" presetSubtype="1"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wipe(up)">
                                      <p:cBhvr>
                                        <p:cTn id="51" dur="500"/>
                                        <p:tgtEl>
                                          <p:spTgt spid="44"/>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wipe(up)">
                                      <p:cBhvr>
                                        <p:cTn id="5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10" grpId="0"/>
      <p:bldP spid="39" grpId="0"/>
      <p:bldP spid="41" grpId="0" animBg="1"/>
      <p:bldP spid="42" grpId="0" animBg="1"/>
      <p:bldP spid="43" grpId="0"/>
      <p:bldP spid="46" grpId="0"/>
      <p:bldP spid="47" grpId="0" animBg="1"/>
      <p:bldP spid="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801" y="1805655"/>
            <a:ext cx="10058400" cy="3747247"/>
          </a:xfrm>
          <a:prstGeom prst="rect">
            <a:avLst/>
          </a:prstGeom>
        </p:spPr>
      </p:pic>
      <p:sp>
        <p:nvSpPr>
          <p:cNvPr id="18" name="Left Brace 17"/>
          <p:cNvSpPr/>
          <p:nvPr/>
        </p:nvSpPr>
        <p:spPr>
          <a:xfrm>
            <a:off x="1052159" y="2070100"/>
            <a:ext cx="269052" cy="3048000"/>
          </a:xfrm>
          <a:prstGeom prst="leftBrace">
            <a:avLst>
              <a:gd name="adj1" fmla="val 12011"/>
              <a:gd name="adj2" fmla="val 50000"/>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b="1" dirty="0">
              <a:ln>
                <a:solidFill>
                  <a:srgbClr val="0E70C0"/>
                </a:solidFill>
              </a:ln>
            </a:endParaRPr>
          </a:p>
        </p:txBody>
      </p:sp>
      <p:sp>
        <p:nvSpPr>
          <p:cNvPr id="19" name="TextBox 18"/>
          <p:cNvSpPr txBox="1"/>
          <p:nvPr/>
        </p:nvSpPr>
        <p:spPr>
          <a:xfrm>
            <a:off x="0" y="3423791"/>
            <a:ext cx="1206500" cy="1077218"/>
          </a:xfrm>
          <a:prstGeom prst="rect">
            <a:avLst/>
          </a:prstGeom>
          <a:noFill/>
        </p:spPr>
        <p:txBody>
          <a:bodyPr wrap="square" rtlCol="0">
            <a:spAutoFit/>
          </a:bodyPr>
          <a:lstStyle/>
          <a:p>
            <a:r>
              <a:rPr lang="en-US" sz="1600" dirty="0">
                <a:solidFill>
                  <a:srgbClr val="0070C0"/>
                </a:solidFill>
                <a:latin typeface="Garamond" charset="0"/>
                <a:ea typeface="Garamond" charset="0"/>
                <a:cs typeface="Garamond" charset="0"/>
              </a:rPr>
              <a:t>A</a:t>
            </a:r>
            <a:r>
              <a:rPr lang="en-US" sz="1600" dirty="0" smtClean="0">
                <a:solidFill>
                  <a:srgbClr val="0070C0"/>
                </a:solidFill>
                <a:latin typeface="Garamond" charset="0"/>
                <a:ea typeface="Garamond" charset="0"/>
                <a:cs typeface="Garamond" charset="0"/>
              </a:rPr>
              <a:t>ll information of chosen movie</a:t>
            </a:r>
            <a:endParaRPr lang="en-US" sz="1600" dirty="0">
              <a:solidFill>
                <a:srgbClr val="0070C0"/>
              </a:solidFill>
              <a:latin typeface="Garamond" charset="0"/>
              <a:ea typeface="Garamond" charset="0"/>
              <a:cs typeface="Garamond" charset="0"/>
            </a:endParaRPr>
          </a:p>
        </p:txBody>
      </p:sp>
      <p:cxnSp>
        <p:nvCxnSpPr>
          <p:cNvPr id="4" name="直线连接符 3"/>
          <p:cNvCxnSpPr/>
          <p:nvPr/>
        </p:nvCxnSpPr>
        <p:spPr>
          <a:xfrm flipH="1">
            <a:off x="-200519" y="1083274"/>
            <a:ext cx="12526756" cy="2976"/>
          </a:xfrm>
          <a:prstGeom prst="line">
            <a:avLst/>
          </a:prstGeom>
          <a:ln>
            <a:solidFill>
              <a:srgbClr val="0E70C0"/>
            </a:solidFill>
          </a:ln>
        </p:spPr>
        <p:style>
          <a:lnRef idx="3">
            <a:schemeClr val="accent5"/>
          </a:lnRef>
          <a:fillRef idx="0">
            <a:schemeClr val="accent5"/>
          </a:fillRef>
          <a:effectRef idx="2">
            <a:schemeClr val="accent5"/>
          </a:effectRef>
          <a:fontRef idx="minor">
            <a:schemeClr val="tx1"/>
          </a:fontRef>
        </p:style>
      </p:cxnSp>
      <p:sp>
        <p:nvSpPr>
          <p:cNvPr id="20" name="Rectangle 19"/>
          <p:cNvSpPr/>
          <p:nvPr/>
        </p:nvSpPr>
        <p:spPr>
          <a:xfrm flipV="1">
            <a:off x="1320801" y="5313142"/>
            <a:ext cx="5397499" cy="160922"/>
          </a:xfrm>
          <a:prstGeom prst="rect">
            <a:avLst/>
          </a:prstGeom>
          <a:noFill/>
          <a:ln w="19050">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cxnSp>
        <p:nvCxnSpPr>
          <p:cNvPr id="21" name="Straight Arrow Connector 20"/>
          <p:cNvCxnSpPr/>
          <p:nvPr/>
        </p:nvCxnSpPr>
        <p:spPr>
          <a:xfrm>
            <a:off x="3539018" y="5489402"/>
            <a:ext cx="905982" cy="28909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2" name="TextBox 21"/>
          <p:cNvSpPr txBox="1"/>
          <p:nvPr/>
        </p:nvSpPr>
        <p:spPr>
          <a:xfrm>
            <a:off x="4330306" y="5793838"/>
            <a:ext cx="4775987" cy="338554"/>
          </a:xfrm>
          <a:prstGeom prst="rect">
            <a:avLst/>
          </a:prstGeom>
          <a:noFill/>
        </p:spPr>
        <p:txBody>
          <a:bodyPr wrap="none" rtlCol="0">
            <a:spAutoFit/>
          </a:bodyPr>
          <a:lstStyle/>
          <a:p>
            <a:r>
              <a:rPr lang="en-US" sz="1600" dirty="0" smtClean="0">
                <a:solidFill>
                  <a:srgbClr val="0070C0"/>
                </a:solidFill>
                <a:latin typeface="Garamond" charset="0"/>
                <a:ea typeface="Garamond" charset="0"/>
                <a:cs typeface="Garamond" charset="0"/>
              </a:rPr>
              <a:t>Use the index to choose a movie again or input -1 to skip </a:t>
            </a:r>
            <a:endParaRPr lang="en-US" sz="1600" dirty="0">
              <a:solidFill>
                <a:srgbClr val="0070C0"/>
              </a:solidFill>
              <a:latin typeface="Garamond" charset="0"/>
              <a:ea typeface="Garamond" charset="0"/>
              <a:cs typeface="Garamond" charset="0"/>
            </a:endParaRPr>
          </a:p>
        </p:txBody>
      </p:sp>
      <p:sp>
        <p:nvSpPr>
          <p:cNvPr id="16" name="Rectangle 23"/>
          <p:cNvSpPr/>
          <p:nvPr/>
        </p:nvSpPr>
        <p:spPr>
          <a:xfrm>
            <a:off x="9499599" y="258995"/>
            <a:ext cx="2692401" cy="523220"/>
          </a:xfrm>
          <a:prstGeom prst="rect">
            <a:avLst/>
          </a:prstGeom>
          <a:solidFill>
            <a:schemeClr val="bg1">
              <a:lumMod val="75000"/>
            </a:schemeClr>
          </a:solidFill>
        </p:spPr>
        <p:txBody>
          <a:bodyPr wrap="square">
            <a:spAutoFit/>
          </a:bodyPr>
          <a:lstStyle/>
          <a:p>
            <a:pPr algn="ctr"/>
            <a:r>
              <a:rPr lang="en-US" sz="2800" spc="-150" dirty="0">
                <a:solidFill>
                  <a:schemeClr val="bg1"/>
                </a:solidFill>
                <a:latin typeface="Garamond" charset="0"/>
                <a:ea typeface="Garamond" charset="0"/>
                <a:cs typeface="Garamond" charset="0"/>
              </a:rPr>
              <a:t>client 2 (Android)</a:t>
            </a:r>
          </a:p>
        </p:txBody>
      </p:sp>
      <p:sp>
        <p:nvSpPr>
          <p:cNvPr id="17" name="Rectangle 23"/>
          <p:cNvSpPr/>
          <p:nvPr/>
        </p:nvSpPr>
        <p:spPr>
          <a:xfrm>
            <a:off x="6807198" y="258995"/>
            <a:ext cx="2692401" cy="523220"/>
          </a:xfrm>
          <a:prstGeom prst="rect">
            <a:avLst/>
          </a:prstGeom>
          <a:solidFill>
            <a:schemeClr val="accent1">
              <a:lumMod val="75000"/>
            </a:schemeClr>
          </a:solidFill>
          <a:effectLst>
            <a:outerShdw blurRad="50800" dist="76200" dir="2700000" algn="tl" rotWithShape="0">
              <a:prstClr val="black">
                <a:alpha val="40000"/>
              </a:prstClr>
            </a:outerShdw>
          </a:effectLst>
        </p:spPr>
        <p:txBody>
          <a:bodyPr wrap="square">
            <a:spAutoFit/>
          </a:bodyPr>
          <a:lstStyle/>
          <a:p>
            <a:pPr algn="ctr"/>
            <a:r>
              <a:rPr lang="en-US" sz="2800" b="1" spc="-150" dirty="0">
                <a:solidFill>
                  <a:schemeClr val="bg1"/>
                </a:solidFill>
                <a:latin typeface="Garamond" charset="0"/>
                <a:ea typeface="Garamond" charset="0"/>
                <a:cs typeface="Garamond" charset="0"/>
              </a:rPr>
              <a:t>c</a:t>
            </a:r>
            <a:r>
              <a:rPr lang="en-US" sz="2800" b="1" spc="-150" dirty="0" smtClean="0">
                <a:solidFill>
                  <a:schemeClr val="bg1"/>
                </a:solidFill>
                <a:latin typeface="Garamond" charset="0"/>
                <a:ea typeface="Garamond" charset="0"/>
                <a:cs typeface="Garamond" charset="0"/>
              </a:rPr>
              <a:t>lient 1 (shell)</a:t>
            </a:r>
          </a:p>
        </p:txBody>
      </p:sp>
      <p:sp>
        <p:nvSpPr>
          <p:cNvPr id="23" name="Rectangle 23"/>
          <p:cNvSpPr/>
          <p:nvPr/>
        </p:nvSpPr>
        <p:spPr>
          <a:xfrm>
            <a:off x="4114797" y="258995"/>
            <a:ext cx="2692401" cy="523220"/>
          </a:xfrm>
          <a:prstGeom prst="rect">
            <a:avLst/>
          </a:prstGeom>
          <a:solidFill>
            <a:schemeClr val="bg1">
              <a:lumMod val="75000"/>
            </a:schemeClr>
          </a:solidFill>
        </p:spPr>
        <p:txBody>
          <a:bodyPr wrap="square">
            <a:spAutoFit/>
          </a:bodyPr>
          <a:lstStyle/>
          <a:p>
            <a:pPr algn="ctr"/>
            <a:r>
              <a:rPr lang="en-US" sz="2800" spc="-150" dirty="0" smtClean="0">
                <a:solidFill>
                  <a:schemeClr val="bg1"/>
                </a:solidFill>
                <a:latin typeface="Garamond" charset="0"/>
                <a:ea typeface="Garamond" charset="0"/>
                <a:cs typeface="Garamond" charset="0"/>
              </a:rPr>
              <a:t>server</a:t>
            </a:r>
            <a:endParaRPr lang="en-US" sz="2800" spc="-150" dirty="0">
              <a:solidFill>
                <a:schemeClr val="bg1"/>
              </a:solidFill>
              <a:latin typeface="Garamond" charset="0"/>
              <a:ea typeface="Garamond" charset="0"/>
              <a:cs typeface="Garamond" charset="0"/>
            </a:endParaRPr>
          </a:p>
        </p:txBody>
      </p:sp>
    </p:spTree>
    <p:extLst>
      <p:ext uri="{BB962C8B-B14F-4D97-AF65-F5344CB8AC3E}">
        <p14:creationId xmlns:p14="http://schemas.microsoft.com/office/powerpoint/2010/main" val="393792296"/>
      </p:ext>
    </p:extLst>
  </p:cSld>
  <p:clrMapOvr>
    <a:masterClrMapping/>
  </p:clrMapOvr>
  <mc:AlternateContent xmlns:mc="http://schemas.openxmlformats.org/markup-compatibility/2006" xmlns:p14="http://schemas.microsoft.com/office/powerpoint/2010/main">
    <mc:Choice Requires="p14">
      <p:transition spd="slow" p14:dur="20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right)">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up)">
                                      <p:cBhvr>
                                        <p:cTn id="15" dur="500"/>
                                        <p:tgtEl>
                                          <p:spTgt spid="20"/>
                                        </p:tgtEl>
                                      </p:cBhvr>
                                    </p:animEffect>
                                  </p:childTnLst>
                                </p:cTn>
                              </p:par>
                              <p:par>
                                <p:cTn id="16" presetID="22" presetClass="entr" presetSubtype="1"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up)">
                                      <p:cBhvr>
                                        <p:cTn id="18" dur="500"/>
                                        <p:tgtEl>
                                          <p:spTgt spid="21"/>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up)">
                                      <p:cBhvr>
                                        <p:cTn id="2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animBg="1"/>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800" y="2273300"/>
            <a:ext cx="10058400" cy="2565686"/>
          </a:xfrm>
          <a:prstGeom prst="rect">
            <a:avLst/>
          </a:prstGeom>
        </p:spPr>
      </p:pic>
      <p:sp>
        <p:nvSpPr>
          <p:cNvPr id="18" name="Left Brace 17"/>
          <p:cNvSpPr/>
          <p:nvPr/>
        </p:nvSpPr>
        <p:spPr>
          <a:xfrm>
            <a:off x="1183100" y="2979188"/>
            <a:ext cx="137702" cy="1542012"/>
          </a:xfrm>
          <a:prstGeom prst="leftBrace">
            <a:avLst>
              <a:gd name="adj1" fmla="val 12011"/>
              <a:gd name="adj2" fmla="val 50000"/>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b="1" dirty="0">
              <a:ln>
                <a:solidFill>
                  <a:srgbClr val="0E70C0"/>
                </a:solidFill>
              </a:ln>
            </a:endParaRPr>
          </a:p>
        </p:txBody>
      </p:sp>
      <p:sp>
        <p:nvSpPr>
          <p:cNvPr id="19" name="TextBox 18"/>
          <p:cNvSpPr txBox="1"/>
          <p:nvPr/>
        </p:nvSpPr>
        <p:spPr>
          <a:xfrm>
            <a:off x="190502" y="3423790"/>
            <a:ext cx="1206500" cy="584775"/>
          </a:xfrm>
          <a:prstGeom prst="rect">
            <a:avLst/>
          </a:prstGeom>
          <a:noFill/>
        </p:spPr>
        <p:txBody>
          <a:bodyPr wrap="square" rtlCol="0">
            <a:spAutoFit/>
          </a:bodyPr>
          <a:lstStyle/>
          <a:p>
            <a:r>
              <a:rPr lang="en-US" sz="1600" smtClean="0">
                <a:solidFill>
                  <a:srgbClr val="0070C0"/>
                </a:solidFill>
                <a:latin typeface="Garamond" charset="0"/>
                <a:ea typeface="Garamond" charset="0"/>
                <a:cs typeface="Garamond" charset="0"/>
              </a:rPr>
              <a:t>Show next 10 movies</a:t>
            </a:r>
            <a:endParaRPr lang="en-US" sz="1600" dirty="0">
              <a:solidFill>
                <a:srgbClr val="0070C0"/>
              </a:solidFill>
              <a:latin typeface="Garamond" charset="0"/>
              <a:ea typeface="Garamond" charset="0"/>
              <a:cs typeface="Garamond" charset="0"/>
            </a:endParaRPr>
          </a:p>
        </p:txBody>
      </p:sp>
      <p:sp>
        <p:nvSpPr>
          <p:cNvPr id="20" name="Rectangle 19"/>
          <p:cNvSpPr/>
          <p:nvPr/>
        </p:nvSpPr>
        <p:spPr>
          <a:xfrm flipV="1">
            <a:off x="1320802" y="2296325"/>
            <a:ext cx="5727698" cy="170227"/>
          </a:xfrm>
          <a:prstGeom prst="rect">
            <a:avLst/>
          </a:prstGeom>
          <a:noFill/>
          <a:ln w="19050">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cxnSp>
        <p:nvCxnSpPr>
          <p:cNvPr id="21" name="Straight Arrow Connector 20"/>
          <p:cNvCxnSpPr/>
          <p:nvPr/>
        </p:nvCxnSpPr>
        <p:spPr>
          <a:xfrm flipV="1">
            <a:off x="3196118" y="2011856"/>
            <a:ext cx="690082" cy="26690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2" name="TextBox 21"/>
          <p:cNvSpPr txBox="1"/>
          <p:nvPr/>
        </p:nvSpPr>
        <p:spPr>
          <a:xfrm>
            <a:off x="3848100" y="1730929"/>
            <a:ext cx="6009337" cy="338554"/>
          </a:xfrm>
          <a:prstGeom prst="rect">
            <a:avLst/>
          </a:prstGeom>
          <a:noFill/>
        </p:spPr>
        <p:txBody>
          <a:bodyPr wrap="none" rtlCol="0">
            <a:spAutoFit/>
          </a:bodyPr>
          <a:lstStyle/>
          <a:p>
            <a:r>
              <a:rPr lang="en-US" sz="1600" dirty="0">
                <a:solidFill>
                  <a:srgbClr val="0070C0"/>
                </a:solidFill>
                <a:latin typeface="Garamond" charset="0"/>
                <a:ea typeface="Garamond" charset="0"/>
                <a:cs typeface="Garamond" charset="0"/>
              </a:rPr>
              <a:t>Shows that how many matched movies left </a:t>
            </a:r>
            <a:r>
              <a:rPr lang="en-US" sz="1600" dirty="0" smtClean="0">
                <a:solidFill>
                  <a:srgbClr val="0070C0"/>
                </a:solidFill>
                <a:latin typeface="Garamond" charset="0"/>
                <a:ea typeface="Garamond" charset="0"/>
                <a:cs typeface="Garamond" charset="0"/>
              </a:rPr>
              <a:t>and use Y to see more movies</a:t>
            </a:r>
            <a:endParaRPr lang="en-US" sz="1600" dirty="0">
              <a:solidFill>
                <a:srgbClr val="0070C0"/>
              </a:solidFill>
              <a:latin typeface="Garamond" charset="0"/>
              <a:ea typeface="Garamond" charset="0"/>
              <a:cs typeface="Garamond" charset="0"/>
            </a:endParaRPr>
          </a:p>
        </p:txBody>
      </p:sp>
      <p:cxnSp>
        <p:nvCxnSpPr>
          <p:cNvPr id="4" name="直线连接符 3"/>
          <p:cNvCxnSpPr/>
          <p:nvPr/>
        </p:nvCxnSpPr>
        <p:spPr>
          <a:xfrm flipH="1">
            <a:off x="-200519" y="1083274"/>
            <a:ext cx="12526756" cy="2976"/>
          </a:xfrm>
          <a:prstGeom prst="line">
            <a:avLst/>
          </a:prstGeom>
          <a:ln>
            <a:solidFill>
              <a:srgbClr val="0E70C0"/>
            </a:solidFill>
          </a:ln>
        </p:spPr>
        <p:style>
          <a:lnRef idx="3">
            <a:schemeClr val="accent5"/>
          </a:lnRef>
          <a:fillRef idx="0">
            <a:schemeClr val="accent5"/>
          </a:fillRef>
          <a:effectRef idx="2">
            <a:schemeClr val="accent5"/>
          </a:effectRef>
          <a:fontRef idx="minor">
            <a:schemeClr val="tx1"/>
          </a:fontRef>
        </p:style>
      </p:cxnSp>
      <p:sp>
        <p:nvSpPr>
          <p:cNvPr id="11" name="Rectangle 23"/>
          <p:cNvSpPr/>
          <p:nvPr/>
        </p:nvSpPr>
        <p:spPr>
          <a:xfrm>
            <a:off x="9499599" y="258995"/>
            <a:ext cx="2692401" cy="523220"/>
          </a:xfrm>
          <a:prstGeom prst="rect">
            <a:avLst/>
          </a:prstGeom>
          <a:solidFill>
            <a:schemeClr val="bg1">
              <a:lumMod val="75000"/>
            </a:schemeClr>
          </a:solidFill>
        </p:spPr>
        <p:txBody>
          <a:bodyPr wrap="square">
            <a:spAutoFit/>
          </a:bodyPr>
          <a:lstStyle/>
          <a:p>
            <a:pPr algn="ctr"/>
            <a:r>
              <a:rPr lang="en-US" sz="2800" spc="-150" dirty="0">
                <a:solidFill>
                  <a:schemeClr val="bg1"/>
                </a:solidFill>
                <a:latin typeface="Garamond" charset="0"/>
                <a:ea typeface="Garamond" charset="0"/>
                <a:cs typeface="Garamond" charset="0"/>
              </a:rPr>
              <a:t>client 2 (Android)</a:t>
            </a:r>
          </a:p>
        </p:txBody>
      </p:sp>
      <p:sp>
        <p:nvSpPr>
          <p:cNvPr id="12" name="Rectangle 23"/>
          <p:cNvSpPr/>
          <p:nvPr/>
        </p:nvSpPr>
        <p:spPr>
          <a:xfrm>
            <a:off x="6807198" y="258995"/>
            <a:ext cx="2692401" cy="523220"/>
          </a:xfrm>
          <a:prstGeom prst="rect">
            <a:avLst/>
          </a:prstGeom>
          <a:solidFill>
            <a:schemeClr val="accent1">
              <a:lumMod val="75000"/>
            </a:schemeClr>
          </a:solidFill>
          <a:effectLst>
            <a:outerShdw blurRad="50800" dist="76200" dir="2700000" algn="tl" rotWithShape="0">
              <a:prstClr val="black">
                <a:alpha val="40000"/>
              </a:prstClr>
            </a:outerShdw>
          </a:effectLst>
        </p:spPr>
        <p:txBody>
          <a:bodyPr wrap="square">
            <a:spAutoFit/>
          </a:bodyPr>
          <a:lstStyle/>
          <a:p>
            <a:pPr algn="ctr"/>
            <a:r>
              <a:rPr lang="en-US" sz="2800" b="1" spc="-150" dirty="0">
                <a:solidFill>
                  <a:schemeClr val="bg1"/>
                </a:solidFill>
                <a:latin typeface="Garamond" charset="0"/>
                <a:ea typeface="Garamond" charset="0"/>
                <a:cs typeface="Garamond" charset="0"/>
              </a:rPr>
              <a:t>c</a:t>
            </a:r>
            <a:r>
              <a:rPr lang="en-US" sz="2800" b="1" spc="-150" dirty="0" smtClean="0">
                <a:solidFill>
                  <a:schemeClr val="bg1"/>
                </a:solidFill>
                <a:latin typeface="Garamond" charset="0"/>
                <a:ea typeface="Garamond" charset="0"/>
                <a:cs typeface="Garamond" charset="0"/>
              </a:rPr>
              <a:t>lient 1 (shell)</a:t>
            </a:r>
          </a:p>
        </p:txBody>
      </p:sp>
      <p:sp>
        <p:nvSpPr>
          <p:cNvPr id="13" name="Rectangle 23"/>
          <p:cNvSpPr/>
          <p:nvPr/>
        </p:nvSpPr>
        <p:spPr>
          <a:xfrm>
            <a:off x="4114797" y="258995"/>
            <a:ext cx="2692401" cy="523220"/>
          </a:xfrm>
          <a:prstGeom prst="rect">
            <a:avLst/>
          </a:prstGeom>
          <a:solidFill>
            <a:schemeClr val="bg1">
              <a:lumMod val="75000"/>
            </a:schemeClr>
          </a:solidFill>
        </p:spPr>
        <p:txBody>
          <a:bodyPr wrap="square">
            <a:spAutoFit/>
          </a:bodyPr>
          <a:lstStyle/>
          <a:p>
            <a:pPr algn="ctr"/>
            <a:r>
              <a:rPr lang="en-US" sz="2800" spc="-150" dirty="0" smtClean="0">
                <a:solidFill>
                  <a:schemeClr val="bg1"/>
                </a:solidFill>
                <a:latin typeface="Garamond" charset="0"/>
                <a:ea typeface="Garamond" charset="0"/>
                <a:cs typeface="Garamond" charset="0"/>
              </a:rPr>
              <a:t>server</a:t>
            </a:r>
            <a:endParaRPr lang="en-US" sz="2800" spc="-150" dirty="0">
              <a:solidFill>
                <a:schemeClr val="bg1"/>
              </a:solidFill>
              <a:latin typeface="Garamond" charset="0"/>
              <a:ea typeface="Garamond" charset="0"/>
              <a:cs typeface="Garamond" charset="0"/>
            </a:endParaRPr>
          </a:p>
        </p:txBody>
      </p:sp>
      <p:sp>
        <p:nvSpPr>
          <p:cNvPr id="14" name="Rectangle 13"/>
          <p:cNvSpPr/>
          <p:nvPr/>
        </p:nvSpPr>
        <p:spPr>
          <a:xfrm flipV="1">
            <a:off x="1320802" y="4645825"/>
            <a:ext cx="5727698" cy="170227"/>
          </a:xfrm>
          <a:prstGeom prst="rect">
            <a:avLst/>
          </a:prstGeom>
          <a:noFill/>
          <a:ln w="19050">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cxnSp>
        <p:nvCxnSpPr>
          <p:cNvPr id="15" name="Straight Arrow Connector 14"/>
          <p:cNvCxnSpPr/>
          <p:nvPr/>
        </p:nvCxnSpPr>
        <p:spPr>
          <a:xfrm>
            <a:off x="3526318" y="4816302"/>
            <a:ext cx="905982" cy="28909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6" name="TextBox 15"/>
          <p:cNvSpPr txBox="1"/>
          <p:nvPr/>
        </p:nvSpPr>
        <p:spPr>
          <a:xfrm>
            <a:off x="4317606" y="5120738"/>
            <a:ext cx="4775987" cy="338554"/>
          </a:xfrm>
          <a:prstGeom prst="rect">
            <a:avLst/>
          </a:prstGeom>
          <a:noFill/>
        </p:spPr>
        <p:txBody>
          <a:bodyPr wrap="none" rtlCol="0">
            <a:spAutoFit/>
          </a:bodyPr>
          <a:lstStyle/>
          <a:p>
            <a:r>
              <a:rPr lang="en-US" sz="1600" dirty="0" smtClean="0">
                <a:solidFill>
                  <a:srgbClr val="0070C0"/>
                </a:solidFill>
                <a:latin typeface="Garamond" charset="0"/>
                <a:ea typeface="Garamond" charset="0"/>
                <a:cs typeface="Garamond" charset="0"/>
              </a:rPr>
              <a:t>Use the index to choose a movie again or input -1 to skip </a:t>
            </a:r>
            <a:endParaRPr lang="en-US" sz="1600" dirty="0">
              <a:solidFill>
                <a:srgbClr val="0070C0"/>
              </a:solidFill>
              <a:latin typeface="Garamond" charset="0"/>
              <a:ea typeface="Garamond" charset="0"/>
              <a:cs typeface="Garamond" charset="0"/>
            </a:endParaRPr>
          </a:p>
        </p:txBody>
      </p:sp>
    </p:spTree>
    <p:extLst>
      <p:ext uri="{BB962C8B-B14F-4D97-AF65-F5344CB8AC3E}">
        <p14:creationId xmlns:p14="http://schemas.microsoft.com/office/powerpoint/2010/main" val="51081841"/>
      </p:ext>
    </p:extLst>
  </p:cSld>
  <p:clrMapOvr>
    <a:masterClrMapping/>
  </p:clrMapOvr>
  <mc:AlternateContent xmlns:mc="http://schemas.openxmlformats.org/markup-compatibility/2006" xmlns:p14="http://schemas.microsoft.com/office/powerpoint/2010/main">
    <mc:Choice Requires="p14">
      <p:transition spd="slow" p14:dur="20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1"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par>
                                <p:cTn id="8" presetID="22" presetClass="entr" presetSubtype="4"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par>
                                <p:cTn id="11" presetID="22" presetClass="entr" presetSubtype="4" fill="hold" grpId="1"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down)">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right)">
                                      <p:cBhvr>
                                        <p:cTn id="18" dur="500"/>
                                        <p:tgtEl>
                                          <p:spTgt spid="18"/>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right)">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down)">
                                      <p:cBhvr>
                                        <p:cTn id="26" dur="500"/>
                                        <p:tgtEl>
                                          <p:spTgt spid="14"/>
                                        </p:tgtEl>
                                      </p:cBhvr>
                                    </p:animEffect>
                                  </p:childTnLst>
                                </p:cTn>
                              </p:par>
                              <p:par>
                                <p:cTn id="27" presetID="22" presetClass="entr" presetSubtype="1"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up)">
                                      <p:cBhvr>
                                        <p:cTn id="29" dur="500"/>
                                        <p:tgtEl>
                                          <p:spTgt spid="15"/>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up)">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1" animBg="1"/>
      <p:bldP spid="22" grpId="1"/>
      <p:bldP spid="14" grpId="0" animBg="1"/>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8400" y="1993440"/>
            <a:ext cx="10058400" cy="3518133"/>
          </a:xfrm>
          <a:prstGeom prst="rect">
            <a:avLst/>
          </a:prstGeom>
        </p:spPr>
      </p:pic>
      <p:sp>
        <p:nvSpPr>
          <p:cNvPr id="26" name="Rectangle 25"/>
          <p:cNvSpPr/>
          <p:nvPr/>
        </p:nvSpPr>
        <p:spPr>
          <a:xfrm flipV="1">
            <a:off x="1168400" y="2044240"/>
            <a:ext cx="5905499" cy="197194"/>
          </a:xfrm>
          <a:prstGeom prst="rect">
            <a:avLst/>
          </a:prstGeom>
          <a:noFill/>
          <a:ln w="19050">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cxnSp>
        <p:nvCxnSpPr>
          <p:cNvPr id="27" name="Straight Arrow Connector 26"/>
          <p:cNvCxnSpPr/>
          <p:nvPr/>
        </p:nvCxnSpPr>
        <p:spPr>
          <a:xfrm flipV="1">
            <a:off x="3629164" y="1762267"/>
            <a:ext cx="702694" cy="28197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3" name="TextBox 32"/>
          <p:cNvSpPr txBox="1"/>
          <p:nvPr/>
        </p:nvSpPr>
        <p:spPr>
          <a:xfrm>
            <a:off x="4331858" y="1479621"/>
            <a:ext cx="6559681" cy="338554"/>
          </a:xfrm>
          <a:prstGeom prst="rect">
            <a:avLst/>
          </a:prstGeom>
          <a:noFill/>
        </p:spPr>
        <p:txBody>
          <a:bodyPr wrap="none" rtlCol="0">
            <a:spAutoFit/>
          </a:bodyPr>
          <a:lstStyle/>
          <a:p>
            <a:r>
              <a:rPr lang="en-US" sz="1600" dirty="0" smtClean="0">
                <a:solidFill>
                  <a:srgbClr val="0070C0"/>
                </a:solidFill>
                <a:latin typeface="Garamond" charset="0"/>
                <a:ea typeface="Garamond" charset="0"/>
                <a:cs typeface="Garamond" charset="0"/>
              </a:rPr>
              <a:t>Shows that how many matched movies left and use N to search different movies</a:t>
            </a:r>
            <a:endParaRPr lang="en-US" sz="1600" dirty="0">
              <a:solidFill>
                <a:srgbClr val="0070C0"/>
              </a:solidFill>
              <a:latin typeface="Garamond" charset="0"/>
              <a:ea typeface="Garamond" charset="0"/>
              <a:cs typeface="Garamond" charset="0"/>
            </a:endParaRPr>
          </a:p>
        </p:txBody>
      </p:sp>
      <p:sp>
        <p:nvSpPr>
          <p:cNvPr id="16" name="Rectangle 15"/>
          <p:cNvSpPr/>
          <p:nvPr/>
        </p:nvSpPr>
        <p:spPr>
          <a:xfrm>
            <a:off x="1181101" y="2362200"/>
            <a:ext cx="1016000" cy="177800"/>
          </a:xfrm>
          <a:prstGeom prst="rect">
            <a:avLst/>
          </a:prstGeom>
          <a:noFill/>
          <a:ln w="19050">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cxnSp>
        <p:nvCxnSpPr>
          <p:cNvPr id="17" name="Straight Arrow Connector 16"/>
          <p:cNvCxnSpPr/>
          <p:nvPr/>
        </p:nvCxnSpPr>
        <p:spPr>
          <a:xfrm flipH="1">
            <a:off x="1016000" y="2540000"/>
            <a:ext cx="165102" cy="29187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3" name="TextBox 22"/>
          <p:cNvSpPr txBox="1"/>
          <p:nvPr/>
        </p:nvSpPr>
        <p:spPr>
          <a:xfrm>
            <a:off x="63500" y="2763391"/>
            <a:ext cx="1206500" cy="830997"/>
          </a:xfrm>
          <a:prstGeom prst="rect">
            <a:avLst/>
          </a:prstGeom>
          <a:noFill/>
        </p:spPr>
        <p:txBody>
          <a:bodyPr wrap="square" rtlCol="0">
            <a:spAutoFit/>
          </a:bodyPr>
          <a:lstStyle/>
          <a:p>
            <a:r>
              <a:rPr lang="en-US" altLang="zh-CN" sz="1600" dirty="0" smtClean="0">
                <a:solidFill>
                  <a:srgbClr val="0070C0"/>
                </a:solidFill>
                <a:latin typeface="Garamond" charset="0"/>
                <a:ea typeface="Garamond" charset="0"/>
                <a:cs typeface="Garamond" charset="0"/>
              </a:rPr>
              <a:t>Use</a:t>
            </a:r>
            <a:r>
              <a:rPr lang="zh-CN" altLang="en-US" sz="1600" dirty="0" smtClean="0">
                <a:solidFill>
                  <a:srgbClr val="0070C0"/>
                </a:solidFill>
                <a:latin typeface="Garamond" charset="0"/>
                <a:ea typeface="Garamond" charset="0"/>
                <a:cs typeface="Garamond" charset="0"/>
              </a:rPr>
              <a:t> </a:t>
            </a:r>
            <a:r>
              <a:rPr lang="en-CA" altLang="zh-CN" sz="1600" dirty="0" smtClean="0">
                <a:solidFill>
                  <a:srgbClr val="0070C0"/>
                </a:solidFill>
                <a:latin typeface="Garamond" charset="0"/>
                <a:ea typeface="Garamond" charset="0"/>
                <a:cs typeface="Garamond" charset="0"/>
              </a:rPr>
              <a:t>N to search more movies</a:t>
            </a:r>
            <a:endParaRPr lang="en-US" sz="1600" dirty="0">
              <a:solidFill>
                <a:srgbClr val="0070C0"/>
              </a:solidFill>
              <a:latin typeface="Garamond" charset="0"/>
              <a:ea typeface="Garamond" charset="0"/>
              <a:cs typeface="Garamond"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8400" y="5664912"/>
            <a:ext cx="10058400" cy="715982"/>
          </a:xfrm>
          <a:prstGeom prst="rect">
            <a:avLst/>
          </a:prstGeom>
        </p:spPr>
      </p:pic>
      <p:sp>
        <p:nvSpPr>
          <p:cNvPr id="24" name="Rectangle 23"/>
          <p:cNvSpPr/>
          <p:nvPr/>
        </p:nvSpPr>
        <p:spPr>
          <a:xfrm>
            <a:off x="1181101" y="6019800"/>
            <a:ext cx="1016000" cy="177800"/>
          </a:xfrm>
          <a:prstGeom prst="rect">
            <a:avLst/>
          </a:prstGeom>
          <a:noFill/>
          <a:ln w="19050">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cxnSp>
        <p:nvCxnSpPr>
          <p:cNvPr id="25" name="Straight Arrow Connector 24"/>
          <p:cNvCxnSpPr/>
          <p:nvPr/>
        </p:nvCxnSpPr>
        <p:spPr>
          <a:xfrm flipH="1" flipV="1">
            <a:off x="1016000" y="5810139"/>
            <a:ext cx="152400" cy="22860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9" name="TextBox 28"/>
          <p:cNvSpPr txBox="1"/>
          <p:nvPr/>
        </p:nvSpPr>
        <p:spPr>
          <a:xfrm>
            <a:off x="63500" y="5252335"/>
            <a:ext cx="1308100" cy="584775"/>
          </a:xfrm>
          <a:prstGeom prst="rect">
            <a:avLst/>
          </a:prstGeom>
          <a:noFill/>
        </p:spPr>
        <p:txBody>
          <a:bodyPr wrap="square" rtlCol="0">
            <a:spAutoFit/>
          </a:bodyPr>
          <a:lstStyle/>
          <a:p>
            <a:r>
              <a:rPr lang="en-US" altLang="zh-CN" sz="1600" dirty="0" smtClean="0">
                <a:solidFill>
                  <a:srgbClr val="0070C0"/>
                </a:solidFill>
                <a:latin typeface="Garamond" charset="0"/>
                <a:ea typeface="Garamond" charset="0"/>
                <a:cs typeface="Garamond" charset="0"/>
              </a:rPr>
              <a:t>Or Y</a:t>
            </a:r>
            <a:r>
              <a:rPr lang="en-CA" altLang="zh-CN" sz="1600" dirty="0" smtClean="0">
                <a:solidFill>
                  <a:srgbClr val="0070C0"/>
                </a:solidFill>
                <a:latin typeface="Garamond" charset="0"/>
                <a:ea typeface="Garamond" charset="0"/>
                <a:cs typeface="Garamond" charset="0"/>
              </a:rPr>
              <a:t> to end the searching</a:t>
            </a:r>
            <a:endParaRPr lang="en-US" sz="1600" dirty="0">
              <a:solidFill>
                <a:srgbClr val="0070C0"/>
              </a:solidFill>
              <a:latin typeface="Garamond" charset="0"/>
              <a:ea typeface="Garamond" charset="0"/>
              <a:cs typeface="Garamond" charset="0"/>
            </a:endParaRPr>
          </a:p>
        </p:txBody>
      </p:sp>
      <p:cxnSp>
        <p:nvCxnSpPr>
          <p:cNvPr id="4" name="直线连接符 3"/>
          <p:cNvCxnSpPr/>
          <p:nvPr/>
        </p:nvCxnSpPr>
        <p:spPr>
          <a:xfrm flipH="1">
            <a:off x="-200519" y="1083274"/>
            <a:ext cx="12526756" cy="2976"/>
          </a:xfrm>
          <a:prstGeom prst="line">
            <a:avLst/>
          </a:prstGeom>
          <a:ln>
            <a:solidFill>
              <a:srgbClr val="0E70C0"/>
            </a:solidFill>
          </a:ln>
        </p:spPr>
        <p:style>
          <a:lnRef idx="3">
            <a:schemeClr val="accent5"/>
          </a:lnRef>
          <a:fillRef idx="0">
            <a:schemeClr val="accent5"/>
          </a:fillRef>
          <a:effectRef idx="2">
            <a:schemeClr val="accent5"/>
          </a:effectRef>
          <a:fontRef idx="minor">
            <a:schemeClr val="tx1"/>
          </a:fontRef>
        </p:style>
      </p:cxnSp>
      <p:sp>
        <p:nvSpPr>
          <p:cNvPr id="18" name="Rectangle 23"/>
          <p:cNvSpPr/>
          <p:nvPr/>
        </p:nvSpPr>
        <p:spPr>
          <a:xfrm>
            <a:off x="9499599" y="258995"/>
            <a:ext cx="2692401" cy="523220"/>
          </a:xfrm>
          <a:prstGeom prst="rect">
            <a:avLst/>
          </a:prstGeom>
          <a:solidFill>
            <a:schemeClr val="bg1">
              <a:lumMod val="75000"/>
            </a:schemeClr>
          </a:solidFill>
        </p:spPr>
        <p:txBody>
          <a:bodyPr wrap="square">
            <a:spAutoFit/>
          </a:bodyPr>
          <a:lstStyle/>
          <a:p>
            <a:pPr algn="ctr"/>
            <a:r>
              <a:rPr lang="en-US" sz="2800" spc="-150" dirty="0">
                <a:solidFill>
                  <a:schemeClr val="bg1"/>
                </a:solidFill>
                <a:latin typeface="Garamond" charset="0"/>
                <a:ea typeface="Garamond" charset="0"/>
                <a:cs typeface="Garamond" charset="0"/>
              </a:rPr>
              <a:t>client 2 (Android)</a:t>
            </a:r>
          </a:p>
        </p:txBody>
      </p:sp>
      <p:sp>
        <p:nvSpPr>
          <p:cNvPr id="19" name="Rectangle 23"/>
          <p:cNvSpPr/>
          <p:nvPr/>
        </p:nvSpPr>
        <p:spPr>
          <a:xfrm>
            <a:off x="6807198" y="258995"/>
            <a:ext cx="2692401" cy="523220"/>
          </a:xfrm>
          <a:prstGeom prst="rect">
            <a:avLst/>
          </a:prstGeom>
          <a:solidFill>
            <a:schemeClr val="accent1">
              <a:lumMod val="75000"/>
            </a:schemeClr>
          </a:solidFill>
          <a:effectLst>
            <a:outerShdw blurRad="50800" dist="76200" dir="2700000" algn="tl" rotWithShape="0">
              <a:prstClr val="black">
                <a:alpha val="40000"/>
              </a:prstClr>
            </a:outerShdw>
          </a:effectLst>
        </p:spPr>
        <p:txBody>
          <a:bodyPr wrap="square">
            <a:spAutoFit/>
          </a:bodyPr>
          <a:lstStyle/>
          <a:p>
            <a:pPr algn="ctr"/>
            <a:r>
              <a:rPr lang="en-US" sz="2800" b="1" spc="-150" dirty="0">
                <a:solidFill>
                  <a:schemeClr val="bg1"/>
                </a:solidFill>
                <a:latin typeface="Garamond" charset="0"/>
                <a:ea typeface="Garamond" charset="0"/>
                <a:cs typeface="Garamond" charset="0"/>
              </a:rPr>
              <a:t>c</a:t>
            </a:r>
            <a:r>
              <a:rPr lang="en-US" sz="2800" b="1" spc="-150" dirty="0" smtClean="0">
                <a:solidFill>
                  <a:schemeClr val="bg1"/>
                </a:solidFill>
                <a:latin typeface="Garamond" charset="0"/>
                <a:ea typeface="Garamond" charset="0"/>
                <a:cs typeface="Garamond" charset="0"/>
              </a:rPr>
              <a:t>lient 1 (shell)</a:t>
            </a:r>
          </a:p>
        </p:txBody>
      </p:sp>
      <p:sp>
        <p:nvSpPr>
          <p:cNvPr id="22" name="Rectangle 23"/>
          <p:cNvSpPr/>
          <p:nvPr/>
        </p:nvSpPr>
        <p:spPr>
          <a:xfrm>
            <a:off x="4114797" y="258995"/>
            <a:ext cx="2692401" cy="523220"/>
          </a:xfrm>
          <a:prstGeom prst="rect">
            <a:avLst/>
          </a:prstGeom>
          <a:solidFill>
            <a:schemeClr val="bg1">
              <a:lumMod val="75000"/>
            </a:schemeClr>
          </a:solidFill>
        </p:spPr>
        <p:txBody>
          <a:bodyPr wrap="square">
            <a:spAutoFit/>
          </a:bodyPr>
          <a:lstStyle/>
          <a:p>
            <a:pPr algn="ctr"/>
            <a:r>
              <a:rPr lang="en-US" sz="2800" spc="-150" dirty="0" smtClean="0">
                <a:solidFill>
                  <a:schemeClr val="bg1"/>
                </a:solidFill>
                <a:latin typeface="Garamond" charset="0"/>
                <a:ea typeface="Garamond" charset="0"/>
                <a:cs typeface="Garamond" charset="0"/>
              </a:rPr>
              <a:t>server</a:t>
            </a:r>
            <a:endParaRPr lang="en-US" sz="2800" spc="-150" dirty="0">
              <a:solidFill>
                <a:schemeClr val="bg1"/>
              </a:solidFill>
              <a:latin typeface="Garamond" charset="0"/>
              <a:ea typeface="Garamond" charset="0"/>
              <a:cs typeface="Garamond" charset="0"/>
            </a:endParaRPr>
          </a:p>
        </p:txBody>
      </p:sp>
    </p:spTree>
    <p:extLst>
      <p:ext uri="{BB962C8B-B14F-4D97-AF65-F5344CB8AC3E}">
        <p14:creationId xmlns:p14="http://schemas.microsoft.com/office/powerpoint/2010/main" val="1753785288"/>
      </p:ext>
    </p:extLst>
  </p:cSld>
  <p:clrMapOvr>
    <a:masterClrMapping/>
  </p:clrMapOvr>
  <mc:AlternateContent xmlns:mc="http://schemas.openxmlformats.org/markup-compatibility/2006" xmlns:p14="http://schemas.microsoft.com/office/powerpoint/2010/main">
    <mc:Choice Requires="p14">
      <p:transition spd="slow" p14:dur="20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par>
                                <p:cTn id="8" presetID="22" presetClass="entr" presetSubtype="4"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down)">
                                      <p:cBhvr>
                                        <p:cTn id="10" dur="500"/>
                                        <p:tgtEl>
                                          <p:spTgt spid="2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ipe(down)">
                                      <p:cBhvr>
                                        <p:cTn id="13" dur="500"/>
                                        <p:tgtEl>
                                          <p:spTgt spid="3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up)">
                                      <p:cBhvr>
                                        <p:cTn id="18" dur="500"/>
                                        <p:tgtEl>
                                          <p:spTgt spid="16"/>
                                        </p:tgtEl>
                                      </p:cBhvr>
                                    </p:animEffect>
                                  </p:childTnLst>
                                </p:cTn>
                              </p:par>
                              <p:par>
                                <p:cTn id="19" presetID="22" presetClass="entr" presetSubtype="1"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up)">
                                      <p:cBhvr>
                                        <p:cTn id="21" dur="500"/>
                                        <p:tgtEl>
                                          <p:spTgt spid="17"/>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up)">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down)">
                                      <p:cBhvr>
                                        <p:cTn id="29" dur="500"/>
                                        <p:tgtEl>
                                          <p:spTgt spid="24"/>
                                        </p:tgtEl>
                                      </p:cBhvr>
                                    </p:animEffect>
                                  </p:childTnLst>
                                </p:cTn>
                              </p:par>
                              <p:par>
                                <p:cTn id="30" presetID="22" presetClass="entr" presetSubtype="4"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down)">
                                      <p:cBhvr>
                                        <p:cTn id="32" dur="500"/>
                                        <p:tgtEl>
                                          <p:spTgt spid="25"/>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down)">
                                      <p:cBhvr>
                                        <p:cTn id="3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3" grpId="0"/>
      <p:bldP spid="16" grpId="0" animBg="1"/>
      <p:bldP spid="23" grpId="0"/>
      <p:bldP spid="24" grpId="0" animBg="1"/>
      <p:bldP spid="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线连接符 3"/>
          <p:cNvCxnSpPr/>
          <p:nvPr/>
        </p:nvCxnSpPr>
        <p:spPr>
          <a:xfrm flipH="1">
            <a:off x="-192164" y="1083274"/>
            <a:ext cx="12518400" cy="2976"/>
          </a:xfrm>
          <a:prstGeom prst="line">
            <a:avLst/>
          </a:prstGeom>
          <a:ln>
            <a:solidFill>
              <a:srgbClr val="0E70C0"/>
            </a:solidFill>
          </a:ln>
        </p:spPr>
        <p:style>
          <a:lnRef idx="3">
            <a:schemeClr val="accent5"/>
          </a:lnRef>
          <a:fillRef idx="0">
            <a:schemeClr val="accent5"/>
          </a:fillRef>
          <a:effectRef idx="2">
            <a:schemeClr val="accent5"/>
          </a:effectRef>
          <a:fontRef idx="minor">
            <a:schemeClr val="tx1"/>
          </a:fontRef>
        </p:style>
      </p:cxnSp>
      <p:sp>
        <p:nvSpPr>
          <p:cNvPr id="5" name="Rectangle 23"/>
          <p:cNvSpPr/>
          <p:nvPr/>
        </p:nvSpPr>
        <p:spPr>
          <a:xfrm>
            <a:off x="9499599" y="258995"/>
            <a:ext cx="2692401" cy="523220"/>
          </a:xfrm>
          <a:prstGeom prst="rect">
            <a:avLst/>
          </a:prstGeom>
          <a:solidFill>
            <a:srgbClr val="0E70C0"/>
          </a:solidFill>
          <a:effectLst>
            <a:outerShdw blurRad="50800" dist="76200" dir="2700000" algn="tl" rotWithShape="0">
              <a:prstClr val="black">
                <a:alpha val="40000"/>
              </a:prstClr>
            </a:outerShdw>
          </a:effectLst>
        </p:spPr>
        <p:txBody>
          <a:bodyPr wrap="square">
            <a:spAutoFit/>
          </a:bodyPr>
          <a:lstStyle/>
          <a:p>
            <a:pPr algn="ctr"/>
            <a:r>
              <a:rPr lang="en-US" sz="2800" b="1" spc="-150" dirty="0">
                <a:solidFill>
                  <a:schemeClr val="bg1"/>
                </a:solidFill>
                <a:latin typeface="Garamond" charset="0"/>
                <a:ea typeface="Garamond" charset="0"/>
                <a:cs typeface="Garamond" charset="0"/>
              </a:rPr>
              <a:t>client 2 (Android)</a:t>
            </a:r>
          </a:p>
        </p:txBody>
      </p:sp>
      <p:sp>
        <p:nvSpPr>
          <p:cNvPr id="6" name="Rectangle 23"/>
          <p:cNvSpPr/>
          <p:nvPr/>
        </p:nvSpPr>
        <p:spPr>
          <a:xfrm>
            <a:off x="6807198" y="258995"/>
            <a:ext cx="2692401" cy="523220"/>
          </a:xfrm>
          <a:prstGeom prst="rect">
            <a:avLst/>
          </a:prstGeom>
          <a:solidFill>
            <a:schemeClr val="bg1">
              <a:lumMod val="75000"/>
            </a:schemeClr>
          </a:solidFill>
          <a:effectLst/>
        </p:spPr>
        <p:txBody>
          <a:bodyPr wrap="square">
            <a:spAutoFit/>
          </a:bodyPr>
          <a:lstStyle/>
          <a:p>
            <a:pPr algn="ctr"/>
            <a:r>
              <a:rPr lang="en-US" sz="2800" spc="-150" dirty="0">
                <a:solidFill>
                  <a:schemeClr val="bg1"/>
                </a:solidFill>
                <a:latin typeface="Garamond" charset="0"/>
                <a:ea typeface="Garamond" charset="0"/>
                <a:cs typeface="Garamond" charset="0"/>
              </a:rPr>
              <a:t>c</a:t>
            </a:r>
            <a:r>
              <a:rPr lang="en-US" sz="2800" spc="-150" dirty="0" smtClean="0">
                <a:solidFill>
                  <a:schemeClr val="bg1"/>
                </a:solidFill>
                <a:latin typeface="Garamond" charset="0"/>
                <a:ea typeface="Garamond" charset="0"/>
                <a:cs typeface="Garamond" charset="0"/>
              </a:rPr>
              <a:t>lient 1 (shell)</a:t>
            </a:r>
          </a:p>
        </p:txBody>
      </p:sp>
      <p:sp>
        <p:nvSpPr>
          <p:cNvPr id="9" name="Rectangle 23"/>
          <p:cNvSpPr/>
          <p:nvPr/>
        </p:nvSpPr>
        <p:spPr>
          <a:xfrm>
            <a:off x="4114797" y="258995"/>
            <a:ext cx="2692401" cy="523220"/>
          </a:xfrm>
          <a:prstGeom prst="rect">
            <a:avLst/>
          </a:prstGeom>
          <a:solidFill>
            <a:schemeClr val="bg1">
              <a:lumMod val="75000"/>
            </a:schemeClr>
          </a:solidFill>
        </p:spPr>
        <p:txBody>
          <a:bodyPr wrap="square">
            <a:spAutoFit/>
          </a:bodyPr>
          <a:lstStyle/>
          <a:p>
            <a:pPr algn="ctr"/>
            <a:r>
              <a:rPr lang="en-US" sz="2800" spc="-150" dirty="0" smtClean="0">
                <a:solidFill>
                  <a:schemeClr val="bg1"/>
                </a:solidFill>
                <a:latin typeface="Garamond" charset="0"/>
                <a:ea typeface="Garamond" charset="0"/>
                <a:cs typeface="Garamond" charset="0"/>
              </a:rPr>
              <a:t>server</a:t>
            </a:r>
            <a:endParaRPr lang="en-US" sz="2800" spc="-150" dirty="0">
              <a:solidFill>
                <a:schemeClr val="bg1"/>
              </a:solidFill>
              <a:latin typeface="Garamond" charset="0"/>
              <a:ea typeface="Garamond" charset="0"/>
              <a:cs typeface="Garamond" charset="0"/>
            </a:endParaRPr>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backgroundRemoval t="741" b="98704" l="4327" r="93750"/>
                    </a14:imgEffect>
                  </a14:imgLayer>
                </a14:imgProps>
              </a:ext>
              <a:ext uri="{28A0092B-C50C-407E-A947-70E740481C1C}">
                <a14:useLocalDpi xmlns:a14="http://schemas.microsoft.com/office/drawing/2010/main" val="0"/>
              </a:ext>
            </a:extLst>
          </a:blip>
          <a:stretch>
            <a:fillRect/>
          </a:stretch>
        </p:blipFill>
        <p:spPr>
          <a:xfrm>
            <a:off x="2672203" y="1093487"/>
            <a:ext cx="3267242" cy="5654842"/>
          </a:xfrm>
          <a:prstGeom prst="rect">
            <a:avLst/>
          </a:prstGeom>
        </p:spPr>
      </p:pic>
      <p:pic>
        <p:nvPicPr>
          <p:cNvPr id="11" name="Picture 10"/>
          <p:cNvPicPr>
            <a:picLocks noChangeAspect="1"/>
          </p:cNvPicPr>
          <p:nvPr/>
        </p:nvPicPr>
        <p:blipFill>
          <a:blip r:embed="rId5">
            <a:extLst>
              <a:ext uri="{BEBA8EAE-BF5A-486C-A8C5-ECC9F3942E4B}">
                <a14:imgProps xmlns:a14="http://schemas.microsoft.com/office/drawing/2010/main">
                  <a14:imgLayer r:embed="rId6">
                    <a14:imgEffect>
                      <a14:backgroundRemoval t="370" b="99538" l="4221" r="94968"/>
                    </a14:imgEffect>
                  </a14:imgLayer>
                </a14:imgProps>
              </a:ext>
              <a:ext uri="{28A0092B-C50C-407E-A947-70E740481C1C}">
                <a14:useLocalDpi xmlns:a14="http://schemas.microsoft.com/office/drawing/2010/main" val="0"/>
              </a:ext>
            </a:extLst>
          </a:blip>
          <a:stretch>
            <a:fillRect/>
          </a:stretch>
        </p:blipFill>
        <p:spPr>
          <a:xfrm>
            <a:off x="6626357" y="1109529"/>
            <a:ext cx="3210260" cy="5638800"/>
          </a:xfrm>
          <a:prstGeom prst="rect">
            <a:avLst/>
          </a:prstGeom>
        </p:spPr>
      </p:pic>
      <p:sp>
        <p:nvSpPr>
          <p:cNvPr id="14" name="TextBox 13"/>
          <p:cNvSpPr txBox="1"/>
          <p:nvPr/>
        </p:nvSpPr>
        <p:spPr>
          <a:xfrm>
            <a:off x="1462921" y="3826295"/>
            <a:ext cx="1151277" cy="369332"/>
          </a:xfrm>
          <a:prstGeom prst="rect">
            <a:avLst/>
          </a:prstGeom>
          <a:noFill/>
        </p:spPr>
        <p:txBody>
          <a:bodyPr wrap="none" rtlCol="0">
            <a:spAutoFit/>
          </a:bodyPr>
          <a:lstStyle/>
          <a:p>
            <a:r>
              <a:rPr lang="en-US" dirty="0" smtClean="0">
                <a:solidFill>
                  <a:srgbClr val="0E70C0"/>
                </a:solidFill>
                <a:latin typeface="Garamond" charset="0"/>
                <a:ea typeface="Garamond" charset="0"/>
                <a:cs typeface="Garamond" charset="0"/>
              </a:rPr>
              <a:t>Input field</a:t>
            </a:r>
            <a:endParaRPr lang="en-US" dirty="0">
              <a:solidFill>
                <a:srgbClr val="0E70C0"/>
              </a:solidFill>
              <a:latin typeface="Garamond" charset="0"/>
              <a:ea typeface="Garamond" charset="0"/>
              <a:cs typeface="Garamond" charset="0"/>
            </a:endParaRPr>
          </a:p>
        </p:txBody>
      </p:sp>
      <p:sp>
        <p:nvSpPr>
          <p:cNvPr id="2" name="TextBox 1"/>
          <p:cNvSpPr txBox="1"/>
          <p:nvPr/>
        </p:nvSpPr>
        <p:spPr>
          <a:xfrm>
            <a:off x="471600" y="1472400"/>
            <a:ext cx="1860886" cy="461665"/>
          </a:xfrm>
          <a:prstGeom prst="rect">
            <a:avLst/>
          </a:prstGeom>
          <a:noFill/>
        </p:spPr>
        <p:txBody>
          <a:bodyPr wrap="square" rtlCol="0">
            <a:spAutoFit/>
          </a:bodyPr>
          <a:lstStyle/>
          <a:p>
            <a:r>
              <a:rPr lang="en-US" sz="2400" b="1" dirty="0" smtClean="0">
                <a:solidFill>
                  <a:srgbClr val="0E70C0"/>
                </a:solidFill>
                <a:latin typeface="Garamond" charset="0"/>
                <a:ea typeface="Garamond" charset="0"/>
                <a:cs typeface="Garamond" charset="0"/>
              </a:rPr>
              <a:t>Filter Page:</a:t>
            </a:r>
            <a:endParaRPr lang="en-US" sz="2400" b="1" dirty="0">
              <a:solidFill>
                <a:srgbClr val="0E70C0"/>
              </a:solidFill>
              <a:latin typeface="Garamond" charset="0"/>
              <a:ea typeface="Garamond" charset="0"/>
              <a:cs typeface="Garamond" charset="0"/>
            </a:endParaRPr>
          </a:p>
        </p:txBody>
      </p:sp>
      <p:sp>
        <p:nvSpPr>
          <p:cNvPr id="3" name="Oval 2"/>
          <p:cNvSpPr/>
          <p:nvPr/>
        </p:nvSpPr>
        <p:spPr>
          <a:xfrm>
            <a:off x="7132728" y="3337415"/>
            <a:ext cx="2186359" cy="399733"/>
          </a:xfrm>
          <a:prstGeom prst="ellipse">
            <a:avLst/>
          </a:prstGeom>
          <a:noFill/>
          <a:ln>
            <a:solidFill>
              <a:srgbClr val="0E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E70C0"/>
              </a:solidFill>
            </a:endParaRPr>
          </a:p>
        </p:txBody>
      </p:sp>
      <p:sp>
        <p:nvSpPr>
          <p:cNvPr id="15" name="Oval 14"/>
          <p:cNvSpPr/>
          <p:nvPr/>
        </p:nvSpPr>
        <p:spPr>
          <a:xfrm>
            <a:off x="7876991" y="5259680"/>
            <a:ext cx="697831" cy="357187"/>
          </a:xfrm>
          <a:prstGeom prst="ellipse">
            <a:avLst/>
          </a:prstGeom>
          <a:noFill/>
          <a:ln>
            <a:solidFill>
              <a:srgbClr val="0E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919004" y="2917734"/>
            <a:ext cx="1858073" cy="646331"/>
          </a:xfrm>
          <a:prstGeom prst="rect">
            <a:avLst/>
          </a:prstGeom>
          <a:noFill/>
        </p:spPr>
        <p:txBody>
          <a:bodyPr wrap="none" rtlCol="0">
            <a:spAutoFit/>
          </a:bodyPr>
          <a:lstStyle/>
          <a:p>
            <a:r>
              <a:rPr lang="en-US" dirty="0">
                <a:solidFill>
                  <a:srgbClr val="0E70C0"/>
                </a:solidFill>
                <a:latin typeface="Garamond" charset="0"/>
                <a:ea typeface="Garamond" charset="0"/>
                <a:cs typeface="Garamond" charset="0"/>
              </a:rPr>
              <a:t>Input keyword for</a:t>
            </a:r>
          </a:p>
          <a:p>
            <a:r>
              <a:rPr lang="en-US" dirty="0">
                <a:solidFill>
                  <a:srgbClr val="0E70C0"/>
                </a:solidFill>
                <a:latin typeface="Garamond" charset="0"/>
                <a:ea typeface="Garamond" charset="0"/>
                <a:cs typeface="Garamond" charset="0"/>
              </a:rPr>
              <a:t>searching</a:t>
            </a:r>
          </a:p>
        </p:txBody>
      </p:sp>
      <p:sp>
        <p:nvSpPr>
          <p:cNvPr id="10" name="TextBox 9"/>
          <p:cNvSpPr txBox="1"/>
          <p:nvPr/>
        </p:nvSpPr>
        <p:spPr>
          <a:xfrm>
            <a:off x="9945409" y="5072383"/>
            <a:ext cx="1622724" cy="646331"/>
          </a:xfrm>
          <a:prstGeom prst="rect">
            <a:avLst/>
          </a:prstGeom>
          <a:noFill/>
        </p:spPr>
        <p:txBody>
          <a:bodyPr wrap="square" rtlCol="0">
            <a:spAutoFit/>
          </a:bodyPr>
          <a:lstStyle/>
          <a:p>
            <a:r>
              <a:rPr lang="en-US" dirty="0">
                <a:solidFill>
                  <a:srgbClr val="0E70C0"/>
                </a:solidFill>
                <a:latin typeface="Garamond" charset="0"/>
                <a:ea typeface="Garamond" charset="0"/>
                <a:cs typeface="Garamond" charset="0"/>
              </a:rPr>
              <a:t>Press button </a:t>
            </a:r>
            <a:r>
              <a:rPr lang="en-US" dirty="0" smtClean="0">
                <a:solidFill>
                  <a:srgbClr val="0E70C0"/>
                </a:solidFill>
                <a:latin typeface="Garamond" charset="0"/>
                <a:ea typeface="Garamond" charset="0"/>
                <a:cs typeface="Garamond" charset="0"/>
              </a:rPr>
              <a:t>to</a:t>
            </a:r>
          </a:p>
          <a:p>
            <a:r>
              <a:rPr lang="en-US" dirty="0" smtClean="0">
                <a:solidFill>
                  <a:srgbClr val="0E70C0"/>
                </a:solidFill>
                <a:latin typeface="Garamond" charset="0"/>
                <a:ea typeface="Garamond" charset="0"/>
                <a:cs typeface="Garamond" charset="0"/>
              </a:rPr>
              <a:t>search</a:t>
            </a:r>
            <a:endParaRPr lang="en-US" dirty="0">
              <a:solidFill>
                <a:srgbClr val="0E70C0"/>
              </a:solidFill>
              <a:latin typeface="Garamond" charset="0"/>
              <a:ea typeface="Garamond" charset="0"/>
              <a:cs typeface="Garamond" charset="0"/>
            </a:endParaRPr>
          </a:p>
        </p:txBody>
      </p:sp>
      <p:sp>
        <p:nvSpPr>
          <p:cNvPr id="16" name="Left Brace 15"/>
          <p:cNvSpPr/>
          <p:nvPr/>
        </p:nvSpPr>
        <p:spPr>
          <a:xfrm>
            <a:off x="2667294" y="2405056"/>
            <a:ext cx="175021" cy="3211811"/>
          </a:xfrm>
          <a:prstGeom prst="leftBrace">
            <a:avLst>
              <a:gd name="adj1" fmla="val 12011"/>
              <a:gd name="adj2" fmla="val 50000"/>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b="1" dirty="0">
              <a:ln>
                <a:solidFill>
                  <a:srgbClr val="0E70C0"/>
                </a:solidFill>
              </a:ln>
            </a:endParaRPr>
          </a:p>
        </p:txBody>
      </p:sp>
      <p:cxnSp>
        <p:nvCxnSpPr>
          <p:cNvPr id="17" name="Straight Arrow Connector 16"/>
          <p:cNvCxnSpPr/>
          <p:nvPr/>
        </p:nvCxnSpPr>
        <p:spPr>
          <a:xfrm flipV="1">
            <a:off x="9319087" y="3094667"/>
            <a:ext cx="626322" cy="43998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8" name="Straight Arrow Connector 17"/>
          <p:cNvCxnSpPr/>
          <p:nvPr/>
        </p:nvCxnSpPr>
        <p:spPr>
          <a:xfrm flipV="1">
            <a:off x="8342661" y="5259680"/>
            <a:ext cx="1579531" cy="21999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712168150"/>
      </p:ext>
    </p:extLst>
  </p:cSld>
  <p:clrMapOvr>
    <a:masterClrMapping/>
  </p:clrMapOvr>
  <mc:AlternateContent xmlns:mc="http://schemas.openxmlformats.org/markup-compatibility/2006" xmlns:p14="http://schemas.microsoft.com/office/powerpoint/2010/main">
    <mc:Choice Requires="p14">
      <p:transition spd="slow" p14:dur="20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right)">
                                      <p:cBhvr>
                                        <p:cTn id="7" dur="500"/>
                                        <p:tgtEl>
                                          <p:spTgt spid="1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righ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par>
                                <p:cTn id="19" presetID="22" presetClass="entr" presetSubtype="8"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left)">
                                      <p:cBhvr>
                                        <p:cTn id="26" dur="500"/>
                                        <p:tgtEl>
                                          <p:spTgt spid="15"/>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par>
                                <p:cTn id="30" presetID="22" presetClass="entr" presetSubtype="8"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 grpId="0" animBg="1"/>
      <p:bldP spid="15" grpId="0" animBg="1"/>
      <p:bldP spid="7" grpId="0"/>
      <p:bldP spid="10" grpId="0"/>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线连接符 3"/>
          <p:cNvCxnSpPr/>
          <p:nvPr/>
        </p:nvCxnSpPr>
        <p:spPr>
          <a:xfrm flipH="1">
            <a:off x="-192164" y="1083274"/>
            <a:ext cx="12518400" cy="2976"/>
          </a:xfrm>
          <a:prstGeom prst="line">
            <a:avLst/>
          </a:prstGeom>
          <a:ln>
            <a:solidFill>
              <a:srgbClr val="0E70C0"/>
            </a:solidFill>
          </a:ln>
        </p:spPr>
        <p:style>
          <a:lnRef idx="3">
            <a:schemeClr val="accent5"/>
          </a:lnRef>
          <a:fillRef idx="0">
            <a:schemeClr val="accent5"/>
          </a:fillRef>
          <a:effectRef idx="2">
            <a:schemeClr val="accent5"/>
          </a:effectRef>
          <a:fontRef idx="minor">
            <a:schemeClr val="tx1"/>
          </a:fontRef>
        </p:style>
      </p:cxnSp>
      <p:sp>
        <p:nvSpPr>
          <p:cNvPr id="26" name="TextBox 11"/>
          <p:cNvSpPr txBox="1">
            <a:spLocks noChangeAspect="1"/>
          </p:cNvSpPr>
          <p:nvPr/>
        </p:nvSpPr>
        <p:spPr>
          <a:xfrm>
            <a:off x="12010768" y="897034"/>
            <a:ext cx="362464" cy="362464"/>
          </a:xfrm>
          <a:prstGeom prst="ellipse">
            <a:avLst/>
          </a:prstGeom>
          <a:solidFill>
            <a:srgbClr val="0E70C0"/>
          </a:solidFill>
          <a:ln w="9525">
            <a:noFill/>
            <a:prstDash val="dash"/>
          </a:ln>
        </p:spPr>
        <p:txBody>
          <a:bodyPr wrap="none" lIns="0" tIns="0" rIns="0" bIns="0" rtlCol="0" anchor="ctr" anchorCtr="0">
            <a:noAutofit/>
          </a:bodyPr>
          <a:lstStyle/>
          <a:p>
            <a:pPr algn="ctr"/>
            <a:endParaRPr lang="ru-RU" dirty="0">
              <a:solidFill>
                <a:schemeClr val="bg1"/>
              </a:solidFill>
              <a:latin typeface="Georgia" panose="02040502050405020303" pitchFamily="18" charset="0"/>
            </a:endParaRPr>
          </a:p>
        </p:txBody>
      </p:sp>
      <p:sp>
        <p:nvSpPr>
          <p:cNvPr id="6" name="Rectangle 23"/>
          <p:cNvSpPr/>
          <p:nvPr/>
        </p:nvSpPr>
        <p:spPr>
          <a:xfrm>
            <a:off x="9499599" y="258995"/>
            <a:ext cx="2692401" cy="523220"/>
          </a:xfrm>
          <a:prstGeom prst="rect">
            <a:avLst/>
          </a:prstGeom>
          <a:solidFill>
            <a:srgbClr val="0E70C0"/>
          </a:solidFill>
          <a:effectLst>
            <a:outerShdw blurRad="50800" dist="76200" dir="2700000" algn="tl" rotWithShape="0">
              <a:prstClr val="black">
                <a:alpha val="40000"/>
              </a:prstClr>
            </a:outerShdw>
          </a:effectLst>
        </p:spPr>
        <p:txBody>
          <a:bodyPr wrap="square">
            <a:spAutoFit/>
          </a:bodyPr>
          <a:lstStyle/>
          <a:p>
            <a:pPr algn="ctr"/>
            <a:r>
              <a:rPr lang="en-US" sz="2800" b="1" spc="-150" dirty="0">
                <a:solidFill>
                  <a:schemeClr val="bg1"/>
                </a:solidFill>
                <a:latin typeface="Garamond" charset="0"/>
                <a:ea typeface="Garamond" charset="0"/>
                <a:cs typeface="Garamond" charset="0"/>
              </a:rPr>
              <a:t>client 2 (Android)</a:t>
            </a:r>
          </a:p>
        </p:txBody>
      </p:sp>
      <p:sp>
        <p:nvSpPr>
          <p:cNvPr id="7" name="Rectangle 23"/>
          <p:cNvSpPr/>
          <p:nvPr/>
        </p:nvSpPr>
        <p:spPr>
          <a:xfrm>
            <a:off x="6807198" y="258995"/>
            <a:ext cx="2692401" cy="523220"/>
          </a:xfrm>
          <a:prstGeom prst="rect">
            <a:avLst/>
          </a:prstGeom>
          <a:solidFill>
            <a:schemeClr val="bg1">
              <a:lumMod val="75000"/>
            </a:schemeClr>
          </a:solidFill>
          <a:effectLst/>
        </p:spPr>
        <p:txBody>
          <a:bodyPr wrap="square">
            <a:spAutoFit/>
          </a:bodyPr>
          <a:lstStyle/>
          <a:p>
            <a:pPr algn="ctr"/>
            <a:r>
              <a:rPr lang="en-US" sz="2800" spc="-150" dirty="0">
                <a:solidFill>
                  <a:schemeClr val="bg1"/>
                </a:solidFill>
                <a:latin typeface="Garamond" charset="0"/>
                <a:ea typeface="Garamond" charset="0"/>
                <a:cs typeface="Garamond" charset="0"/>
              </a:rPr>
              <a:t>c</a:t>
            </a:r>
            <a:r>
              <a:rPr lang="en-US" sz="2800" spc="-150" dirty="0" smtClean="0">
                <a:solidFill>
                  <a:schemeClr val="bg1"/>
                </a:solidFill>
                <a:latin typeface="Garamond" charset="0"/>
                <a:ea typeface="Garamond" charset="0"/>
                <a:cs typeface="Garamond" charset="0"/>
              </a:rPr>
              <a:t>lient 1 (shell)</a:t>
            </a:r>
          </a:p>
        </p:txBody>
      </p:sp>
      <p:sp>
        <p:nvSpPr>
          <p:cNvPr id="10" name="Rectangle 23"/>
          <p:cNvSpPr/>
          <p:nvPr/>
        </p:nvSpPr>
        <p:spPr>
          <a:xfrm>
            <a:off x="4114797" y="258995"/>
            <a:ext cx="2692401" cy="523220"/>
          </a:xfrm>
          <a:prstGeom prst="rect">
            <a:avLst/>
          </a:prstGeom>
          <a:solidFill>
            <a:schemeClr val="bg1">
              <a:lumMod val="75000"/>
            </a:schemeClr>
          </a:solidFill>
        </p:spPr>
        <p:txBody>
          <a:bodyPr wrap="square">
            <a:spAutoFit/>
          </a:bodyPr>
          <a:lstStyle/>
          <a:p>
            <a:pPr algn="ctr"/>
            <a:r>
              <a:rPr lang="en-US" sz="2800" spc="-150" dirty="0" smtClean="0">
                <a:solidFill>
                  <a:schemeClr val="bg1"/>
                </a:solidFill>
                <a:latin typeface="Garamond" charset="0"/>
                <a:ea typeface="Garamond" charset="0"/>
                <a:cs typeface="Garamond" charset="0"/>
              </a:rPr>
              <a:t>server</a:t>
            </a:r>
            <a:endParaRPr lang="en-US" sz="2800" spc="-150" dirty="0">
              <a:solidFill>
                <a:schemeClr val="bg1"/>
              </a:solidFill>
              <a:latin typeface="Garamond" charset="0"/>
              <a:ea typeface="Garamond" charset="0"/>
              <a:cs typeface="Garamond" charset="0"/>
            </a:endParaRPr>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backgroundRemoval t="1460" b="98996" l="3560" r="94337"/>
                    </a14:imgEffect>
                  </a14:imgLayer>
                </a14:imgProps>
              </a:ext>
              <a:ext uri="{28A0092B-C50C-407E-A947-70E740481C1C}">
                <a14:useLocalDpi xmlns:a14="http://schemas.microsoft.com/office/drawing/2010/main" val="0"/>
              </a:ext>
            </a:extLst>
          </a:blip>
          <a:stretch>
            <a:fillRect/>
          </a:stretch>
        </p:blipFill>
        <p:spPr>
          <a:xfrm>
            <a:off x="2826871" y="1102545"/>
            <a:ext cx="3161451" cy="5606716"/>
          </a:xfrm>
          <a:prstGeom prst="rect">
            <a:avLst/>
          </a:prstGeom>
        </p:spPr>
      </p:pic>
      <p:pic>
        <p:nvPicPr>
          <p:cNvPr id="2" name="Picture 1"/>
          <p:cNvPicPr>
            <a:picLocks noChangeAspect="1"/>
          </p:cNvPicPr>
          <p:nvPr/>
        </p:nvPicPr>
        <p:blipFill>
          <a:blip r:embed="rId5">
            <a:extLst>
              <a:ext uri="{BEBA8EAE-BF5A-486C-A8C5-ECC9F3942E4B}">
                <a14:imgProps xmlns:a14="http://schemas.microsoft.com/office/drawing/2010/main">
                  <a14:imgLayer r:embed="rId6">
                    <a14:imgEffect>
                      <a14:backgroundRemoval t="187" b="100000" l="1799" r="100000"/>
                    </a14:imgEffect>
                  </a14:imgLayer>
                </a14:imgProps>
              </a:ext>
              <a:ext uri="{28A0092B-C50C-407E-A947-70E740481C1C}">
                <a14:useLocalDpi xmlns:a14="http://schemas.microsoft.com/office/drawing/2010/main" val="0"/>
              </a:ext>
            </a:extLst>
          </a:blip>
          <a:stretch>
            <a:fillRect/>
          </a:stretch>
        </p:blipFill>
        <p:spPr>
          <a:xfrm>
            <a:off x="7522201" y="1109103"/>
            <a:ext cx="2889330" cy="5560402"/>
          </a:xfrm>
          <a:prstGeom prst="rect">
            <a:avLst/>
          </a:prstGeom>
        </p:spPr>
      </p:pic>
      <p:sp>
        <p:nvSpPr>
          <p:cNvPr id="3" name="Rectangle 2"/>
          <p:cNvSpPr/>
          <p:nvPr/>
        </p:nvSpPr>
        <p:spPr>
          <a:xfrm>
            <a:off x="3316734" y="2422990"/>
            <a:ext cx="1090863" cy="272716"/>
          </a:xfrm>
          <a:prstGeom prst="rect">
            <a:avLst/>
          </a:prstGeom>
          <a:noFill/>
          <a:ln>
            <a:solidFill>
              <a:srgbClr val="0E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316734" y="2785132"/>
            <a:ext cx="453512" cy="249876"/>
          </a:xfrm>
          <a:prstGeom prst="rect">
            <a:avLst/>
          </a:prstGeom>
          <a:noFill/>
          <a:ln>
            <a:solidFill>
              <a:srgbClr val="0E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307488" y="3124374"/>
            <a:ext cx="482485" cy="234399"/>
          </a:xfrm>
          <a:prstGeom prst="rect">
            <a:avLst/>
          </a:prstGeom>
          <a:noFill/>
          <a:ln>
            <a:solidFill>
              <a:srgbClr val="0E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320420" y="3537625"/>
            <a:ext cx="2174354" cy="328522"/>
          </a:xfrm>
          <a:prstGeom prst="rect">
            <a:avLst/>
          </a:prstGeom>
          <a:noFill/>
          <a:ln>
            <a:solidFill>
              <a:srgbClr val="0E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5515681" y="3604018"/>
            <a:ext cx="2006520" cy="238451"/>
          </a:xfrm>
          <a:prstGeom prst="rightArrow">
            <a:avLst/>
          </a:prstGeom>
          <a:solidFill>
            <a:srgbClr val="0E70C0"/>
          </a:solidFill>
          <a:ln>
            <a:solidFill>
              <a:srgbClr val="0E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3101045" y="3604019"/>
            <a:ext cx="245545" cy="1896805"/>
          </a:xfrm>
          <a:prstGeom prst="downArrow">
            <a:avLst/>
          </a:prstGeom>
          <a:solidFill>
            <a:srgbClr val="0E70C0"/>
          </a:solidFill>
          <a:ln>
            <a:solidFill>
              <a:srgbClr val="0E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316193" y="2353016"/>
            <a:ext cx="1292533" cy="369332"/>
          </a:xfrm>
          <a:prstGeom prst="rect">
            <a:avLst/>
          </a:prstGeom>
          <a:noFill/>
        </p:spPr>
        <p:txBody>
          <a:bodyPr wrap="none" rtlCol="0">
            <a:spAutoFit/>
          </a:bodyPr>
          <a:lstStyle/>
          <a:p>
            <a:r>
              <a:rPr lang="en-US" dirty="0" smtClean="0">
                <a:solidFill>
                  <a:srgbClr val="0E70C0"/>
                </a:solidFill>
                <a:latin typeface="Garamond" charset="0"/>
                <a:ea typeface="Garamond" charset="0"/>
                <a:cs typeface="Garamond" charset="0"/>
              </a:rPr>
              <a:t>Movie name</a:t>
            </a:r>
            <a:endParaRPr lang="en-US" dirty="0">
              <a:solidFill>
                <a:srgbClr val="0E70C0"/>
              </a:solidFill>
              <a:latin typeface="Garamond" charset="0"/>
              <a:ea typeface="Garamond" charset="0"/>
              <a:cs typeface="Garamond" charset="0"/>
            </a:endParaRPr>
          </a:p>
        </p:txBody>
      </p:sp>
      <p:sp>
        <p:nvSpPr>
          <p:cNvPr id="15" name="TextBox 14"/>
          <p:cNvSpPr txBox="1"/>
          <p:nvPr/>
        </p:nvSpPr>
        <p:spPr>
          <a:xfrm>
            <a:off x="1819936" y="2713273"/>
            <a:ext cx="833883" cy="369332"/>
          </a:xfrm>
          <a:prstGeom prst="rect">
            <a:avLst/>
          </a:prstGeom>
          <a:noFill/>
        </p:spPr>
        <p:txBody>
          <a:bodyPr wrap="none" rtlCol="0">
            <a:spAutoFit/>
          </a:bodyPr>
          <a:lstStyle/>
          <a:p>
            <a:r>
              <a:rPr lang="en-US" dirty="0" smtClean="0">
                <a:solidFill>
                  <a:srgbClr val="0E70C0"/>
                </a:solidFill>
                <a:latin typeface="Garamond" charset="0"/>
                <a:ea typeface="Garamond" charset="0"/>
                <a:cs typeface="Garamond" charset="0"/>
              </a:rPr>
              <a:t>G</a:t>
            </a:r>
            <a:r>
              <a:rPr lang="en-US" dirty="0" smtClean="0">
                <a:solidFill>
                  <a:srgbClr val="0E70C0"/>
                </a:solidFill>
                <a:latin typeface="Garamond" charset="0"/>
                <a:ea typeface="Garamond" charset="0"/>
                <a:cs typeface="Garamond" charset="0"/>
              </a:rPr>
              <a:t>enres</a:t>
            </a:r>
            <a:endParaRPr lang="en-US" dirty="0">
              <a:solidFill>
                <a:srgbClr val="0E70C0"/>
              </a:solidFill>
              <a:latin typeface="Garamond" charset="0"/>
              <a:ea typeface="Garamond" charset="0"/>
              <a:cs typeface="Garamond" charset="0"/>
            </a:endParaRPr>
          </a:p>
        </p:txBody>
      </p:sp>
      <p:sp>
        <p:nvSpPr>
          <p:cNvPr id="16" name="TextBox 15"/>
          <p:cNvSpPr txBox="1"/>
          <p:nvPr/>
        </p:nvSpPr>
        <p:spPr>
          <a:xfrm>
            <a:off x="2006225" y="3015691"/>
            <a:ext cx="587340" cy="369332"/>
          </a:xfrm>
          <a:prstGeom prst="rect">
            <a:avLst/>
          </a:prstGeom>
          <a:noFill/>
        </p:spPr>
        <p:txBody>
          <a:bodyPr wrap="none" rtlCol="0">
            <a:spAutoFit/>
          </a:bodyPr>
          <a:lstStyle/>
          <a:p>
            <a:r>
              <a:rPr lang="en-US" dirty="0">
                <a:solidFill>
                  <a:srgbClr val="0E70C0"/>
                </a:solidFill>
                <a:latin typeface="Garamond" charset="0"/>
                <a:ea typeface="Garamond" charset="0"/>
                <a:cs typeface="Garamond" charset="0"/>
              </a:rPr>
              <a:t>Y</a:t>
            </a:r>
            <a:r>
              <a:rPr lang="en-US" dirty="0" smtClean="0">
                <a:solidFill>
                  <a:srgbClr val="0E70C0"/>
                </a:solidFill>
                <a:latin typeface="Garamond" charset="0"/>
                <a:ea typeface="Garamond" charset="0"/>
                <a:cs typeface="Garamond" charset="0"/>
              </a:rPr>
              <a:t>ear</a:t>
            </a:r>
            <a:endParaRPr lang="en-US" dirty="0">
              <a:solidFill>
                <a:srgbClr val="0E70C0"/>
              </a:solidFill>
              <a:latin typeface="Garamond" charset="0"/>
              <a:ea typeface="Garamond" charset="0"/>
              <a:cs typeface="Garamond" charset="0"/>
            </a:endParaRPr>
          </a:p>
        </p:txBody>
      </p:sp>
      <p:sp>
        <p:nvSpPr>
          <p:cNvPr id="18" name="TextBox 17"/>
          <p:cNvSpPr txBox="1"/>
          <p:nvPr/>
        </p:nvSpPr>
        <p:spPr>
          <a:xfrm>
            <a:off x="5985545" y="3035008"/>
            <a:ext cx="1589271" cy="646331"/>
          </a:xfrm>
          <a:prstGeom prst="rect">
            <a:avLst/>
          </a:prstGeom>
          <a:noFill/>
        </p:spPr>
        <p:txBody>
          <a:bodyPr wrap="square" rtlCol="0">
            <a:spAutoFit/>
          </a:bodyPr>
          <a:lstStyle/>
          <a:p>
            <a:r>
              <a:rPr lang="en-US" dirty="0" smtClean="0">
                <a:solidFill>
                  <a:srgbClr val="0E70C0"/>
                </a:solidFill>
                <a:latin typeface="Garamond" charset="0"/>
                <a:ea typeface="Garamond" charset="0"/>
                <a:cs typeface="Garamond" charset="0"/>
              </a:rPr>
              <a:t>Click the link to get details</a:t>
            </a:r>
            <a:endParaRPr lang="en-US" dirty="0">
              <a:solidFill>
                <a:srgbClr val="0E70C0"/>
              </a:solidFill>
              <a:latin typeface="Garamond" charset="0"/>
              <a:ea typeface="Garamond" charset="0"/>
              <a:cs typeface="Garamond" charset="0"/>
            </a:endParaRPr>
          </a:p>
        </p:txBody>
      </p:sp>
      <p:sp>
        <p:nvSpPr>
          <p:cNvPr id="20" name="TextBox 19"/>
          <p:cNvSpPr txBox="1"/>
          <p:nvPr/>
        </p:nvSpPr>
        <p:spPr>
          <a:xfrm>
            <a:off x="1147433" y="4365479"/>
            <a:ext cx="1953612" cy="369332"/>
          </a:xfrm>
          <a:prstGeom prst="rect">
            <a:avLst/>
          </a:prstGeom>
          <a:noFill/>
        </p:spPr>
        <p:txBody>
          <a:bodyPr wrap="none" rtlCol="0">
            <a:spAutoFit/>
          </a:bodyPr>
          <a:lstStyle/>
          <a:p>
            <a:r>
              <a:rPr lang="en-US" dirty="0" smtClean="0">
                <a:solidFill>
                  <a:srgbClr val="0E70C0"/>
                </a:solidFill>
                <a:latin typeface="Garamond" charset="0"/>
                <a:ea typeface="Garamond" charset="0"/>
                <a:cs typeface="Garamond" charset="0"/>
              </a:rPr>
              <a:t>Scroll to load more</a:t>
            </a:r>
            <a:endParaRPr lang="en-US" dirty="0">
              <a:solidFill>
                <a:srgbClr val="0E70C0"/>
              </a:solidFill>
              <a:latin typeface="Garamond" charset="0"/>
              <a:ea typeface="Garamond" charset="0"/>
              <a:cs typeface="Garamond" charset="0"/>
            </a:endParaRPr>
          </a:p>
        </p:txBody>
      </p:sp>
      <p:sp>
        <p:nvSpPr>
          <p:cNvPr id="21" name="TextBox 20"/>
          <p:cNvSpPr txBox="1"/>
          <p:nvPr/>
        </p:nvSpPr>
        <p:spPr>
          <a:xfrm>
            <a:off x="473390" y="1471926"/>
            <a:ext cx="1804533" cy="461665"/>
          </a:xfrm>
          <a:prstGeom prst="rect">
            <a:avLst/>
          </a:prstGeom>
          <a:noFill/>
        </p:spPr>
        <p:txBody>
          <a:bodyPr wrap="none" rtlCol="0">
            <a:spAutoFit/>
          </a:bodyPr>
          <a:lstStyle/>
          <a:p>
            <a:r>
              <a:rPr lang="en-US" sz="2400" b="1" dirty="0" smtClean="0">
                <a:solidFill>
                  <a:srgbClr val="0E70C0"/>
                </a:solidFill>
                <a:latin typeface="Garamond" charset="0"/>
                <a:ea typeface="Garamond" charset="0"/>
                <a:cs typeface="Garamond" charset="0"/>
              </a:rPr>
              <a:t>Result</a:t>
            </a:r>
            <a:r>
              <a:rPr lang="en-US" sz="2400" dirty="0" smtClean="0">
                <a:solidFill>
                  <a:srgbClr val="0E70C0"/>
                </a:solidFill>
                <a:latin typeface="Garamond" charset="0"/>
                <a:ea typeface="Garamond" charset="0"/>
                <a:cs typeface="Garamond" charset="0"/>
              </a:rPr>
              <a:t> </a:t>
            </a:r>
            <a:r>
              <a:rPr lang="en-US" sz="2400" b="1" dirty="0" smtClean="0">
                <a:solidFill>
                  <a:srgbClr val="0E70C0"/>
                </a:solidFill>
                <a:latin typeface="Garamond" charset="0"/>
                <a:ea typeface="Garamond" charset="0"/>
                <a:cs typeface="Garamond" charset="0"/>
              </a:rPr>
              <a:t>Page</a:t>
            </a:r>
            <a:r>
              <a:rPr lang="en-US" sz="2400" dirty="0" smtClean="0">
                <a:solidFill>
                  <a:srgbClr val="0E70C0"/>
                </a:solidFill>
                <a:latin typeface="Garamond" charset="0"/>
                <a:ea typeface="Garamond" charset="0"/>
                <a:cs typeface="Garamond" charset="0"/>
              </a:rPr>
              <a:t>:</a:t>
            </a:r>
            <a:endParaRPr lang="en-US" sz="2400" dirty="0">
              <a:solidFill>
                <a:srgbClr val="0E70C0"/>
              </a:solidFill>
              <a:latin typeface="Garamond" charset="0"/>
              <a:ea typeface="Garamond" charset="0"/>
              <a:cs typeface="Garamond" charset="0"/>
            </a:endParaRPr>
          </a:p>
        </p:txBody>
      </p:sp>
      <p:cxnSp>
        <p:nvCxnSpPr>
          <p:cNvPr id="22" name="Straight Arrow Connector 21"/>
          <p:cNvCxnSpPr/>
          <p:nvPr/>
        </p:nvCxnSpPr>
        <p:spPr>
          <a:xfrm flipH="1">
            <a:off x="2549795" y="2559348"/>
            <a:ext cx="756341"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4" name="Straight Arrow Connector 23"/>
          <p:cNvCxnSpPr/>
          <p:nvPr/>
        </p:nvCxnSpPr>
        <p:spPr>
          <a:xfrm flipH="1">
            <a:off x="2556422" y="2910530"/>
            <a:ext cx="756341"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5" name="Straight Arrow Connector 24"/>
          <p:cNvCxnSpPr/>
          <p:nvPr/>
        </p:nvCxnSpPr>
        <p:spPr>
          <a:xfrm flipH="1">
            <a:off x="2563049" y="3235209"/>
            <a:ext cx="756341" cy="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764065140"/>
      </p:ext>
    </p:extLst>
  </p:cSld>
  <p:clrMapOvr>
    <a:masterClrMapping/>
  </p:clrMapOvr>
  <mc:AlternateContent xmlns:mc="http://schemas.openxmlformats.org/markup-compatibility/2006" xmlns:p14="http://schemas.microsoft.com/office/powerpoint/2010/main">
    <mc:Choice Requires="p14">
      <p:transition spd="slow" p14:dur="20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right)">
                                      <p:cBhvr>
                                        <p:cTn id="10" dur="500"/>
                                        <p:tgtEl>
                                          <p:spTgt spid="14"/>
                                        </p:tgtEl>
                                      </p:cBhvr>
                                    </p:animEffect>
                                  </p:childTnLst>
                                </p:cTn>
                              </p:par>
                              <p:par>
                                <p:cTn id="11" presetID="22" presetClass="entr" presetSubtype="2"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right)">
                                      <p:cBhvr>
                                        <p:cTn id="13" dur="500"/>
                                        <p:tgtEl>
                                          <p:spTgt spid="22"/>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right)">
                                      <p:cBhvr>
                                        <p:cTn id="16" dur="500"/>
                                        <p:tgtEl>
                                          <p:spTgt spid="11"/>
                                        </p:tgtEl>
                                      </p:cBhvr>
                                    </p:animEffect>
                                  </p:childTnLst>
                                </p:cTn>
                              </p:par>
                              <p:par>
                                <p:cTn id="17" presetID="22" presetClass="entr" presetSubtype="2"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right)">
                                      <p:cBhvr>
                                        <p:cTn id="19" dur="500"/>
                                        <p:tgtEl>
                                          <p:spTgt spid="24"/>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right)">
                                      <p:cBhvr>
                                        <p:cTn id="22" dur="500"/>
                                        <p:tgtEl>
                                          <p:spTgt spid="15"/>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right)">
                                      <p:cBhvr>
                                        <p:cTn id="25" dur="500"/>
                                        <p:tgtEl>
                                          <p:spTgt spid="12"/>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right)">
                                      <p:cBhvr>
                                        <p:cTn id="28" dur="500"/>
                                        <p:tgtEl>
                                          <p:spTgt spid="16"/>
                                        </p:tgtEl>
                                      </p:cBhvr>
                                    </p:animEffect>
                                  </p:childTnLst>
                                </p:cTn>
                              </p:par>
                              <p:par>
                                <p:cTn id="29" presetID="22" presetClass="entr" presetSubtype="2"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right)">
                                      <p:cBhvr>
                                        <p:cTn id="31" dur="500"/>
                                        <p:tgtEl>
                                          <p:spTgt spid="2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up)">
                                      <p:cBhvr>
                                        <p:cTn id="47" dur="500"/>
                                        <p:tgtEl>
                                          <p:spTgt spid="20"/>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up)">
                                      <p:cBhvr>
                                        <p:cTn id="5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12" grpId="0" animBg="1"/>
      <p:bldP spid="13" grpId="0" animBg="1"/>
      <p:bldP spid="5" grpId="0" animBg="1"/>
      <p:bldP spid="9" grpId="0" animBg="1"/>
      <p:bldP spid="14" grpId="0"/>
      <p:bldP spid="15" grpId="0"/>
      <p:bldP spid="16" grpId="0"/>
      <p:bldP spid="18" grpId="0"/>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8"/>
          <p:cNvSpPr txBox="1">
            <a:spLocks noChangeAspect="1"/>
          </p:cNvSpPr>
          <p:nvPr/>
        </p:nvSpPr>
        <p:spPr>
          <a:xfrm>
            <a:off x="609348" y="559772"/>
            <a:ext cx="1052160" cy="1052160"/>
          </a:xfrm>
          <a:prstGeom prst="ellipse">
            <a:avLst/>
          </a:prstGeom>
          <a:solidFill>
            <a:srgbClr val="7030A0"/>
          </a:solidFill>
          <a:ln w="9525">
            <a:noFill/>
            <a:prstDash val="dash"/>
          </a:ln>
        </p:spPr>
        <p:txBody>
          <a:bodyPr wrap="none" lIns="0" tIns="0" rIns="0" bIns="0" rtlCol="0" anchor="ctr" anchorCtr="0">
            <a:noAutofit/>
          </a:bodyPr>
          <a:lstStyle/>
          <a:p>
            <a:pPr algn="ctr"/>
            <a:endParaRPr lang="ru-RU" sz="1600" dirty="0">
              <a:solidFill>
                <a:schemeClr val="bg1"/>
              </a:solidFill>
              <a:latin typeface="Georgia" panose="02040502050405020303" pitchFamily="18" charset="0"/>
            </a:endParaRPr>
          </a:p>
        </p:txBody>
      </p:sp>
      <p:sp>
        <p:nvSpPr>
          <p:cNvPr id="30" name="Rectangle 9"/>
          <p:cNvSpPr/>
          <p:nvPr/>
        </p:nvSpPr>
        <p:spPr>
          <a:xfrm>
            <a:off x="1070742" y="894400"/>
            <a:ext cx="1355949" cy="369332"/>
          </a:xfrm>
          <a:prstGeom prst="rect">
            <a:avLst/>
          </a:prstGeom>
        </p:spPr>
        <p:txBody>
          <a:bodyPr wrap="none">
            <a:spAutoFit/>
          </a:bodyPr>
          <a:lstStyle/>
          <a:p>
            <a:r>
              <a:rPr lang="en-US" b="1" dirty="0" smtClean="0">
                <a:solidFill>
                  <a:schemeClr val="bg1"/>
                </a:solidFill>
                <a:latin typeface="Garamond" charset="0"/>
                <a:ea typeface="Garamond" charset="0"/>
                <a:cs typeface="Garamond" charset="0"/>
              </a:rPr>
              <a:t>SUM</a:t>
            </a:r>
            <a:r>
              <a:rPr lang="en-US" b="1" dirty="0" smtClean="0">
                <a:latin typeface="Garamond" charset="0"/>
                <a:ea typeface="Garamond" charset="0"/>
                <a:cs typeface="Garamond" charset="0"/>
              </a:rPr>
              <a:t>MARY</a:t>
            </a:r>
            <a:endParaRPr lang="en-US" b="1" dirty="0">
              <a:latin typeface="Garamond" charset="0"/>
              <a:ea typeface="Garamond" charset="0"/>
              <a:cs typeface="Garamond" charset="0"/>
            </a:endParaRPr>
          </a:p>
        </p:txBody>
      </p:sp>
      <p:sp>
        <p:nvSpPr>
          <p:cNvPr id="90" name="TextBox 11"/>
          <p:cNvSpPr txBox="1">
            <a:spLocks noChangeAspect="1"/>
          </p:cNvSpPr>
          <p:nvPr/>
        </p:nvSpPr>
        <p:spPr>
          <a:xfrm>
            <a:off x="-181232" y="897034"/>
            <a:ext cx="362464" cy="362464"/>
          </a:xfrm>
          <a:prstGeom prst="ellipse">
            <a:avLst/>
          </a:prstGeom>
          <a:solidFill>
            <a:srgbClr val="0E70C0"/>
          </a:solidFill>
          <a:ln w="9525">
            <a:noFill/>
            <a:prstDash val="dash"/>
          </a:ln>
        </p:spPr>
        <p:txBody>
          <a:bodyPr wrap="none" lIns="0" tIns="0" rIns="0" bIns="0" rtlCol="0" anchor="ctr" anchorCtr="0">
            <a:noAutofit/>
          </a:bodyPr>
          <a:lstStyle/>
          <a:p>
            <a:pPr algn="ctr"/>
            <a:endParaRPr lang="ru-RU" dirty="0">
              <a:solidFill>
                <a:schemeClr val="bg1"/>
              </a:solidFill>
              <a:latin typeface="Georgia" panose="02040502050405020303" pitchFamily="18" charset="0"/>
            </a:endParaRPr>
          </a:p>
        </p:txBody>
      </p:sp>
      <p:cxnSp>
        <p:nvCxnSpPr>
          <p:cNvPr id="35" name="直线连接符 34"/>
          <p:cNvCxnSpPr/>
          <p:nvPr/>
        </p:nvCxnSpPr>
        <p:spPr>
          <a:xfrm>
            <a:off x="1123834" y="2156187"/>
            <a:ext cx="9137" cy="4796603"/>
          </a:xfrm>
          <a:prstGeom prst="line">
            <a:avLst/>
          </a:prstGeom>
          <a:ln>
            <a:solidFill>
              <a:srgbClr val="7030A0"/>
            </a:solidFill>
          </a:ln>
        </p:spPr>
        <p:style>
          <a:lnRef idx="3">
            <a:schemeClr val="accent5"/>
          </a:lnRef>
          <a:fillRef idx="0">
            <a:schemeClr val="accent5"/>
          </a:fillRef>
          <a:effectRef idx="2">
            <a:schemeClr val="accent5"/>
          </a:effectRef>
          <a:fontRef idx="minor">
            <a:schemeClr val="tx1"/>
          </a:fontRef>
        </p:style>
      </p:cxnSp>
      <p:sp>
        <p:nvSpPr>
          <p:cNvPr id="36" name="TextBox 11"/>
          <p:cNvSpPr txBox="1">
            <a:spLocks noChangeAspect="1"/>
          </p:cNvSpPr>
          <p:nvPr/>
        </p:nvSpPr>
        <p:spPr>
          <a:xfrm>
            <a:off x="952677" y="6676768"/>
            <a:ext cx="362464" cy="362464"/>
          </a:xfrm>
          <a:prstGeom prst="ellipse">
            <a:avLst/>
          </a:prstGeom>
          <a:solidFill>
            <a:srgbClr val="7030A0"/>
          </a:solidFill>
          <a:ln w="9525">
            <a:noFill/>
            <a:prstDash val="dash"/>
          </a:ln>
        </p:spPr>
        <p:txBody>
          <a:bodyPr wrap="none" lIns="0" tIns="0" rIns="0" bIns="0" rtlCol="0" anchor="ctr" anchorCtr="0">
            <a:noAutofit/>
          </a:bodyPr>
          <a:lstStyle/>
          <a:p>
            <a:pPr algn="ctr"/>
            <a:endParaRPr lang="ru-RU" dirty="0">
              <a:solidFill>
                <a:schemeClr val="bg1"/>
              </a:solidFill>
              <a:latin typeface="Georgia" panose="02040502050405020303" pitchFamily="18" charset="0"/>
            </a:endParaRPr>
          </a:p>
        </p:txBody>
      </p:sp>
      <p:sp>
        <p:nvSpPr>
          <p:cNvPr id="37" name="TextBox 11"/>
          <p:cNvSpPr txBox="1">
            <a:spLocks noChangeAspect="1"/>
          </p:cNvSpPr>
          <p:nvPr/>
        </p:nvSpPr>
        <p:spPr>
          <a:xfrm>
            <a:off x="943339" y="1977323"/>
            <a:ext cx="362464" cy="362464"/>
          </a:xfrm>
          <a:prstGeom prst="ellipse">
            <a:avLst/>
          </a:prstGeom>
          <a:solidFill>
            <a:srgbClr val="7030A0"/>
          </a:solidFill>
          <a:ln w="9525">
            <a:noFill/>
            <a:prstDash val="dash"/>
          </a:ln>
        </p:spPr>
        <p:txBody>
          <a:bodyPr wrap="none" lIns="0" tIns="0" rIns="0" bIns="0" rtlCol="0" anchor="ctr" anchorCtr="0">
            <a:noAutofit/>
          </a:bodyPr>
          <a:lstStyle/>
          <a:p>
            <a:pPr algn="ctr"/>
            <a:endParaRPr lang="ru-RU" dirty="0">
              <a:solidFill>
                <a:schemeClr val="bg1"/>
              </a:solidFill>
              <a:latin typeface="Georgia" panose="02040502050405020303" pitchFamily="18" charset="0"/>
            </a:endParaRPr>
          </a:p>
        </p:txBody>
      </p:sp>
      <p:sp>
        <p:nvSpPr>
          <p:cNvPr id="2" name="Rectangle 1"/>
          <p:cNvSpPr/>
          <p:nvPr/>
        </p:nvSpPr>
        <p:spPr>
          <a:xfrm>
            <a:off x="7131443" y="2622034"/>
            <a:ext cx="3346057" cy="2031325"/>
          </a:xfrm>
          <a:prstGeom prst="rect">
            <a:avLst/>
          </a:prstGeom>
        </p:spPr>
        <p:txBody>
          <a:bodyPr wrap="square">
            <a:spAutoFit/>
          </a:bodyPr>
          <a:lstStyle/>
          <a:p>
            <a:pPr algn="just"/>
            <a:r>
              <a:rPr lang="en-US" b="1" kern="100" dirty="0" err="1" smtClean="0">
                <a:latin typeface="Garamond" charset="0"/>
                <a:ea typeface="Garamond" charset="0"/>
                <a:cs typeface="Garamond" charset="0"/>
              </a:rPr>
              <a:t>Redmine</a:t>
            </a:r>
            <a:r>
              <a:rPr lang="en-US" b="1" kern="100" dirty="0">
                <a:latin typeface="Garamond" charset="0"/>
                <a:ea typeface="Garamond" charset="0"/>
                <a:cs typeface="Garamond" charset="0"/>
              </a:rPr>
              <a:t>: </a:t>
            </a:r>
          </a:p>
          <a:p>
            <a:pPr algn="just">
              <a:spcAft>
                <a:spcPts val="0"/>
              </a:spcAft>
            </a:pPr>
            <a:r>
              <a:rPr lang="en-US" kern="100" dirty="0" smtClean="0">
                <a:latin typeface="Garamond" charset="0"/>
                <a:ea typeface="Garamond" charset="0"/>
                <a:cs typeface="Garamond" charset="0"/>
                <a:hlinkClick r:id="rId3"/>
              </a:rPr>
              <a:t>https</a:t>
            </a:r>
            <a:r>
              <a:rPr lang="en-US" kern="100" dirty="0">
                <a:latin typeface="Garamond" charset="0"/>
                <a:ea typeface="Garamond" charset="0"/>
                <a:cs typeface="Garamond" charset="0"/>
                <a:hlinkClick r:id="rId3"/>
              </a:rPr>
              <a:t>://</a:t>
            </a:r>
            <a:r>
              <a:rPr lang="en-US" kern="100" dirty="0" smtClean="0">
                <a:latin typeface="Garamond" charset="0"/>
                <a:ea typeface="Garamond" charset="0"/>
                <a:cs typeface="Garamond" charset="0"/>
                <a:hlinkClick r:id="rId3"/>
              </a:rPr>
              <a:t>redmine.cs.uwindsor.ca/projects/group_6</a:t>
            </a:r>
            <a:endParaRPr lang="en-US" kern="100" dirty="0" smtClean="0">
              <a:latin typeface="Garamond" charset="0"/>
              <a:ea typeface="Garamond" charset="0"/>
              <a:cs typeface="Garamond" charset="0"/>
            </a:endParaRPr>
          </a:p>
          <a:p>
            <a:pPr algn="just"/>
            <a:r>
              <a:rPr lang="en-US" b="1" dirty="0" err="1">
                <a:latin typeface="Garamond" charset="0"/>
                <a:ea typeface="Garamond" charset="0"/>
                <a:cs typeface="Garamond" charset="0"/>
              </a:rPr>
              <a:t>Github</a:t>
            </a:r>
            <a:r>
              <a:rPr lang="en-US" b="1" dirty="0">
                <a:latin typeface="Garamond" charset="0"/>
                <a:ea typeface="Garamond" charset="0"/>
                <a:cs typeface="Garamond" charset="0"/>
              </a:rPr>
              <a:t>: </a:t>
            </a:r>
            <a:endParaRPr lang="en-US" kern="100" dirty="0">
              <a:latin typeface="Garamond" charset="0"/>
              <a:ea typeface="Garamond" charset="0"/>
              <a:cs typeface="Garamond" charset="0"/>
            </a:endParaRPr>
          </a:p>
          <a:p>
            <a:pPr algn="just"/>
            <a:r>
              <a:rPr lang="en-US" kern="100" dirty="0">
                <a:latin typeface="Garamond" charset="0"/>
                <a:ea typeface="Garamond" charset="0"/>
                <a:cs typeface="Garamond" charset="0"/>
                <a:hlinkClick r:id="rId4"/>
              </a:rPr>
              <a:t>https://github.com/jmpeng/movie_bank</a:t>
            </a:r>
            <a:endParaRPr lang="en-US" kern="100" dirty="0">
              <a:latin typeface="Garamond" charset="0"/>
              <a:ea typeface="Garamond" charset="0"/>
              <a:cs typeface="Garamond" charset="0"/>
            </a:endParaRPr>
          </a:p>
          <a:p>
            <a:pPr algn="just">
              <a:spcAft>
                <a:spcPts val="0"/>
              </a:spcAft>
            </a:pPr>
            <a:endParaRPr lang="en-US" kern="100" dirty="0">
              <a:latin typeface="Garamond" charset="0"/>
              <a:ea typeface="Garamond" charset="0"/>
              <a:cs typeface="Garamond" charset="0"/>
            </a:endParaRPr>
          </a:p>
        </p:txBody>
      </p:sp>
      <p:sp>
        <p:nvSpPr>
          <p:cNvPr id="9" name="TextBox 11"/>
          <p:cNvSpPr txBox="1">
            <a:spLocks/>
          </p:cNvSpPr>
          <p:nvPr/>
        </p:nvSpPr>
        <p:spPr>
          <a:xfrm>
            <a:off x="6849841" y="2771002"/>
            <a:ext cx="125999" cy="126000"/>
          </a:xfrm>
          <a:prstGeom prst="ellipse">
            <a:avLst/>
          </a:prstGeom>
          <a:solidFill>
            <a:srgbClr val="7030A0"/>
          </a:solidFill>
          <a:ln w="9525">
            <a:noFill/>
            <a:prstDash val="dash"/>
          </a:ln>
        </p:spPr>
        <p:txBody>
          <a:bodyPr wrap="none" lIns="0" tIns="0" rIns="0" bIns="0" rtlCol="0" anchor="ctr" anchorCtr="0">
            <a:noAutofit/>
          </a:bodyPr>
          <a:lstStyle/>
          <a:p>
            <a:pPr algn="ctr"/>
            <a:endParaRPr lang="ru-RU" dirty="0">
              <a:solidFill>
                <a:schemeClr val="bg1"/>
              </a:solidFill>
              <a:latin typeface="Georgia" panose="02040502050405020303" pitchFamily="18" charset="0"/>
            </a:endParaRPr>
          </a:p>
        </p:txBody>
      </p:sp>
      <p:sp>
        <p:nvSpPr>
          <p:cNvPr id="10" name="TextBox 11"/>
          <p:cNvSpPr txBox="1">
            <a:spLocks/>
          </p:cNvSpPr>
          <p:nvPr/>
        </p:nvSpPr>
        <p:spPr>
          <a:xfrm>
            <a:off x="6849840" y="3297698"/>
            <a:ext cx="126000" cy="126000"/>
          </a:xfrm>
          <a:prstGeom prst="ellipse">
            <a:avLst/>
          </a:prstGeom>
          <a:solidFill>
            <a:srgbClr val="7030A0"/>
          </a:solidFill>
          <a:ln w="9525">
            <a:noFill/>
            <a:prstDash val="dash"/>
          </a:ln>
        </p:spPr>
        <p:txBody>
          <a:bodyPr wrap="none" lIns="0" tIns="0" rIns="0" bIns="0" rtlCol="0" anchor="ctr" anchorCtr="0">
            <a:noAutofit/>
          </a:bodyPr>
          <a:lstStyle/>
          <a:p>
            <a:pPr algn="ctr"/>
            <a:endParaRPr lang="ru-RU" dirty="0">
              <a:solidFill>
                <a:schemeClr val="bg1"/>
              </a:solidFill>
              <a:latin typeface="Georgia" panose="02040502050405020303" pitchFamily="18" charset="0"/>
            </a:endParaRPr>
          </a:p>
        </p:txBody>
      </p:sp>
      <p:sp>
        <p:nvSpPr>
          <p:cNvPr id="3" name="TextBox 2"/>
          <p:cNvSpPr txBox="1"/>
          <p:nvPr/>
        </p:nvSpPr>
        <p:spPr>
          <a:xfrm>
            <a:off x="7086600" y="1827356"/>
            <a:ext cx="1524000" cy="584775"/>
          </a:xfrm>
          <a:prstGeom prst="rect">
            <a:avLst/>
          </a:prstGeom>
          <a:noFill/>
        </p:spPr>
        <p:txBody>
          <a:bodyPr wrap="square" rtlCol="0">
            <a:spAutoFit/>
          </a:bodyPr>
          <a:lstStyle/>
          <a:p>
            <a:r>
              <a:rPr lang="en-US" sz="3200" b="1" dirty="0" smtClean="0">
                <a:latin typeface="Garamond" charset="0"/>
                <a:ea typeface="Garamond" charset="0"/>
                <a:cs typeface="Garamond" charset="0"/>
              </a:rPr>
              <a:t>Links</a:t>
            </a:r>
            <a:endParaRPr lang="en-US" sz="3200" b="1" dirty="0">
              <a:latin typeface="Garamond" charset="0"/>
              <a:ea typeface="Garamond" charset="0"/>
              <a:cs typeface="Garamond" charset="0"/>
            </a:endParaRPr>
          </a:p>
        </p:txBody>
      </p:sp>
      <p:sp>
        <p:nvSpPr>
          <p:cNvPr id="4" name="Rectangle 3"/>
          <p:cNvSpPr/>
          <p:nvPr/>
        </p:nvSpPr>
        <p:spPr>
          <a:xfrm>
            <a:off x="3160503" y="3968928"/>
            <a:ext cx="1968296" cy="584775"/>
          </a:xfrm>
          <a:prstGeom prst="rect">
            <a:avLst/>
          </a:prstGeom>
        </p:spPr>
        <p:txBody>
          <a:bodyPr wrap="none">
            <a:spAutoFit/>
          </a:bodyPr>
          <a:lstStyle/>
          <a:p>
            <a:pPr lvl="0"/>
            <a:r>
              <a:rPr lang="en-US" sz="3200" b="1" dirty="0">
                <a:latin typeface="Garamond" charset="0"/>
                <a:ea typeface="Garamond" charset="0"/>
                <a:cs typeface="Garamond" charset="0"/>
              </a:rPr>
              <a:t>Resources</a:t>
            </a:r>
          </a:p>
        </p:txBody>
      </p:sp>
      <p:sp>
        <p:nvSpPr>
          <p:cNvPr id="13" name="TextBox 11"/>
          <p:cNvSpPr txBox="1">
            <a:spLocks/>
          </p:cNvSpPr>
          <p:nvPr/>
        </p:nvSpPr>
        <p:spPr>
          <a:xfrm>
            <a:off x="2874741" y="4828402"/>
            <a:ext cx="125999" cy="126000"/>
          </a:xfrm>
          <a:prstGeom prst="ellipse">
            <a:avLst/>
          </a:prstGeom>
          <a:solidFill>
            <a:srgbClr val="7030A0"/>
          </a:solidFill>
          <a:ln w="9525">
            <a:noFill/>
            <a:prstDash val="dash"/>
          </a:ln>
        </p:spPr>
        <p:txBody>
          <a:bodyPr wrap="none" lIns="0" tIns="0" rIns="0" bIns="0" rtlCol="0" anchor="ctr" anchorCtr="0">
            <a:noAutofit/>
          </a:bodyPr>
          <a:lstStyle/>
          <a:p>
            <a:pPr algn="ctr"/>
            <a:endParaRPr lang="ru-RU" dirty="0">
              <a:solidFill>
                <a:schemeClr val="bg1"/>
              </a:solidFill>
              <a:latin typeface="Georgia" panose="02040502050405020303" pitchFamily="18" charset="0"/>
            </a:endParaRPr>
          </a:p>
        </p:txBody>
      </p:sp>
      <p:sp>
        <p:nvSpPr>
          <p:cNvPr id="5" name="Rectangle 4"/>
          <p:cNvSpPr/>
          <p:nvPr/>
        </p:nvSpPr>
        <p:spPr>
          <a:xfrm>
            <a:off x="3156343" y="4653359"/>
            <a:ext cx="3233193" cy="369332"/>
          </a:xfrm>
          <a:prstGeom prst="rect">
            <a:avLst/>
          </a:prstGeom>
        </p:spPr>
        <p:txBody>
          <a:bodyPr wrap="none">
            <a:spAutoFit/>
          </a:bodyPr>
          <a:lstStyle/>
          <a:p>
            <a:r>
              <a:rPr lang="en-US" dirty="0">
                <a:latin typeface="Garamond" charset="0"/>
                <a:ea typeface="Garamond" charset="0"/>
                <a:cs typeface="Garamond" charset="0"/>
                <a:hlinkClick r:id="rId5"/>
              </a:rPr>
              <a:t>https://www.kaggle.com/datasets</a:t>
            </a:r>
            <a:endParaRPr lang="en-US" dirty="0">
              <a:latin typeface="Garamond" charset="0"/>
              <a:ea typeface="Garamond" charset="0"/>
              <a:cs typeface="Garamond" charset="0"/>
            </a:endParaRPr>
          </a:p>
        </p:txBody>
      </p:sp>
      <p:sp>
        <p:nvSpPr>
          <p:cNvPr id="6" name="Rectangle 5"/>
          <p:cNvSpPr/>
          <p:nvPr/>
        </p:nvSpPr>
        <p:spPr>
          <a:xfrm>
            <a:off x="3156343" y="5122347"/>
            <a:ext cx="6096000" cy="584775"/>
          </a:xfrm>
          <a:prstGeom prst="rect">
            <a:avLst/>
          </a:prstGeom>
        </p:spPr>
        <p:txBody>
          <a:bodyPr>
            <a:spAutoFit/>
          </a:bodyPr>
          <a:lstStyle/>
          <a:p>
            <a:r>
              <a:rPr lang="en-US" sz="1600" dirty="0">
                <a:latin typeface="Garamond" charset="0"/>
                <a:ea typeface="Garamond" charset="0"/>
                <a:cs typeface="Garamond" charset="0"/>
                <a:hlinkClick r:id="rId6"/>
              </a:rPr>
              <a:t>https://</a:t>
            </a:r>
            <a:r>
              <a:rPr lang="en-US" sz="1600" dirty="0" smtClean="0">
                <a:latin typeface="Garamond" charset="0"/>
                <a:ea typeface="Garamond" charset="0"/>
                <a:cs typeface="Garamond" charset="0"/>
                <a:hlinkClick r:id="rId6"/>
              </a:rPr>
              <a:t>www.google.ca/imghp?hl=en&amp;ei=MzDPWLTWIIrbjwSZg42oCg&amp;ved=0EKouCAIoAQ</a:t>
            </a:r>
            <a:endParaRPr lang="en-US" sz="1600" dirty="0" smtClean="0">
              <a:latin typeface="Garamond" charset="0"/>
              <a:ea typeface="Garamond" charset="0"/>
              <a:cs typeface="Garamond" charset="0"/>
            </a:endParaRPr>
          </a:p>
        </p:txBody>
      </p:sp>
      <p:sp>
        <p:nvSpPr>
          <p:cNvPr id="16" name="TextBox 11"/>
          <p:cNvSpPr txBox="1">
            <a:spLocks/>
          </p:cNvSpPr>
          <p:nvPr/>
        </p:nvSpPr>
        <p:spPr>
          <a:xfrm>
            <a:off x="2874741" y="5331081"/>
            <a:ext cx="125999" cy="126000"/>
          </a:xfrm>
          <a:prstGeom prst="ellipse">
            <a:avLst/>
          </a:prstGeom>
          <a:solidFill>
            <a:srgbClr val="7030A0"/>
          </a:solidFill>
          <a:ln w="9525">
            <a:noFill/>
            <a:prstDash val="dash"/>
          </a:ln>
        </p:spPr>
        <p:txBody>
          <a:bodyPr wrap="none" lIns="0" tIns="0" rIns="0" bIns="0" rtlCol="0" anchor="ctr" anchorCtr="0">
            <a:noAutofit/>
          </a:bodyPr>
          <a:lstStyle/>
          <a:p>
            <a:pPr algn="ctr"/>
            <a:endParaRPr lang="ru-RU" dirty="0">
              <a:solidFill>
                <a:schemeClr val="bg1"/>
              </a:solidFill>
              <a:latin typeface="Georgia" panose="02040502050405020303" pitchFamily="18" charset="0"/>
            </a:endParaRPr>
          </a:p>
        </p:txBody>
      </p:sp>
    </p:spTree>
    <p:extLst>
      <p:ext uri="{BB962C8B-B14F-4D97-AF65-F5344CB8AC3E}">
        <p14:creationId xmlns:p14="http://schemas.microsoft.com/office/powerpoint/2010/main" val="249155187"/>
      </p:ext>
    </p:extLst>
  </p:cSld>
  <p:clrMapOvr>
    <a:masterClrMapping/>
  </p:clrMapOvr>
  <mc:AlternateContent xmlns:mc="http://schemas.openxmlformats.org/markup-compatibility/2006" xmlns:p14="http://schemas.microsoft.com/office/powerpoint/2010/main">
    <mc:Choice Requires="p14">
      <p:transition spd="slow" p14:dur="2000">
        <p:push/>
      </p:transition>
    </mc:Choice>
    <mc:Fallback xmlns="">
      <p:transition xmlns:p14="http://schemas.microsoft.com/office/powerpoint/2010/main" spd="slow">
        <p:push/>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p:cNvSpPr txBox="1"/>
          <p:nvPr/>
        </p:nvSpPr>
        <p:spPr>
          <a:xfrm>
            <a:off x="3051798" y="2329464"/>
            <a:ext cx="6078882" cy="1040285"/>
          </a:xfrm>
          <a:prstGeom prst="rect">
            <a:avLst/>
          </a:prstGeom>
          <a:noFill/>
        </p:spPr>
        <p:txBody>
          <a:bodyPr wrap="square" rtlCol="0">
            <a:spAutoFit/>
          </a:bodyPr>
          <a:lstStyle/>
          <a:p>
            <a:pPr algn="ctr">
              <a:lnSpc>
                <a:spcPct val="80000"/>
              </a:lnSpc>
            </a:pPr>
            <a:r>
              <a:rPr lang="en-MY" sz="7700" dirty="0" smtClean="0">
                <a:solidFill>
                  <a:schemeClr val="tx1">
                    <a:lumMod val="65000"/>
                    <a:lumOff val="35000"/>
                  </a:schemeClr>
                </a:solidFill>
                <a:latin typeface="Times New Roman" charset="0"/>
                <a:ea typeface="Times New Roman" charset="0"/>
                <a:cs typeface="Times New Roman" charset="0"/>
              </a:rPr>
              <a:t>T</a:t>
            </a:r>
            <a:r>
              <a:rPr lang="en-US" sz="7700" dirty="0" smtClean="0">
                <a:solidFill>
                  <a:schemeClr val="tx1">
                    <a:lumMod val="65000"/>
                    <a:lumOff val="35000"/>
                  </a:schemeClr>
                </a:solidFill>
                <a:latin typeface="Times New Roman" charset="0"/>
                <a:ea typeface="Times New Roman" charset="0"/>
                <a:cs typeface="Times New Roman" charset="0"/>
              </a:rPr>
              <a:t>HANK</a:t>
            </a:r>
            <a:r>
              <a:rPr lang="zh-CN" altLang="en-US" sz="7700" dirty="0" smtClean="0">
                <a:solidFill>
                  <a:schemeClr val="tx1">
                    <a:lumMod val="65000"/>
                    <a:lumOff val="35000"/>
                  </a:schemeClr>
                </a:solidFill>
                <a:latin typeface="Times New Roman" charset="0"/>
                <a:ea typeface="Times New Roman" charset="0"/>
                <a:cs typeface="Times New Roman" charset="0"/>
              </a:rPr>
              <a:t> </a:t>
            </a:r>
            <a:r>
              <a:rPr lang="en-US" altLang="zh-CN" sz="7700" dirty="0" smtClean="0">
                <a:solidFill>
                  <a:schemeClr val="tx1">
                    <a:lumMod val="65000"/>
                    <a:lumOff val="35000"/>
                  </a:schemeClr>
                </a:solidFill>
                <a:latin typeface="Times New Roman" charset="0"/>
                <a:ea typeface="Times New Roman" charset="0"/>
                <a:cs typeface="Times New Roman" charset="0"/>
              </a:rPr>
              <a:t>YOU</a:t>
            </a:r>
            <a:endParaRPr lang="en-MY" sz="7700" dirty="0">
              <a:solidFill>
                <a:schemeClr val="tx1">
                  <a:lumMod val="65000"/>
                  <a:lumOff val="35000"/>
                </a:schemeClr>
              </a:solidFill>
              <a:latin typeface="Times New Roman" charset="0"/>
              <a:ea typeface="Times New Roman" charset="0"/>
              <a:cs typeface="Times New Roman" charset="0"/>
            </a:endParaRPr>
          </a:p>
        </p:txBody>
      </p:sp>
      <p:sp>
        <p:nvSpPr>
          <p:cNvPr id="12" name="TextBox 11"/>
          <p:cNvSpPr txBox="1"/>
          <p:nvPr/>
        </p:nvSpPr>
        <p:spPr>
          <a:xfrm>
            <a:off x="4402015" y="3658015"/>
            <a:ext cx="3378448" cy="486287"/>
          </a:xfrm>
          <a:prstGeom prst="rect">
            <a:avLst/>
          </a:prstGeom>
          <a:noFill/>
        </p:spPr>
        <p:txBody>
          <a:bodyPr wrap="square" rtlCol="0">
            <a:spAutoFit/>
          </a:bodyPr>
          <a:lstStyle/>
          <a:p>
            <a:pPr algn="ctr">
              <a:lnSpc>
                <a:spcPct val="80000"/>
              </a:lnSpc>
            </a:pPr>
            <a:r>
              <a:rPr lang="en-US" altLang="zh-CN" sz="3200" spc="-150" dirty="0" smtClean="0">
                <a:solidFill>
                  <a:schemeClr val="tx1">
                    <a:lumMod val="75000"/>
                    <a:lumOff val="25000"/>
                  </a:schemeClr>
                </a:solidFill>
                <a:latin typeface="Source Sans Pro Black" panose="020B0803030403020204" pitchFamily="34" charset="0"/>
              </a:rPr>
              <a:t>MARCH 24 </a:t>
            </a:r>
            <a:r>
              <a:rPr lang="zh-CN" altLang="en-US" sz="3200" spc="-150" dirty="0" smtClean="0">
                <a:solidFill>
                  <a:schemeClr val="tx1">
                    <a:lumMod val="75000"/>
                    <a:lumOff val="25000"/>
                  </a:schemeClr>
                </a:solidFill>
                <a:latin typeface="Source Sans Pro Black" panose="020B0803030403020204" pitchFamily="34" charset="0"/>
              </a:rPr>
              <a:t> </a:t>
            </a:r>
            <a:r>
              <a:rPr lang="en-US" altLang="zh-CN" sz="3200" spc="-150" dirty="0" smtClean="0">
                <a:solidFill>
                  <a:schemeClr val="tx1">
                    <a:lumMod val="75000"/>
                    <a:lumOff val="25000"/>
                  </a:schemeClr>
                </a:solidFill>
                <a:latin typeface="Source Sans Pro Black" panose="020B0803030403020204" pitchFamily="34" charset="0"/>
              </a:rPr>
              <a:t>2017</a:t>
            </a:r>
            <a:endParaRPr lang="en-US" altLang="zh-CN" sz="3200" spc="-150" dirty="0">
              <a:solidFill>
                <a:schemeClr val="tx1">
                  <a:lumMod val="75000"/>
                  <a:lumOff val="25000"/>
                </a:schemeClr>
              </a:solidFill>
              <a:latin typeface="Source Sans Pro Black" panose="020B0803030403020204" pitchFamily="34" charset="0"/>
            </a:endParaRPr>
          </a:p>
        </p:txBody>
      </p:sp>
    </p:spTree>
    <p:extLst>
      <p:ext uri="{BB962C8B-B14F-4D97-AF65-F5344CB8AC3E}">
        <p14:creationId xmlns:p14="http://schemas.microsoft.com/office/powerpoint/2010/main" val="2103295420"/>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xmlns:p14="http://schemas.microsoft.com/office/powerpoint/2010/mai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38"/>
                                        </p:tgtEl>
                                        <p:attrNameLst>
                                          <p:attrName>style.visibility</p:attrName>
                                        </p:attrNameLst>
                                      </p:cBhvr>
                                      <p:to>
                                        <p:strVal val="visible"/>
                                      </p:to>
                                    </p:set>
                                    <p:anim calcmode="lin" valueType="num">
                                      <p:cBhvr additive="base">
                                        <p:cTn id="7" dur="750" fill="hold"/>
                                        <p:tgtEl>
                                          <p:spTgt spid="38"/>
                                        </p:tgtEl>
                                        <p:attrNameLst>
                                          <p:attrName>ppt_x</p:attrName>
                                        </p:attrNameLst>
                                      </p:cBhvr>
                                      <p:tavLst>
                                        <p:tav tm="0">
                                          <p:val>
                                            <p:strVal val="#ppt_x"/>
                                          </p:val>
                                        </p:tav>
                                        <p:tav tm="100000">
                                          <p:val>
                                            <p:strVal val="#ppt_x"/>
                                          </p:val>
                                        </p:tav>
                                      </p:tavLst>
                                    </p:anim>
                                    <p:anim calcmode="lin" valueType="num">
                                      <p:cBhvr additive="base">
                                        <p:cTn id="8" dur="750" fill="hold"/>
                                        <p:tgtEl>
                                          <p:spTgt spid="38"/>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 presetClass="entr" presetSubtype="4" decel="100000" fill="hold" grpId="0" nodeType="afterEffect">
                                  <p:stCondLst>
                                    <p:cond delay="0"/>
                                  </p:stCondLst>
                                  <p:iterate type="wd">
                                    <p:tmPct val="10000"/>
                                  </p:iterate>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750" fill="hold"/>
                                        <p:tgtEl>
                                          <p:spTgt spid="12"/>
                                        </p:tgtEl>
                                        <p:attrNameLst>
                                          <p:attrName>ppt_x</p:attrName>
                                        </p:attrNameLst>
                                      </p:cBhvr>
                                      <p:tavLst>
                                        <p:tav tm="0">
                                          <p:val>
                                            <p:strVal val="#ppt_x"/>
                                          </p:val>
                                        </p:tav>
                                        <p:tav tm="100000">
                                          <p:val>
                                            <p:strVal val="#ppt_x"/>
                                          </p:val>
                                        </p:tav>
                                      </p:tavLst>
                                    </p:anim>
                                    <p:anim calcmode="lin" valueType="num">
                                      <p:cBhvr additive="base">
                                        <p:cTn id="13"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1315709" y="1126787"/>
            <a:ext cx="4376556" cy="954107"/>
          </a:xfrm>
          <a:prstGeom prst="rect">
            <a:avLst/>
          </a:prstGeom>
          <a:noFill/>
        </p:spPr>
        <p:txBody>
          <a:bodyPr wrap="square" rtlCol="0">
            <a:spAutoFit/>
          </a:bodyPr>
          <a:lstStyle/>
          <a:p>
            <a:pPr>
              <a:lnSpc>
                <a:spcPct val="80000"/>
              </a:lnSpc>
            </a:pPr>
            <a:r>
              <a:rPr lang="en-MY" sz="7000" b="1" dirty="0" smtClean="0">
                <a:solidFill>
                  <a:schemeClr val="tx1">
                    <a:lumMod val="75000"/>
                    <a:lumOff val="25000"/>
                  </a:schemeClr>
                </a:solidFill>
                <a:latin typeface="Garamond" charset="0"/>
                <a:ea typeface="Garamond" charset="0"/>
                <a:cs typeface="Garamond" charset="0"/>
              </a:rPr>
              <a:t>Contents</a:t>
            </a:r>
            <a:endParaRPr lang="en-MY" sz="7000" b="1" dirty="0">
              <a:solidFill>
                <a:schemeClr val="tx1">
                  <a:lumMod val="75000"/>
                  <a:lumOff val="25000"/>
                </a:schemeClr>
              </a:solidFill>
              <a:latin typeface="Garamond" charset="0"/>
              <a:ea typeface="Garamond" charset="0"/>
              <a:cs typeface="Garamond" charset="0"/>
            </a:endParaRPr>
          </a:p>
        </p:txBody>
      </p:sp>
      <p:sp>
        <p:nvSpPr>
          <p:cNvPr id="8" name="Oval 7"/>
          <p:cNvSpPr/>
          <p:nvPr/>
        </p:nvSpPr>
        <p:spPr>
          <a:xfrm>
            <a:off x="6747562" y="1549742"/>
            <a:ext cx="561975" cy="56197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spc="-150" dirty="0">
              <a:latin typeface="Source Sans Pro Light" panose="020B0403030403020204" pitchFamily="34" charset="0"/>
            </a:endParaRPr>
          </a:p>
        </p:txBody>
      </p:sp>
      <p:sp>
        <p:nvSpPr>
          <p:cNvPr id="10" name="Rectangle 9"/>
          <p:cNvSpPr/>
          <p:nvPr/>
        </p:nvSpPr>
        <p:spPr>
          <a:xfrm>
            <a:off x="7328587" y="1556693"/>
            <a:ext cx="2110321" cy="369332"/>
          </a:xfrm>
          <a:prstGeom prst="rect">
            <a:avLst/>
          </a:prstGeom>
        </p:spPr>
        <p:txBody>
          <a:bodyPr wrap="none">
            <a:spAutoFit/>
          </a:bodyPr>
          <a:lstStyle/>
          <a:p>
            <a:r>
              <a:rPr lang="en-US" b="1" dirty="0" smtClean="0">
                <a:solidFill>
                  <a:schemeClr val="tx1">
                    <a:lumMod val="85000"/>
                    <a:lumOff val="15000"/>
                  </a:schemeClr>
                </a:solidFill>
                <a:latin typeface="Garamond" charset="0"/>
                <a:ea typeface="Garamond" charset="0"/>
                <a:cs typeface="Garamond" charset="0"/>
              </a:rPr>
              <a:t>INTRODUCTION</a:t>
            </a:r>
            <a:endParaRPr lang="en-US" b="1" dirty="0">
              <a:solidFill>
                <a:schemeClr val="tx1">
                  <a:lumMod val="85000"/>
                  <a:lumOff val="15000"/>
                </a:schemeClr>
              </a:solidFill>
              <a:latin typeface="Garamond" charset="0"/>
              <a:ea typeface="Garamond" charset="0"/>
              <a:cs typeface="Garamond" charset="0"/>
            </a:endParaRPr>
          </a:p>
        </p:txBody>
      </p:sp>
      <p:sp>
        <p:nvSpPr>
          <p:cNvPr id="13" name="Rectangle 12"/>
          <p:cNvSpPr/>
          <p:nvPr/>
        </p:nvSpPr>
        <p:spPr>
          <a:xfrm>
            <a:off x="7328587" y="2312438"/>
            <a:ext cx="2674400" cy="369332"/>
          </a:xfrm>
          <a:prstGeom prst="rect">
            <a:avLst/>
          </a:prstGeom>
        </p:spPr>
        <p:txBody>
          <a:bodyPr wrap="square">
            <a:spAutoFit/>
          </a:bodyPr>
          <a:lstStyle/>
          <a:p>
            <a:r>
              <a:rPr lang="en-US" b="1" dirty="0" smtClean="0">
                <a:latin typeface="Garamond" charset="0"/>
                <a:ea typeface="Garamond" charset="0"/>
                <a:cs typeface="Garamond" charset="0"/>
              </a:rPr>
              <a:t>DESIGN OVERVIEW</a:t>
            </a:r>
            <a:endParaRPr lang="en-US" b="1" dirty="0">
              <a:latin typeface="Garamond" charset="0"/>
              <a:ea typeface="Garamond" charset="0"/>
              <a:cs typeface="Garamond" charset="0"/>
            </a:endParaRPr>
          </a:p>
        </p:txBody>
      </p:sp>
      <p:sp>
        <p:nvSpPr>
          <p:cNvPr id="14" name="Rectangle 13"/>
          <p:cNvSpPr/>
          <p:nvPr/>
        </p:nvSpPr>
        <p:spPr>
          <a:xfrm>
            <a:off x="7297121" y="2538212"/>
            <a:ext cx="219932" cy="276999"/>
          </a:xfrm>
          <a:prstGeom prst="rect">
            <a:avLst/>
          </a:prstGeom>
        </p:spPr>
        <p:txBody>
          <a:bodyPr wrap="none">
            <a:spAutoFit/>
          </a:bodyPr>
          <a:lstStyle/>
          <a:p>
            <a:r>
              <a:rPr lang="en-US" sz="1200" dirty="0" smtClean="0"/>
              <a:t> </a:t>
            </a:r>
            <a:endParaRPr lang="en-US" sz="1200" i="1" dirty="0">
              <a:solidFill>
                <a:schemeClr val="tx1">
                  <a:lumMod val="85000"/>
                  <a:lumOff val="15000"/>
                </a:schemeClr>
              </a:solidFill>
              <a:latin typeface="Source Sans Pro Light" panose="020B0403030403020204" pitchFamily="34" charset="0"/>
            </a:endParaRPr>
          </a:p>
        </p:txBody>
      </p:sp>
      <p:sp>
        <p:nvSpPr>
          <p:cNvPr id="15" name="Oval 14"/>
          <p:cNvSpPr/>
          <p:nvPr/>
        </p:nvSpPr>
        <p:spPr>
          <a:xfrm>
            <a:off x="6747562" y="2300115"/>
            <a:ext cx="561975" cy="56197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pc="-150" dirty="0" smtClean="0">
                <a:latin typeface="Garamond" charset="0"/>
                <a:ea typeface="Garamond" charset="0"/>
                <a:cs typeface="Garamond" charset="0"/>
              </a:rPr>
              <a:t>02</a:t>
            </a:r>
            <a:endParaRPr lang="en-US" spc="-150" dirty="0">
              <a:latin typeface="Garamond" charset="0"/>
              <a:ea typeface="Garamond" charset="0"/>
              <a:cs typeface="Garamond" charset="0"/>
            </a:endParaRPr>
          </a:p>
        </p:txBody>
      </p:sp>
      <p:sp>
        <p:nvSpPr>
          <p:cNvPr id="16" name="Rectangle 15"/>
          <p:cNvSpPr/>
          <p:nvPr/>
        </p:nvSpPr>
        <p:spPr>
          <a:xfrm>
            <a:off x="7328587" y="3054888"/>
            <a:ext cx="2687467" cy="369332"/>
          </a:xfrm>
          <a:prstGeom prst="rect">
            <a:avLst/>
          </a:prstGeom>
        </p:spPr>
        <p:txBody>
          <a:bodyPr wrap="none">
            <a:spAutoFit/>
          </a:bodyPr>
          <a:lstStyle/>
          <a:p>
            <a:r>
              <a:rPr lang="en-US" b="1" dirty="0" smtClean="0">
                <a:solidFill>
                  <a:schemeClr val="tx1">
                    <a:lumMod val="85000"/>
                    <a:lumOff val="15000"/>
                  </a:schemeClr>
                </a:solidFill>
                <a:latin typeface="Garamond" charset="0"/>
                <a:ea typeface="Garamond" charset="0"/>
                <a:cs typeface="Garamond" charset="0"/>
              </a:rPr>
              <a:t>TOOLS &amp; LANGUAGES</a:t>
            </a:r>
            <a:endParaRPr lang="en-US" b="1" dirty="0">
              <a:solidFill>
                <a:schemeClr val="tx1">
                  <a:lumMod val="85000"/>
                  <a:lumOff val="15000"/>
                </a:schemeClr>
              </a:solidFill>
              <a:latin typeface="Garamond" charset="0"/>
              <a:ea typeface="Garamond" charset="0"/>
              <a:cs typeface="Garamond" charset="0"/>
            </a:endParaRPr>
          </a:p>
        </p:txBody>
      </p:sp>
      <p:sp>
        <p:nvSpPr>
          <p:cNvPr id="17" name="Rectangle 16"/>
          <p:cNvSpPr/>
          <p:nvPr/>
        </p:nvSpPr>
        <p:spPr>
          <a:xfrm>
            <a:off x="7328587" y="3275202"/>
            <a:ext cx="2445798" cy="276999"/>
          </a:xfrm>
          <a:prstGeom prst="rect">
            <a:avLst/>
          </a:prstGeom>
        </p:spPr>
        <p:txBody>
          <a:bodyPr wrap="none">
            <a:spAutoFit/>
          </a:bodyPr>
          <a:lstStyle/>
          <a:p>
            <a:r>
              <a:rPr lang="en-US" sz="1200" i="1" dirty="0" smtClean="0">
                <a:solidFill>
                  <a:schemeClr val="bg1">
                    <a:lumMod val="50000"/>
                  </a:schemeClr>
                </a:solidFill>
                <a:latin typeface="Times New Roman" charset="0"/>
                <a:ea typeface="Times New Roman" charset="0"/>
                <a:cs typeface="Times New Roman" charset="0"/>
              </a:rPr>
              <a:t>A List of Tools and Languages Used </a:t>
            </a:r>
            <a:endParaRPr lang="en-US" sz="1200" i="1" dirty="0">
              <a:solidFill>
                <a:schemeClr val="bg1">
                  <a:lumMod val="50000"/>
                </a:schemeClr>
              </a:solidFill>
              <a:latin typeface="Times New Roman" charset="0"/>
              <a:ea typeface="Times New Roman" charset="0"/>
              <a:cs typeface="Times New Roman" charset="0"/>
            </a:endParaRPr>
          </a:p>
        </p:txBody>
      </p:sp>
      <p:sp>
        <p:nvSpPr>
          <p:cNvPr id="19" name="Rectangle 18"/>
          <p:cNvSpPr/>
          <p:nvPr/>
        </p:nvSpPr>
        <p:spPr>
          <a:xfrm>
            <a:off x="7328587" y="3821740"/>
            <a:ext cx="2593980" cy="369332"/>
          </a:xfrm>
          <a:prstGeom prst="rect">
            <a:avLst/>
          </a:prstGeom>
        </p:spPr>
        <p:txBody>
          <a:bodyPr wrap="none">
            <a:spAutoFit/>
          </a:bodyPr>
          <a:lstStyle/>
          <a:p>
            <a:r>
              <a:rPr lang="en-US" b="1" dirty="0" smtClean="0">
                <a:solidFill>
                  <a:schemeClr val="tx1">
                    <a:lumMod val="85000"/>
                    <a:lumOff val="15000"/>
                  </a:schemeClr>
                </a:solidFill>
                <a:latin typeface="Garamond" charset="0"/>
                <a:ea typeface="Garamond" charset="0"/>
                <a:cs typeface="Garamond" charset="0"/>
              </a:rPr>
              <a:t>APPLICATION DEMO</a:t>
            </a:r>
            <a:endParaRPr lang="en-US" b="1" dirty="0">
              <a:solidFill>
                <a:schemeClr val="tx1">
                  <a:lumMod val="85000"/>
                  <a:lumOff val="15000"/>
                </a:schemeClr>
              </a:solidFill>
              <a:latin typeface="Garamond" charset="0"/>
              <a:ea typeface="Garamond" charset="0"/>
              <a:cs typeface="Garamond" charset="0"/>
            </a:endParaRPr>
          </a:p>
        </p:txBody>
      </p:sp>
      <p:sp>
        <p:nvSpPr>
          <p:cNvPr id="20" name="Rectangle 19"/>
          <p:cNvSpPr/>
          <p:nvPr/>
        </p:nvSpPr>
        <p:spPr>
          <a:xfrm>
            <a:off x="7328587" y="4052131"/>
            <a:ext cx="2331985" cy="276999"/>
          </a:xfrm>
          <a:prstGeom prst="rect">
            <a:avLst/>
          </a:prstGeom>
        </p:spPr>
        <p:txBody>
          <a:bodyPr wrap="none">
            <a:spAutoFit/>
          </a:bodyPr>
          <a:lstStyle/>
          <a:p>
            <a:r>
              <a:rPr lang="en-US" sz="1200" i="1" dirty="0" smtClean="0">
                <a:solidFill>
                  <a:schemeClr val="bg1">
                    <a:lumMod val="50000"/>
                  </a:schemeClr>
                </a:solidFill>
                <a:latin typeface="Times New Roman" charset="0"/>
                <a:ea typeface="Times New Roman" charset="0"/>
                <a:cs typeface="Times New Roman" charset="0"/>
              </a:rPr>
              <a:t>How The Sever Works And Scripts </a:t>
            </a:r>
            <a:endParaRPr lang="en-US" sz="1200" i="1" dirty="0">
              <a:solidFill>
                <a:schemeClr val="bg1">
                  <a:lumMod val="50000"/>
                </a:schemeClr>
              </a:solidFill>
              <a:latin typeface="Times New Roman" charset="0"/>
              <a:ea typeface="Times New Roman" charset="0"/>
              <a:cs typeface="Times New Roman" charset="0"/>
            </a:endParaRPr>
          </a:p>
        </p:txBody>
      </p:sp>
      <p:sp>
        <p:nvSpPr>
          <p:cNvPr id="21" name="Oval 20"/>
          <p:cNvSpPr/>
          <p:nvPr/>
        </p:nvSpPr>
        <p:spPr>
          <a:xfrm>
            <a:off x="6747562" y="3054888"/>
            <a:ext cx="561975" cy="561975"/>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pc="-150" dirty="0" smtClean="0">
                <a:latin typeface="Garamond" charset="0"/>
                <a:ea typeface="Garamond" charset="0"/>
                <a:cs typeface="Garamond" charset="0"/>
              </a:rPr>
              <a:t>0</a:t>
            </a:r>
            <a:r>
              <a:rPr lang="en-US" altLang="zh-CN" spc="-150" dirty="0" smtClean="0">
                <a:latin typeface="Garamond" charset="0"/>
                <a:ea typeface="Garamond" charset="0"/>
                <a:cs typeface="Garamond" charset="0"/>
              </a:rPr>
              <a:t>3</a:t>
            </a:r>
            <a:endParaRPr lang="en-US" spc="-150" dirty="0">
              <a:latin typeface="Garamond" charset="0"/>
              <a:ea typeface="Garamond" charset="0"/>
              <a:cs typeface="Garamond" charset="0"/>
            </a:endParaRPr>
          </a:p>
        </p:txBody>
      </p:sp>
      <p:sp>
        <p:nvSpPr>
          <p:cNvPr id="30" name="Oval 29"/>
          <p:cNvSpPr/>
          <p:nvPr/>
        </p:nvSpPr>
        <p:spPr>
          <a:xfrm>
            <a:off x="6740311" y="3819218"/>
            <a:ext cx="561975" cy="56197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pc="-150" dirty="0" smtClean="0">
                <a:latin typeface="Garamond" charset="0"/>
                <a:ea typeface="Garamond" charset="0"/>
                <a:cs typeface="Garamond" charset="0"/>
              </a:rPr>
              <a:t>0</a:t>
            </a:r>
            <a:r>
              <a:rPr lang="en-US" altLang="zh-CN" spc="-150" dirty="0" smtClean="0">
                <a:latin typeface="Garamond" charset="0"/>
                <a:ea typeface="Garamond" charset="0"/>
                <a:cs typeface="Garamond" charset="0"/>
              </a:rPr>
              <a:t>4</a:t>
            </a:r>
            <a:endParaRPr lang="en-US" spc="-150" dirty="0">
              <a:latin typeface="Garamond" charset="0"/>
              <a:ea typeface="Garamond" charset="0"/>
              <a:cs typeface="Garamond" charset="0"/>
            </a:endParaRPr>
          </a:p>
        </p:txBody>
      </p:sp>
      <p:sp>
        <p:nvSpPr>
          <p:cNvPr id="2" name="文本框 1"/>
          <p:cNvSpPr txBox="1"/>
          <p:nvPr/>
        </p:nvSpPr>
        <p:spPr>
          <a:xfrm>
            <a:off x="6846437" y="1649023"/>
            <a:ext cx="377026" cy="369332"/>
          </a:xfrm>
          <a:prstGeom prst="rect">
            <a:avLst/>
          </a:prstGeom>
          <a:noFill/>
        </p:spPr>
        <p:txBody>
          <a:bodyPr wrap="none" rtlCol="0">
            <a:spAutoFit/>
          </a:bodyPr>
          <a:lstStyle/>
          <a:p>
            <a:r>
              <a:rPr lang="en-US" altLang="zh-CN" spc="-150" dirty="0" smtClean="0">
                <a:solidFill>
                  <a:schemeClr val="bg1">
                    <a:lumMod val="95000"/>
                  </a:schemeClr>
                </a:solidFill>
                <a:latin typeface="Garamond" charset="0"/>
                <a:ea typeface="Garamond" charset="0"/>
                <a:cs typeface="Garamond" charset="0"/>
              </a:rPr>
              <a:t>01</a:t>
            </a:r>
            <a:endParaRPr lang="en-US" altLang="zh-CN" spc="-150" dirty="0">
              <a:solidFill>
                <a:schemeClr val="bg1">
                  <a:lumMod val="95000"/>
                </a:schemeClr>
              </a:solidFill>
              <a:latin typeface="Garamond" charset="0"/>
              <a:ea typeface="Garamond" charset="0"/>
              <a:cs typeface="Garamond" charset="0"/>
            </a:endParaRPr>
          </a:p>
        </p:txBody>
      </p:sp>
      <p:sp>
        <p:nvSpPr>
          <p:cNvPr id="25" name="Rectangle 13"/>
          <p:cNvSpPr/>
          <p:nvPr/>
        </p:nvSpPr>
        <p:spPr>
          <a:xfrm>
            <a:off x="7316524" y="1789428"/>
            <a:ext cx="2009589" cy="276999"/>
          </a:xfrm>
          <a:prstGeom prst="rect">
            <a:avLst/>
          </a:prstGeom>
        </p:spPr>
        <p:txBody>
          <a:bodyPr wrap="none">
            <a:spAutoFit/>
          </a:bodyPr>
          <a:lstStyle/>
          <a:p>
            <a:r>
              <a:rPr lang="en-US" altLang="zh-CN" sz="1200" i="1" dirty="0" smtClean="0">
                <a:solidFill>
                  <a:schemeClr val="bg1">
                    <a:lumMod val="50000"/>
                  </a:schemeClr>
                </a:solidFill>
                <a:latin typeface="Times New Roman" charset="0"/>
                <a:ea typeface="Times New Roman" charset="0"/>
                <a:cs typeface="Times New Roman" charset="0"/>
              </a:rPr>
              <a:t>Background, Goals and Risks</a:t>
            </a:r>
            <a:endParaRPr lang="en-US" sz="1200" i="1" dirty="0">
              <a:solidFill>
                <a:schemeClr val="bg1">
                  <a:lumMod val="50000"/>
                </a:schemeClr>
              </a:solidFill>
              <a:latin typeface="Times New Roman" charset="0"/>
              <a:ea typeface="Times New Roman" charset="0"/>
              <a:cs typeface="Times New Roman" charset="0"/>
            </a:endParaRPr>
          </a:p>
        </p:txBody>
      </p:sp>
      <p:sp>
        <p:nvSpPr>
          <p:cNvPr id="26" name="Rectangle 13"/>
          <p:cNvSpPr/>
          <p:nvPr/>
        </p:nvSpPr>
        <p:spPr>
          <a:xfrm>
            <a:off x="7334294" y="2526240"/>
            <a:ext cx="2657202" cy="276999"/>
          </a:xfrm>
          <a:prstGeom prst="rect">
            <a:avLst/>
          </a:prstGeom>
        </p:spPr>
        <p:txBody>
          <a:bodyPr wrap="none">
            <a:spAutoFit/>
          </a:bodyPr>
          <a:lstStyle/>
          <a:p>
            <a:r>
              <a:rPr lang="en-US" altLang="zh-CN" sz="1200" i="1" dirty="0" smtClean="0">
                <a:solidFill>
                  <a:schemeClr val="bg1">
                    <a:lumMod val="50000"/>
                  </a:schemeClr>
                </a:solidFill>
                <a:latin typeface="Times New Roman" charset="0"/>
                <a:ea typeface="Times New Roman" charset="0"/>
                <a:cs typeface="Times New Roman" charset="0"/>
              </a:rPr>
              <a:t>The Structure of The server and Clients </a:t>
            </a:r>
            <a:endParaRPr lang="en-US" sz="1200" i="1" dirty="0">
              <a:solidFill>
                <a:schemeClr val="bg1">
                  <a:lumMod val="50000"/>
                </a:schemeClr>
              </a:solidFill>
              <a:latin typeface="Times New Roman" charset="0"/>
              <a:ea typeface="Times New Roman" charset="0"/>
              <a:cs typeface="Times New Roman" charset="0"/>
            </a:endParaRPr>
          </a:p>
        </p:txBody>
      </p:sp>
      <p:sp>
        <p:nvSpPr>
          <p:cNvPr id="18" name="Rectangle 17"/>
          <p:cNvSpPr/>
          <p:nvPr/>
        </p:nvSpPr>
        <p:spPr>
          <a:xfrm>
            <a:off x="7348538" y="4602454"/>
            <a:ext cx="1355949" cy="369332"/>
          </a:xfrm>
          <a:prstGeom prst="rect">
            <a:avLst/>
          </a:prstGeom>
        </p:spPr>
        <p:txBody>
          <a:bodyPr wrap="none">
            <a:spAutoFit/>
          </a:bodyPr>
          <a:lstStyle/>
          <a:p>
            <a:r>
              <a:rPr lang="en-US" b="1" dirty="0" smtClean="0">
                <a:solidFill>
                  <a:schemeClr val="tx1">
                    <a:lumMod val="85000"/>
                    <a:lumOff val="15000"/>
                  </a:schemeClr>
                </a:solidFill>
                <a:latin typeface="Garamond" charset="0"/>
                <a:ea typeface="Garamond" charset="0"/>
                <a:cs typeface="Garamond" charset="0"/>
              </a:rPr>
              <a:t>SUMMARY</a:t>
            </a:r>
            <a:endParaRPr lang="en-US" b="1" dirty="0">
              <a:solidFill>
                <a:schemeClr val="tx1">
                  <a:lumMod val="85000"/>
                  <a:lumOff val="15000"/>
                </a:schemeClr>
              </a:solidFill>
              <a:latin typeface="Garamond" charset="0"/>
              <a:ea typeface="Garamond" charset="0"/>
              <a:cs typeface="Garamond" charset="0"/>
            </a:endParaRPr>
          </a:p>
        </p:txBody>
      </p:sp>
      <p:sp>
        <p:nvSpPr>
          <p:cNvPr id="22" name="Rectangle 21"/>
          <p:cNvSpPr/>
          <p:nvPr/>
        </p:nvSpPr>
        <p:spPr>
          <a:xfrm>
            <a:off x="7348538" y="4832845"/>
            <a:ext cx="1453347" cy="276999"/>
          </a:xfrm>
          <a:prstGeom prst="rect">
            <a:avLst/>
          </a:prstGeom>
        </p:spPr>
        <p:txBody>
          <a:bodyPr wrap="none">
            <a:spAutoFit/>
          </a:bodyPr>
          <a:lstStyle/>
          <a:p>
            <a:r>
              <a:rPr lang="en-US" sz="1200" i="1" dirty="0" smtClean="0">
                <a:solidFill>
                  <a:schemeClr val="bg1">
                    <a:lumMod val="50000"/>
                  </a:schemeClr>
                </a:solidFill>
                <a:latin typeface="Times New Roman" charset="0"/>
                <a:ea typeface="Times New Roman" charset="0"/>
                <a:cs typeface="Times New Roman" charset="0"/>
              </a:rPr>
              <a:t>Links and Resources</a:t>
            </a:r>
            <a:endParaRPr lang="en-US" sz="1200" i="1" dirty="0">
              <a:solidFill>
                <a:schemeClr val="bg1">
                  <a:lumMod val="50000"/>
                </a:schemeClr>
              </a:solidFill>
              <a:latin typeface="Times New Roman" charset="0"/>
              <a:ea typeface="Times New Roman" charset="0"/>
              <a:cs typeface="Times New Roman" charset="0"/>
            </a:endParaRPr>
          </a:p>
        </p:txBody>
      </p:sp>
      <p:sp>
        <p:nvSpPr>
          <p:cNvPr id="23" name="Oval 22"/>
          <p:cNvSpPr/>
          <p:nvPr/>
        </p:nvSpPr>
        <p:spPr>
          <a:xfrm>
            <a:off x="6760262" y="4599932"/>
            <a:ext cx="561975" cy="561975"/>
          </a:xfrm>
          <a:prstGeom prst="ellipse">
            <a:avLst/>
          </a:prstGeom>
          <a:solidFill>
            <a:srgbClr val="99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pc="-150" dirty="0" smtClean="0">
                <a:solidFill>
                  <a:schemeClr val="bg1"/>
                </a:solidFill>
                <a:latin typeface="Garamond" charset="0"/>
                <a:ea typeface="Garamond" charset="0"/>
                <a:cs typeface="Garamond" charset="0"/>
              </a:rPr>
              <a:t>05</a:t>
            </a:r>
            <a:endParaRPr lang="en-US" spc="-150" dirty="0">
              <a:solidFill>
                <a:schemeClr val="bg1"/>
              </a:solidFill>
              <a:latin typeface="Garamond" charset="0"/>
              <a:ea typeface="Garamond" charset="0"/>
              <a:cs typeface="Garamond" charset="0"/>
            </a:endParaRPr>
          </a:p>
        </p:txBody>
      </p:sp>
    </p:spTree>
    <p:extLst>
      <p:ext uri="{BB962C8B-B14F-4D97-AF65-F5344CB8AC3E}">
        <p14:creationId xmlns:p14="http://schemas.microsoft.com/office/powerpoint/2010/main" val="894110119"/>
      </p:ext>
    </p:extLst>
  </p:cSld>
  <p:clrMapOvr>
    <a:masterClrMapping/>
  </p:clrMapOvr>
  <mc:AlternateContent xmlns:mc="http://schemas.openxmlformats.org/markup-compatibility/2006" xmlns:p14="http://schemas.microsoft.com/office/powerpoint/2010/main">
    <mc:Choice Requires="p14">
      <p:transition spd="slow" p14:dur="2000">
        <p:push/>
      </p:transition>
    </mc:Choice>
    <mc:Fallback xmlns="">
      <p:transition spd="slow">
        <p:push/>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8"/>
          <p:cNvSpPr txBox="1">
            <a:spLocks noChangeAspect="1"/>
          </p:cNvSpPr>
          <p:nvPr/>
        </p:nvSpPr>
        <p:spPr>
          <a:xfrm>
            <a:off x="609348" y="559772"/>
            <a:ext cx="1052160" cy="1052160"/>
          </a:xfrm>
          <a:prstGeom prst="ellipse">
            <a:avLst/>
          </a:prstGeom>
          <a:solidFill>
            <a:srgbClr val="C10004"/>
          </a:solidFill>
          <a:ln w="9525">
            <a:noFill/>
            <a:prstDash val="dash"/>
          </a:ln>
        </p:spPr>
        <p:txBody>
          <a:bodyPr wrap="none" lIns="0" tIns="0" rIns="0" bIns="0" rtlCol="0" anchor="ctr" anchorCtr="0">
            <a:noAutofit/>
          </a:bodyPr>
          <a:lstStyle/>
          <a:p>
            <a:pPr algn="ctr"/>
            <a:endParaRPr lang="ru-RU" sz="1600" dirty="0">
              <a:solidFill>
                <a:schemeClr val="bg1"/>
              </a:solidFill>
              <a:latin typeface="Georgia" panose="02040502050405020303" pitchFamily="18" charset="0"/>
            </a:endParaRPr>
          </a:p>
        </p:txBody>
      </p:sp>
      <p:sp>
        <p:nvSpPr>
          <p:cNvPr id="5" name="Rectangle 9"/>
          <p:cNvSpPr/>
          <p:nvPr/>
        </p:nvSpPr>
        <p:spPr>
          <a:xfrm>
            <a:off x="791632" y="894400"/>
            <a:ext cx="2110321" cy="369332"/>
          </a:xfrm>
          <a:prstGeom prst="rect">
            <a:avLst/>
          </a:prstGeom>
        </p:spPr>
        <p:txBody>
          <a:bodyPr wrap="none">
            <a:spAutoFit/>
          </a:bodyPr>
          <a:lstStyle/>
          <a:p>
            <a:r>
              <a:rPr lang="en-US" b="1" dirty="0" smtClean="0">
                <a:solidFill>
                  <a:srgbClr val="F2F2F2"/>
                </a:solidFill>
                <a:latin typeface="Garamond" charset="0"/>
                <a:ea typeface="Garamond" charset="0"/>
                <a:cs typeface="Garamond" charset="0"/>
              </a:rPr>
              <a:t>INTRO</a:t>
            </a:r>
            <a:r>
              <a:rPr lang="en-US" b="1" dirty="0" smtClean="0">
                <a:solidFill>
                  <a:schemeClr val="tx1">
                    <a:lumMod val="85000"/>
                    <a:lumOff val="15000"/>
                  </a:schemeClr>
                </a:solidFill>
                <a:latin typeface="Garamond" charset="0"/>
                <a:ea typeface="Garamond" charset="0"/>
                <a:cs typeface="Garamond" charset="0"/>
              </a:rPr>
              <a:t>DUCTION</a:t>
            </a:r>
            <a:endParaRPr lang="en-US" b="1" dirty="0">
              <a:solidFill>
                <a:schemeClr val="tx1">
                  <a:lumMod val="85000"/>
                  <a:lumOff val="15000"/>
                </a:schemeClr>
              </a:solidFill>
              <a:latin typeface="Garamond" charset="0"/>
              <a:ea typeface="Garamond" charset="0"/>
              <a:cs typeface="Garamond" charset="0"/>
            </a:endParaRPr>
          </a:p>
        </p:txBody>
      </p:sp>
      <p:sp>
        <p:nvSpPr>
          <p:cNvPr id="7" name="TextBox 11"/>
          <p:cNvSpPr txBox="1">
            <a:spLocks noChangeAspect="1"/>
          </p:cNvSpPr>
          <p:nvPr/>
        </p:nvSpPr>
        <p:spPr>
          <a:xfrm>
            <a:off x="3063078" y="903389"/>
            <a:ext cx="362464" cy="362464"/>
          </a:xfrm>
          <a:prstGeom prst="ellipse">
            <a:avLst/>
          </a:prstGeom>
          <a:solidFill>
            <a:srgbClr val="C10004"/>
          </a:solidFill>
          <a:ln w="9525">
            <a:noFill/>
            <a:prstDash val="dash"/>
          </a:ln>
        </p:spPr>
        <p:txBody>
          <a:bodyPr wrap="none" lIns="0" tIns="0" rIns="0" bIns="0" rtlCol="0" anchor="ctr" anchorCtr="0">
            <a:noAutofit/>
          </a:bodyPr>
          <a:lstStyle/>
          <a:p>
            <a:pPr algn="ctr"/>
            <a:endParaRPr lang="ru-RU" dirty="0">
              <a:solidFill>
                <a:schemeClr val="bg1"/>
              </a:solidFill>
              <a:latin typeface="Georgia" panose="02040502050405020303" pitchFamily="18" charset="0"/>
            </a:endParaRPr>
          </a:p>
        </p:txBody>
      </p:sp>
      <p:cxnSp>
        <p:nvCxnSpPr>
          <p:cNvPr id="3" name="直线连接符 2"/>
          <p:cNvCxnSpPr/>
          <p:nvPr/>
        </p:nvCxnSpPr>
        <p:spPr>
          <a:xfrm flipH="1" flipV="1">
            <a:off x="3244310" y="1065296"/>
            <a:ext cx="9092202" cy="13770"/>
          </a:xfrm>
          <a:prstGeom prst="line">
            <a:avLst/>
          </a:prstGeom>
          <a:ln>
            <a:solidFill>
              <a:srgbClr val="C10004"/>
            </a:solidFill>
          </a:ln>
        </p:spPr>
        <p:style>
          <a:lnRef idx="3">
            <a:schemeClr val="accent5"/>
          </a:lnRef>
          <a:fillRef idx="0">
            <a:schemeClr val="accent5"/>
          </a:fillRef>
          <a:effectRef idx="2">
            <a:schemeClr val="accent5"/>
          </a:effectRef>
          <a:fontRef idx="minor">
            <a:schemeClr val="tx1"/>
          </a:fontRef>
        </p:style>
      </p:cxnSp>
      <p:sp>
        <p:nvSpPr>
          <p:cNvPr id="9" name="TextBox 8"/>
          <p:cNvSpPr txBox="1"/>
          <p:nvPr/>
        </p:nvSpPr>
        <p:spPr>
          <a:xfrm>
            <a:off x="114300" y="2731401"/>
            <a:ext cx="5080489" cy="1631216"/>
          </a:xfrm>
          <a:prstGeom prst="rect">
            <a:avLst/>
          </a:prstGeom>
          <a:noFill/>
        </p:spPr>
        <p:txBody>
          <a:bodyPr wrap="square" rtlCol="0">
            <a:spAutoFit/>
          </a:bodyPr>
          <a:lstStyle/>
          <a:p>
            <a:pPr algn="r">
              <a:lnSpc>
                <a:spcPts val="4000"/>
              </a:lnSpc>
            </a:pPr>
            <a:r>
              <a:rPr lang="en-MY" altLang="zh-CN" sz="7200" b="1" spc="-300" dirty="0" smtClean="0">
                <a:solidFill>
                  <a:schemeClr val="tx1">
                    <a:lumMod val="75000"/>
                    <a:lumOff val="25000"/>
                  </a:schemeClr>
                </a:solidFill>
                <a:latin typeface="Garamond" charset="0"/>
                <a:ea typeface="Garamond" charset="0"/>
                <a:cs typeface="Garamond" charset="0"/>
              </a:rPr>
              <a:t>Background</a:t>
            </a:r>
          </a:p>
          <a:p>
            <a:pPr algn="r">
              <a:lnSpc>
                <a:spcPts val="4000"/>
              </a:lnSpc>
            </a:pPr>
            <a:r>
              <a:rPr lang="en-MY" altLang="zh-CN" sz="6000" b="1" spc="-300" dirty="0" smtClean="0">
                <a:solidFill>
                  <a:schemeClr val="tx1">
                    <a:lumMod val="75000"/>
                    <a:lumOff val="25000"/>
                  </a:schemeClr>
                </a:solidFill>
                <a:latin typeface="Garamond" charset="0"/>
                <a:ea typeface="Garamond" charset="0"/>
                <a:cs typeface="Garamond" charset="0"/>
              </a:rPr>
              <a:t>information</a:t>
            </a:r>
            <a:endParaRPr lang="en-MY" altLang="zh-CN" sz="5400" b="1" spc="-300" dirty="0" smtClean="0">
              <a:solidFill>
                <a:schemeClr val="tx1">
                  <a:lumMod val="75000"/>
                  <a:lumOff val="25000"/>
                </a:schemeClr>
              </a:solidFill>
              <a:latin typeface="Garamond" charset="0"/>
              <a:ea typeface="Garamond" charset="0"/>
              <a:cs typeface="Garamond" charset="0"/>
            </a:endParaRPr>
          </a:p>
          <a:p>
            <a:pPr algn="r">
              <a:lnSpc>
                <a:spcPts val="4000"/>
              </a:lnSpc>
            </a:pPr>
            <a:r>
              <a:rPr lang="en-MY" altLang="zh-CN" sz="7200" b="1" spc="-300" dirty="0" smtClean="0">
                <a:solidFill>
                  <a:schemeClr val="tx1">
                    <a:lumMod val="75000"/>
                    <a:lumOff val="25000"/>
                  </a:schemeClr>
                </a:solidFill>
                <a:latin typeface="Garamond" charset="0"/>
                <a:ea typeface="Garamond" charset="0"/>
                <a:cs typeface="Garamond" charset="0"/>
              </a:rPr>
              <a:t> </a:t>
            </a:r>
            <a:endParaRPr lang="en-MY" altLang="zh-CN" sz="7200" b="1" spc="-300" dirty="0">
              <a:solidFill>
                <a:schemeClr val="tx1">
                  <a:lumMod val="75000"/>
                  <a:lumOff val="25000"/>
                </a:schemeClr>
              </a:solidFill>
              <a:latin typeface="Garamond" charset="0"/>
              <a:ea typeface="Garamond" charset="0"/>
              <a:cs typeface="Garamond" charset="0"/>
            </a:endParaRPr>
          </a:p>
        </p:txBody>
      </p:sp>
      <p:sp>
        <p:nvSpPr>
          <p:cNvPr id="10" name="TextBox 9"/>
          <p:cNvSpPr txBox="1"/>
          <p:nvPr/>
        </p:nvSpPr>
        <p:spPr>
          <a:xfrm>
            <a:off x="5194789" y="2503714"/>
            <a:ext cx="6215766" cy="2800767"/>
          </a:xfrm>
          <a:prstGeom prst="rect">
            <a:avLst/>
          </a:prstGeom>
          <a:noFill/>
        </p:spPr>
        <p:txBody>
          <a:bodyPr wrap="square" rtlCol="0">
            <a:spAutoFit/>
          </a:bodyPr>
          <a:lstStyle/>
          <a:p>
            <a:pPr algn="just"/>
            <a:r>
              <a:rPr lang="en-US" sz="1600" dirty="0">
                <a:latin typeface="Garamond" charset="0"/>
                <a:ea typeface="Garamond" charset="0"/>
                <a:cs typeface="Garamond" charset="0"/>
              </a:rPr>
              <a:t>Movie </a:t>
            </a:r>
            <a:r>
              <a:rPr lang="en-US" sz="1600" dirty="0" smtClean="0">
                <a:latin typeface="Garamond" charset="0"/>
                <a:ea typeface="Garamond" charset="0"/>
                <a:cs typeface="Garamond" charset="0"/>
              </a:rPr>
              <a:t>as </a:t>
            </a:r>
            <a:r>
              <a:rPr lang="en-US" sz="1600" dirty="0">
                <a:latin typeface="Garamond" charset="0"/>
                <a:ea typeface="Garamond" charset="0"/>
                <a:cs typeface="Garamond" charset="0"/>
              </a:rPr>
              <a:t>one of good art performance </a:t>
            </a:r>
            <a:r>
              <a:rPr lang="en-US" sz="1600" dirty="0" smtClean="0">
                <a:latin typeface="Garamond" charset="0"/>
                <a:ea typeface="Garamond" charset="0"/>
                <a:cs typeface="Garamond" charset="0"/>
              </a:rPr>
              <a:t>methods can </a:t>
            </a:r>
            <a:r>
              <a:rPr lang="en-US" sz="1600" dirty="0">
                <a:latin typeface="Garamond" charset="0"/>
                <a:ea typeface="Garamond" charset="0"/>
                <a:cs typeface="Garamond" charset="0"/>
              </a:rPr>
              <a:t>record different lifestyles in different countries, diverse periods’ cultures, various concepts of value even the modes of thinking. Since movies can spread to all around the world, audiences will gain many inspirations, knowledge, and broad horizons</a:t>
            </a:r>
            <a:r>
              <a:rPr lang="en-US" sz="1600" dirty="0" smtClean="0">
                <a:latin typeface="Garamond" charset="0"/>
                <a:ea typeface="Garamond" charset="0"/>
                <a:cs typeface="Garamond" charset="0"/>
              </a:rPr>
              <a:t>. Thus </a:t>
            </a:r>
            <a:r>
              <a:rPr lang="en-US" sz="1600" dirty="0">
                <a:latin typeface="Garamond" charset="0"/>
                <a:ea typeface="Garamond" charset="0"/>
                <a:cs typeface="Garamond" charset="0"/>
              </a:rPr>
              <a:t>movie has become a tendency in people’s </a:t>
            </a:r>
            <a:r>
              <a:rPr lang="en-US" sz="1600" dirty="0" smtClean="0">
                <a:latin typeface="Garamond" charset="0"/>
                <a:ea typeface="Garamond" charset="0"/>
                <a:cs typeface="Garamond" charset="0"/>
              </a:rPr>
              <a:t>lives. </a:t>
            </a:r>
            <a:r>
              <a:rPr lang="en-US" sz="1600" dirty="0">
                <a:latin typeface="Garamond" charset="0"/>
                <a:ea typeface="Garamond" charset="0"/>
                <a:cs typeface="Garamond" charset="0"/>
              </a:rPr>
              <a:t>At the same time, n</a:t>
            </a:r>
            <a:r>
              <a:rPr lang="en-US" sz="1600" dirty="0" smtClean="0">
                <a:latin typeface="Garamond" charset="0"/>
                <a:ea typeface="Garamond" charset="0"/>
                <a:cs typeface="Garamond" charset="0"/>
              </a:rPr>
              <a:t>umerous </a:t>
            </a:r>
            <a:r>
              <a:rPr lang="en-US" sz="1600" dirty="0">
                <a:latin typeface="Garamond" charset="0"/>
                <a:ea typeface="Garamond" charset="0"/>
                <a:cs typeface="Garamond" charset="0"/>
              </a:rPr>
              <a:t>companies have seen this trend so that they create plenty of movie application to fulfill people’s needs such as searching movies based on performers, directors, styles, years, and so on. </a:t>
            </a:r>
            <a:endParaRPr lang="en-US" sz="1600" dirty="0" smtClean="0">
              <a:latin typeface="Garamond" charset="0"/>
              <a:ea typeface="Garamond" charset="0"/>
              <a:cs typeface="Garamond" charset="0"/>
            </a:endParaRPr>
          </a:p>
          <a:p>
            <a:pPr algn="just"/>
            <a:r>
              <a:rPr lang="en-US" sz="1600" dirty="0" smtClean="0">
                <a:latin typeface="Garamond" charset="0"/>
                <a:ea typeface="Garamond" charset="0"/>
                <a:cs typeface="Garamond" charset="0"/>
              </a:rPr>
              <a:t>For </a:t>
            </a:r>
            <a:r>
              <a:rPr lang="en-US" sz="1600" dirty="0">
                <a:latin typeface="Garamond" charset="0"/>
                <a:ea typeface="Garamond" charset="0"/>
                <a:cs typeface="Garamond" charset="0"/>
              </a:rPr>
              <a:t>example, IMDb is the biggest online movies search engine. Users can operate customize searching method to find the movies that they prefer. </a:t>
            </a:r>
            <a:endParaRPr lang="en-US" sz="1600" dirty="0" smtClean="0">
              <a:latin typeface="Garamond" charset="0"/>
              <a:ea typeface="Garamond" charset="0"/>
              <a:cs typeface="Garamond" charset="0"/>
            </a:endParaRPr>
          </a:p>
          <a:p>
            <a:pPr algn="just"/>
            <a:r>
              <a:rPr lang="en-US" sz="1600" dirty="0" smtClean="0">
                <a:latin typeface="Garamond" charset="0"/>
                <a:ea typeface="Garamond" charset="0"/>
                <a:cs typeface="Garamond" charset="0"/>
              </a:rPr>
              <a:t>Our </a:t>
            </a:r>
            <a:r>
              <a:rPr lang="en-US" sz="1600" dirty="0">
                <a:latin typeface="Garamond" charset="0"/>
                <a:ea typeface="Garamond" charset="0"/>
                <a:cs typeface="Garamond" charset="0"/>
              </a:rPr>
              <a:t>team obtained some inspirations </a:t>
            </a:r>
            <a:r>
              <a:rPr lang="en-US" sz="1600" dirty="0" smtClean="0">
                <a:latin typeface="Garamond" charset="0"/>
                <a:ea typeface="Garamond" charset="0"/>
                <a:cs typeface="Garamond" charset="0"/>
              </a:rPr>
              <a:t>from IMDb.</a:t>
            </a:r>
            <a:endParaRPr lang="en-US" sz="1600" dirty="0">
              <a:latin typeface="Garamond" charset="0"/>
              <a:ea typeface="Garamond" charset="0"/>
              <a:cs typeface="Garamond" charset="0"/>
            </a:endParaRPr>
          </a:p>
        </p:txBody>
      </p:sp>
    </p:spTree>
    <p:extLst>
      <p:ext uri="{BB962C8B-B14F-4D97-AF65-F5344CB8AC3E}">
        <p14:creationId xmlns:p14="http://schemas.microsoft.com/office/powerpoint/2010/main" val="3336252333"/>
      </p:ext>
    </p:extLst>
  </p:cSld>
  <p:clrMapOvr>
    <a:masterClrMapping/>
  </p:clrMapOvr>
  <mc:AlternateContent xmlns:mc="http://schemas.openxmlformats.org/markup-compatibility/2006" xmlns:p14="http://schemas.microsoft.com/office/powerpoint/2010/main">
    <mc:Choice Requires="p14">
      <p:transition spd="slow" p14:dur="2000">
        <p:push/>
      </p:transition>
    </mc:Choice>
    <mc:Fallback xmlns="">
      <p:transition spd="slow">
        <p:push/>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线连接符 2"/>
          <p:cNvCxnSpPr/>
          <p:nvPr/>
        </p:nvCxnSpPr>
        <p:spPr>
          <a:xfrm flipH="1" flipV="1">
            <a:off x="-106067" y="1069200"/>
            <a:ext cx="12693600" cy="13770"/>
          </a:xfrm>
          <a:prstGeom prst="line">
            <a:avLst/>
          </a:prstGeom>
          <a:ln>
            <a:solidFill>
              <a:srgbClr val="C10004"/>
            </a:solidFill>
          </a:ln>
        </p:spPr>
        <p:style>
          <a:lnRef idx="3">
            <a:schemeClr val="accent5"/>
          </a:lnRef>
          <a:fillRef idx="0">
            <a:schemeClr val="accent5"/>
          </a:fillRef>
          <a:effectRef idx="2">
            <a:schemeClr val="accent5"/>
          </a:effectRef>
          <a:fontRef idx="minor">
            <a:schemeClr val="tx1"/>
          </a:fontRef>
        </p:style>
      </p:cxnSp>
      <p:sp>
        <p:nvSpPr>
          <p:cNvPr id="9" name="TextBox 8"/>
          <p:cNvSpPr txBox="1"/>
          <p:nvPr/>
        </p:nvSpPr>
        <p:spPr>
          <a:xfrm>
            <a:off x="-410867" y="2700871"/>
            <a:ext cx="5232889" cy="1118255"/>
          </a:xfrm>
          <a:prstGeom prst="rect">
            <a:avLst/>
          </a:prstGeom>
          <a:noFill/>
        </p:spPr>
        <p:txBody>
          <a:bodyPr wrap="square" rtlCol="0">
            <a:spAutoFit/>
          </a:bodyPr>
          <a:lstStyle/>
          <a:p>
            <a:pPr algn="r">
              <a:lnSpc>
                <a:spcPts val="4000"/>
              </a:lnSpc>
            </a:pPr>
            <a:r>
              <a:rPr lang="en-MY" altLang="zh-CN" sz="7200" b="1" spc="-300" dirty="0" smtClean="0">
                <a:solidFill>
                  <a:schemeClr val="tx1">
                    <a:lumMod val="75000"/>
                    <a:lumOff val="25000"/>
                  </a:schemeClr>
                </a:solidFill>
                <a:latin typeface="Garamond" charset="0"/>
                <a:ea typeface="Garamond" charset="0"/>
                <a:cs typeface="Garamond" charset="0"/>
              </a:rPr>
              <a:t>Goals &amp; </a:t>
            </a:r>
          </a:p>
          <a:p>
            <a:pPr algn="r">
              <a:lnSpc>
                <a:spcPts val="4000"/>
              </a:lnSpc>
            </a:pPr>
            <a:r>
              <a:rPr lang="en-MY" altLang="zh-CN" sz="6600" b="1" spc="-300" dirty="0" smtClean="0">
                <a:solidFill>
                  <a:schemeClr val="tx1">
                    <a:lumMod val="75000"/>
                    <a:lumOff val="25000"/>
                  </a:schemeClr>
                </a:solidFill>
                <a:latin typeface="Garamond" charset="0"/>
                <a:ea typeface="Garamond" charset="0"/>
                <a:cs typeface="Garamond" charset="0"/>
              </a:rPr>
              <a:t>risks</a:t>
            </a:r>
            <a:endParaRPr lang="en-MY" altLang="zh-CN" sz="6600" b="1" spc="-300" dirty="0">
              <a:solidFill>
                <a:schemeClr val="tx1">
                  <a:lumMod val="75000"/>
                  <a:lumOff val="25000"/>
                </a:schemeClr>
              </a:solidFill>
              <a:latin typeface="Garamond" charset="0"/>
              <a:ea typeface="Garamond" charset="0"/>
              <a:cs typeface="Garamond" charset="0"/>
            </a:endParaRPr>
          </a:p>
        </p:txBody>
      </p:sp>
      <p:sp>
        <p:nvSpPr>
          <p:cNvPr id="10" name="TextBox 9"/>
          <p:cNvSpPr txBox="1"/>
          <p:nvPr/>
        </p:nvSpPr>
        <p:spPr>
          <a:xfrm>
            <a:off x="4820534" y="2465614"/>
            <a:ext cx="6215766" cy="3046988"/>
          </a:xfrm>
          <a:prstGeom prst="rect">
            <a:avLst/>
          </a:prstGeom>
          <a:noFill/>
        </p:spPr>
        <p:txBody>
          <a:bodyPr wrap="square" rtlCol="0">
            <a:spAutoFit/>
          </a:bodyPr>
          <a:lstStyle/>
          <a:p>
            <a:pPr algn="just"/>
            <a:r>
              <a:rPr lang="en-US" sz="1600" dirty="0">
                <a:latin typeface="Garamond" charset="0"/>
                <a:ea typeface="Garamond" charset="0"/>
                <a:cs typeface="Garamond" charset="0"/>
              </a:rPr>
              <a:t>The goal of our project is to implement client-sides which can input the information from users and get output results from server, and server-side which can handle the keywords from user, search related information from movie </a:t>
            </a:r>
            <a:r>
              <a:rPr lang="en-US" sz="1600" dirty="0" smtClean="0">
                <a:latin typeface="Garamond" charset="0"/>
                <a:ea typeface="Garamond" charset="0"/>
                <a:cs typeface="Garamond" charset="0"/>
              </a:rPr>
              <a:t>DB, </a:t>
            </a:r>
            <a:r>
              <a:rPr lang="en-US" sz="1600" dirty="0">
                <a:latin typeface="Garamond" charset="0"/>
                <a:ea typeface="Garamond" charset="0"/>
                <a:cs typeface="Garamond" charset="0"/>
              </a:rPr>
              <a:t>and give the correct information to client-sides</a:t>
            </a:r>
            <a:r>
              <a:rPr lang="en-US" sz="1600" dirty="0" smtClean="0">
                <a:latin typeface="Garamond" charset="0"/>
                <a:ea typeface="Garamond" charset="0"/>
                <a:cs typeface="Garamond" charset="0"/>
              </a:rPr>
              <a:t>. Tons of movies can be found here. </a:t>
            </a:r>
            <a:endParaRPr lang="en-US" sz="1600" dirty="0">
              <a:latin typeface="Garamond" charset="0"/>
              <a:ea typeface="Garamond" charset="0"/>
              <a:cs typeface="Garamond" charset="0"/>
            </a:endParaRPr>
          </a:p>
          <a:p>
            <a:pPr algn="just"/>
            <a:r>
              <a:rPr lang="en-US" sz="1600" dirty="0" smtClean="0">
                <a:latin typeface="Garamond" charset="0"/>
                <a:ea typeface="Garamond" charset="0"/>
                <a:cs typeface="Garamond" charset="0"/>
              </a:rPr>
              <a:t>The business risk are the main risks of our project. The reason is our </a:t>
            </a:r>
            <a:r>
              <a:rPr lang="en-US" sz="1600" dirty="0">
                <a:latin typeface="Garamond" charset="0"/>
                <a:ea typeface="Garamond" charset="0"/>
                <a:cs typeface="Garamond" charset="0"/>
              </a:rPr>
              <a:t>group do not make enough market investigation that do people want to use the project that we make. Furthermore, we do not sure that our project can copy with all needs of users. Therefore, our group should have some other feedback researches which not only can improve the functions of our project, but also it can help us to accurately know the business marketing trends</a:t>
            </a:r>
            <a:r>
              <a:rPr lang="en-US" sz="1600" dirty="0" smtClean="0">
                <a:latin typeface="Garamond" charset="0"/>
                <a:ea typeface="Garamond" charset="0"/>
                <a:cs typeface="Garamond" charset="0"/>
              </a:rPr>
              <a:t>.</a:t>
            </a:r>
            <a:endParaRPr lang="en-US" sz="1600" dirty="0">
              <a:latin typeface="Garamond" charset="0"/>
              <a:ea typeface="Garamond" charset="0"/>
              <a:cs typeface="Garamond" charset="0"/>
            </a:endParaRPr>
          </a:p>
        </p:txBody>
      </p:sp>
      <p:sp>
        <p:nvSpPr>
          <p:cNvPr id="11" name="TextBox 11"/>
          <p:cNvSpPr txBox="1">
            <a:spLocks noChangeAspect="1"/>
          </p:cNvSpPr>
          <p:nvPr/>
        </p:nvSpPr>
        <p:spPr>
          <a:xfrm>
            <a:off x="12010768" y="886865"/>
            <a:ext cx="362464" cy="362464"/>
          </a:xfrm>
          <a:prstGeom prst="ellipse">
            <a:avLst/>
          </a:prstGeom>
          <a:solidFill>
            <a:srgbClr val="C10004"/>
          </a:solidFill>
          <a:ln w="9525">
            <a:noFill/>
            <a:prstDash val="dash"/>
          </a:ln>
        </p:spPr>
        <p:txBody>
          <a:bodyPr wrap="none" lIns="0" tIns="0" rIns="0" bIns="0" rtlCol="0" anchor="ctr" anchorCtr="0">
            <a:noAutofit/>
          </a:bodyPr>
          <a:lstStyle/>
          <a:p>
            <a:pPr algn="ctr"/>
            <a:endParaRPr lang="ru-RU" dirty="0">
              <a:solidFill>
                <a:schemeClr val="bg1"/>
              </a:solidFill>
              <a:latin typeface="Georgia" panose="02040502050405020303" pitchFamily="18" charset="0"/>
            </a:endParaRPr>
          </a:p>
        </p:txBody>
      </p:sp>
    </p:spTree>
    <p:extLst>
      <p:ext uri="{BB962C8B-B14F-4D97-AF65-F5344CB8AC3E}">
        <p14:creationId xmlns:p14="http://schemas.microsoft.com/office/powerpoint/2010/main" val="961788522"/>
      </p:ext>
    </p:extLst>
  </p:cSld>
  <p:clrMapOvr>
    <a:masterClrMapping/>
  </p:clrMapOvr>
  <mc:AlternateContent xmlns:mc="http://schemas.openxmlformats.org/markup-compatibility/2006" xmlns:p14="http://schemas.microsoft.com/office/powerpoint/2010/main">
    <mc:Choice Requires="p14">
      <p:transition spd="slow" p14:dur="2000">
        <p:push/>
      </p:transition>
    </mc:Choice>
    <mc:Fallback xmlns="">
      <p:transition spd="slow">
        <p:push/>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8"/>
          <p:cNvSpPr txBox="1">
            <a:spLocks noChangeAspect="1"/>
          </p:cNvSpPr>
          <p:nvPr/>
        </p:nvSpPr>
        <p:spPr>
          <a:xfrm>
            <a:off x="609348" y="559772"/>
            <a:ext cx="1052160" cy="1052160"/>
          </a:xfrm>
          <a:prstGeom prst="ellipse">
            <a:avLst/>
          </a:prstGeom>
          <a:solidFill>
            <a:srgbClr val="FEC10A"/>
          </a:solidFill>
          <a:ln w="9525">
            <a:noFill/>
            <a:prstDash val="dash"/>
          </a:ln>
        </p:spPr>
        <p:txBody>
          <a:bodyPr wrap="none" lIns="0" tIns="0" rIns="0" bIns="0" rtlCol="0" anchor="ctr" anchorCtr="0">
            <a:noAutofit/>
          </a:bodyPr>
          <a:lstStyle/>
          <a:p>
            <a:pPr algn="ctr"/>
            <a:endParaRPr lang="ru-RU" sz="1600" dirty="0">
              <a:solidFill>
                <a:schemeClr val="bg1"/>
              </a:solidFill>
              <a:latin typeface="Georgia" panose="02040502050405020303" pitchFamily="18" charset="0"/>
            </a:endParaRPr>
          </a:p>
        </p:txBody>
      </p:sp>
      <p:sp>
        <p:nvSpPr>
          <p:cNvPr id="30" name="Rectangle 9"/>
          <p:cNvSpPr/>
          <p:nvPr/>
        </p:nvSpPr>
        <p:spPr>
          <a:xfrm>
            <a:off x="813010" y="894400"/>
            <a:ext cx="2478243" cy="369332"/>
          </a:xfrm>
          <a:prstGeom prst="rect">
            <a:avLst/>
          </a:prstGeom>
        </p:spPr>
        <p:txBody>
          <a:bodyPr wrap="none">
            <a:spAutoFit/>
          </a:bodyPr>
          <a:lstStyle/>
          <a:p>
            <a:r>
              <a:rPr lang="en-US" b="1" dirty="0" smtClean="0">
                <a:latin typeface="Garamond" charset="0"/>
                <a:ea typeface="Garamond" charset="0"/>
                <a:cs typeface="Garamond" charset="0"/>
              </a:rPr>
              <a:t> </a:t>
            </a:r>
            <a:r>
              <a:rPr lang="en-US" b="1" dirty="0" smtClean="0">
                <a:solidFill>
                  <a:schemeClr val="bg1"/>
                </a:solidFill>
                <a:latin typeface="Garamond" charset="0"/>
                <a:ea typeface="Garamond" charset="0"/>
                <a:cs typeface="Garamond" charset="0"/>
              </a:rPr>
              <a:t>DESIG</a:t>
            </a:r>
            <a:r>
              <a:rPr lang="en-US" b="1" dirty="0" smtClean="0">
                <a:latin typeface="Garamond" charset="0"/>
                <a:ea typeface="Garamond" charset="0"/>
                <a:cs typeface="Garamond" charset="0"/>
              </a:rPr>
              <a:t>N OVERVIEW</a:t>
            </a:r>
            <a:endParaRPr lang="en-US" b="1" dirty="0">
              <a:latin typeface="Garamond" charset="0"/>
              <a:ea typeface="Garamond" charset="0"/>
              <a:cs typeface="Garamond" charset="0"/>
            </a:endParaRPr>
          </a:p>
        </p:txBody>
      </p:sp>
      <p:sp>
        <p:nvSpPr>
          <p:cNvPr id="31" name="TextBox 11"/>
          <p:cNvSpPr txBox="1">
            <a:spLocks noChangeAspect="1"/>
          </p:cNvSpPr>
          <p:nvPr/>
        </p:nvSpPr>
        <p:spPr>
          <a:xfrm>
            <a:off x="943339" y="1977323"/>
            <a:ext cx="362464" cy="362464"/>
          </a:xfrm>
          <a:prstGeom prst="ellipse">
            <a:avLst/>
          </a:prstGeom>
          <a:solidFill>
            <a:srgbClr val="FEC10A"/>
          </a:solidFill>
          <a:ln w="9525">
            <a:noFill/>
            <a:prstDash val="dash"/>
          </a:ln>
        </p:spPr>
        <p:txBody>
          <a:bodyPr wrap="none" lIns="0" tIns="0" rIns="0" bIns="0" rtlCol="0" anchor="ctr" anchorCtr="0">
            <a:noAutofit/>
          </a:bodyPr>
          <a:lstStyle/>
          <a:p>
            <a:pPr algn="ctr"/>
            <a:endParaRPr lang="ru-RU" dirty="0">
              <a:solidFill>
                <a:schemeClr val="bg1"/>
              </a:solidFill>
              <a:latin typeface="Georgia" panose="02040502050405020303" pitchFamily="18" charset="0"/>
            </a:endParaRPr>
          </a:p>
        </p:txBody>
      </p:sp>
      <p:sp>
        <p:nvSpPr>
          <p:cNvPr id="32" name="TextBox 11"/>
          <p:cNvSpPr txBox="1">
            <a:spLocks noChangeAspect="1"/>
          </p:cNvSpPr>
          <p:nvPr/>
        </p:nvSpPr>
        <p:spPr>
          <a:xfrm>
            <a:off x="-181232" y="895244"/>
            <a:ext cx="362464" cy="362464"/>
          </a:xfrm>
          <a:prstGeom prst="ellipse">
            <a:avLst/>
          </a:prstGeom>
          <a:solidFill>
            <a:srgbClr val="C10004"/>
          </a:solidFill>
          <a:ln w="9525">
            <a:noFill/>
            <a:prstDash val="dash"/>
          </a:ln>
        </p:spPr>
        <p:txBody>
          <a:bodyPr wrap="none" lIns="0" tIns="0" rIns="0" bIns="0" rtlCol="0" anchor="ctr" anchorCtr="0">
            <a:noAutofit/>
          </a:bodyPr>
          <a:lstStyle/>
          <a:p>
            <a:pPr algn="ctr"/>
            <a:endParaRPr lang="ru-RU" dirty="0">
              <a:solidFill>
                <a:schemeClr val="bg1"/>
              </a:solidFill>
              <a:latin typeface="Georgia" panose="02040502050405020303" pitchFamily="18" charset="0"/>
            </a:endParaRPr>
          </a:p>
        </p:txBody>
      </p:sp>
      <p:cxnSp>
        <p:nvCxnSpPr>
          <p:cNvPr id="63" name="直线连接符 62"/>
          <p:cNvCxnSpPr/>
          <p:nvPr/>
        </p:nvCxnSpPr>
        <p:spPr>
          <a:xfrm>
            <a:off x="1123834" y="2156187"/>
            <a:ext cx="12443" cy="4701813"/>
          </a:xfrm>
          <a:prstGeom prst="line">
            <a:avLst/>
          </a:prstGeom>
          <a:ln>
            <a:solidFill>
              <a:srgbClr val="FEC10A"/>
            </a:solidFill>
          </a:ln>
        </p:spPr>
        <p:style>
          <a:lnRef idx="3">
            <a:schemeClr val="accent5"/>
          </a:lnRef>
          <a:fillRef idx="0">
            <a:schemeClr val="accent5"/>
          </a:fillRef>
          <a:effectRef idx="2">
            <a:schemeClr val="accent5"/>
          </a:effectRef>
          <a:fontRef idx="minor">
            <a:schemeClr val="tx1"/>
          </a:fontRef>
        </p:style>
      </p:cxn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2200" y="3198243"/>
            <a:ext cx="698500" cy="698500"/>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68517" y="2144143"/>
            <a:ext cx="571500" cy="5715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9317" y="4733223"/>
            <a:ext cx="599600" cy="59960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35257" y="3253000"/>
            <a:ext cx="656443" cy="656443"/>
          </a:xfrm>
          <a:prstGeom prst="rect">
            <a:avLst/>
          </a:prstGeom>
        </p:spPr>
      </p:pic>
      <p:sp>
        <p:nvSpPr>
          <p:cNvPr id="6" name="TextBox 5"/>
          <p:cNvSpPr txBox="1"/>
          <p:nvPr/>
        </p:nvSpPr>
        <p:spPr>
          <a:xfrm>
            <a:off x="6141205" y="3807843"/>
            <a:ext cx="729495" cy="369332"/>
          </a:xfrm>
          <a:prstGeom prst="rect">
            <a:avLst/>
          </a:prstGeom>
          <a:noFill/>
        </p:spPr>
        <p:txBody>
          <a:bodyPr wrap="none" rtlCol="0">
            <a:spAutoFit/>
          </a:bodyPr>
          <a:lstStyle/>
          <a:p>
            <a:r>
              <a:rPr lang="en-US" dirty="0" smtClean="0">
                <a:latin typeface="Garamond" charset="0"/>
                <a:ea typeface="Garamond" charset="0"/>
                <a:cs typeface="Garamond" charset="0"/>
              </a:rPr>
              <a:t>server</a:t>
            </a:r>
            <a:endParaRPr lang="en-US" dirty="0">
              <a:latin typeface="Garamond" charset="0"/>
              <a:ea typeface="Garamond" charset="0"/>
              <a:cs typeface="Garamond" charset="0"/>
            </a:endParaRPr>
          </a:p>
        </p:txBody>
      </p:sp>
      <p:sp>
        <p:nvSpPr>
          <p:cNvPr id="7" name="TextBox 6"/>
          <p:cNvSpPr txBox="1"/>
          <p:nvPr/>
        </p:nvSpPr>
        <p:spPr>
          <a:xfrm>
            <a:off x="9029700" y="3795143"/>
            <a:ext cx="949299" cy="369332"/>
          </a:xfrm>
          <a:prstGeom prst="rect">
            <a:avLst/>
          </a:prstGeom>
          <a:noFill/>
        </p:spPr>
        <p:txBody>
          <a:bodyPr wrap="none" rtlCol="0">
            <a:spAutoFit/>
          </a:bodyPr>
          <a:lstStyle/>
          <a:p>
            <a:r>
              <a:rPr lang="en-US" dirty="0" smtClean="0">
                <a:latin typeface="Garamond" charset="0"/>
                <a:ea typeface="Garamond" charset="0"/>
                <a:cs typeface="Garamond" charset="0"/>
              </a:rPr>
              <a:t>database</a:t>
            </a:r>
            <a:endParaRPr lang="en-US" dirty="0">
              <a:latin typeface="Garamond" charset="0"/>
              <a:ea typeface="Garamond" charset="0"/>
              <a:cs typeface="Garamond" charset="0"/>
            </a:endParaRPr>
          </a:p>
        </p:txBody>
      </p:sp>
      <p:sp>
        <p:nvSpPr>
          <p:cNvPr id="8" name="TextBox 7"/>
          <p:cNvSpPr txBox="1"/>
          <p:nvPr/>
        </p:nvSpPr>
        <p:spPr>
          <a:xfrm>
            <a:off x="2856800" y="2670161"/>
            <a:ext cx="1394934" cy="369332"/>
          </a:xfrm>
          <a:prstGeom prst="rect">
            <a:avLst/>
          </a:prstGeom>
          <a:noFill/>
        </p:spPr>
        <p:txBody>
          <a:bodyPr wrap="none" rtlCol="0">
            <a:spAutoFit/>
          </a:bodyPr>
          <a:lstStyle/>
          <a:p>
            <a:r>
              <a:rPr lang="en-US">
                <a:latin typeface="Garamond" charset="0"/>
                <a:ea typeface="Garamond" charset="0"/>
                <a:cs typeface="Garamond" charset="0"/>
              </a:rPr>
              <a:t>c</a:t>
            </a:r>
            <a:r>
              <a:rPr lang="en-US" smtClean="0">
                <a:latin typeface="Garamond" charset="0"/>
                <a:ea typeface="Garamond" charset="0"/>
                <a:cs typeface="Garamond" charset="0"/>
              </a:rPr>
              <a:t>lient A: shell</a:t>
            </a:r>
            <a:endParaRPr lang="en-US" dirty="0">
              <a:latin typeface="Garamond" charset="0"/>
              <a:ea typeface="Garamond" charset="0"/>
              <a:cs typeface="Garamond" charset="0"/>
            </a:endParaRPr>
          </a:p>
        </p:txBody>
      </p:sp>
      <p:sp>
        <p:nvSpPr>
          <p:cNvPr id="26" name="TextBox 25"/>
          <p:cNvSpPr txBox="1"/>
          <p:nvPr/>
        </p:nvSpPr>
        <p:spPr>
          <a:xfrm>
            <a:off x="2754938" y="5256623"/>
            <a:ext cx="1728358" cy="369332"/>
          </a:xfrm>
          <a:prstGeom prst="rect">
            <a:avLst/>
          </a:prstGeom>
          <a:noFill/>
        </p:spPr>
        <p:txBody>
          <a:bodyPr wrap="none" rtlCol="0">
            <a:spAutoFit/>
          </a:bodyPr>
          <a:lstStyle/>
          <a:p>
            <a:r>
              <a:rPr lang="en-US" dirty="0">
                <a:latin typeface="Garamond" charset="0"/>
                <a:ea typeface="Garamond" charset="0"/>
                <a:cs typeface="Garamond" charset="0"/>
              </a:rPr>
              <a:t>c</a:t>
            </a:r>
            <a:r>
              <a:rPr lang="en-US" dirty="0" smtClean="0">
                <a:latin typeface="Garamond" charset="0"/>
                <a:ea typeface="Garamond" charset="0"/>
                <a:cs typeface="Garamond" charset="0"/>
              </a:rPr>
              <a:t>lient B</a:t>
            </a:r>
            <a:r>
              <a:rPr lang="en-US" smtClean="0">
                <a:latin typeface="Garamond" charset="0"/>
                <a:ea typeface="Garamond" charset="0"/>
                <a:cs typeface="Garamond" charset="0"/>
              </a:rPr>
              <a:t>: Android</a:t>
            </a:r>
            <a:endParaRPr lang="en-US" dirty="0">
              <a:latin typeface="Garamond" charset="0"/>
              <a:ea typeface="Garamond" charset="0"/>
              <a:cs typeface="Garamond" charset="0"/>
            </a:endParaRPr>
          </a:p>
        </p:txBody>
      </p:sp>
      <p:cxnSp>
        <p:nvCxnSpPr>
          <p:cNvPr id="10" name="Straight Arrow Connector 9"/>
          <p:cNvCxnSpPr>
            <a:endCxn id="2" idx="1"/>
          </p:cNvCxnSpPr>
          <p:nvPr/>
        </p:nvCxnSpPr>
        <p:spPr>
          <a:xfrm>
            <a:off x="3852717" y="2414520"/>
            <a:ext cx="2319483" cy="1132973"/>
          </a:xfrm>
          <a:prstGeom prst="straightConnector1">
            <a:avLst/>
          </a:prstGeom>
          <a:ln>
            <a:tailEnd type="triangle"/>
          </a:ln>
          <a:effectLst>
            <a:outerShdw blurRad="50800" dist="762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flipV="1">
            <a:off x="3773208" y="3649093"/>
            <a:ext cx="2398992" cy="1503257"/>
          </a:xfrm>
          <a:prstGeom prst="straightConnector1">
            <a:avLst/>
          </a:prstGeom>
          <a:ln>
            <a:tailEnd type="triangle"/>
          </a:ln>
          <a:effectLst>
            <a:outerShdw blurRad="50800" dist="762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6883400" y="3496691"/>
            <a:ext cx="2311400" cy="1"/>
          </a:xfrm>
          <a:prstGeom prst="straightConnector1">
            <a:avLst/>
          </a:prstGeom>
          <a:ln>
            <a:tailEnd type="triangle"/>
          </a:ln>
          <a:effectLst>
            <a:outerShdw blurRad="50800" dist="762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cxnSp>
        <p:nvCxnSpPr>
          <p:cNvPr id="19" name="Straight Arrow Connector 18"/>
          <p:cNvCxnSpPr/>
          <p:nvPr/>
        </p:nvCxnSpPr>
        <p:spPr>
          <a:xfrm flipH="1">
            <a:off x="6870700" y="3649093"/>
            <a:ext cx="2311400" cy="0"/>
          </a:xfrm>
          <a:prstGeom prst="straightConnector1">
            <a:avLst/>
          </a:prstGeom>
          <a:ln>
            <a:tailEnd type="triangle"/>
          </a:ln>
          <a:effectLst>
            <a:outerShdw blurRad="50800" dist="762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8868149" y="4055492"/>
            <a:ext cx="1213922" cy="307777"/>
          </a:xfrm>
          <a:prstGeom prst="rect">
            <a:avLst/>
          </a:prstGeom>
          <a:noFill/>
        </p:spPr>
        <p:txBody>
          <a:bodyPr wrap="none" rtlCol="0">
            <a:spAutoFit/>
          </a:bodyPr>
          <a:lstStyle/>
          <a:p>
            <a:r>
              <a:rPr lang="en-CA" sz="1400" b="1" dirty="0" smtClean="0">
                <a:solidFill>
                  <a:srgbClr val="FFC000"/>
                </a:solidFill>
                <a:latin typeface="Garamond" charset="0"/>
                <a:ea typeface="Garamond" charset="0"/>
                <a:cs typeface="Garamond" charset="0"/>
              </a:rPr>
              <a:t>MySQL sever</a:t>
            </a:r>
            <a:endParaRPr lang="en-US" sz="1400" b="1" dirty="0">
              <a:latin typeface="Garamond" charset="0"/>
              <a:ea typeface="Garamond" charset="0"/>
              <a:cs typeface="Garamond" charset="0"/>
            </a:endParaRPr>
          </a:p>
        </p:txBody>
      </p:sp>
      <p:sp>
        <p:nvSpPr>
          <p:cNvPr id="11" name="Rectangle 10"/>
          <p:cNvSpPr/>
          <p:nvPr/>
        </p:nvSpPr>
        <p:spPr>
          <a:xfrm rot="1611961">
            <a:off x="3926321" y="2698310"/>
            <a:ext cx="2298414" cy="3322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FFC000"/>
                </a:solidFill>
              </a:rPr>
              <a:t>JSON </a:t>
            </a:r>
            <a:r>
              <a:rPr lang="en-US" sz="1600" dirty="0">
                <a:solidFill>
                  <a:srgbClr val="FFC000"/>
                </a:solidFill>
              </a:rPr>
              <a:t>f</a:t>
            </a:r>
            <a:r>
              <a:rPr lang="en-US" sz="1600" dirty="0" smtClean="0">
                <a:solidFill>
                  <a:srgbClr val="FFC000"/>
                </a:solidFill>
              </a:rPr>
              <a:t>ormat message</a:t>
            </a:r>
            <a:endParaRPr lang="en-US" sz="1600" dirty="0">
              <a:solidFill>
                <a:srgbClr val="FFC000"/>
              </a:solidFill>
            </a:endParaRPr>
          </a:p>
        </p:txBody>
      </p:sp>
      <p:sp>
        <p:nvSpPr>
          <p:cNvPr id="27" name="Rectangle 26"/>
          <p:cNvSpPr/>
          <p:nvPr/>
        </p:nvSpPr>
        <p:spPr>
          <a:xfrm rot="19640247">
            <a:off x="3822378" y="4071559"/>
            <a:ext cx="2298414" cy="3322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FFC000"/>
                </a:solidFill>
              </a:rPr>
              <a:t>JSON </a:t>
            </a:r>
            <a:r>
              <a:rPr lang="en-US" sz="1600" dirty="0">
                <a:solidFill>
                  <a:srgbClr val="FFC000"/>
                </a:solidFill>
              </a:rPr>
              <a:t>f</a:t>
            </a:r>
            <a:r>
              <a:rPr lang="en-US" sz="1600" dirty="0" smtClean="0">
                <a:solidFill>
                  <a:srgbClr val="FFC000"/>
                </a:solidFill>
              </a:rPr>
              <a:t>ormat message</a:t>
            </a:r>
            <a:endParaRPr lang="en-US" sz="1600" dirty="0">
              <a:solidFill>
                <a:srgbClr val="FFC000"/>
              </a:solidFill>
            </a:endParaRPr>
          </a:p>
        </p:txBody>
      </p:sp>
    </p:spTree>
    <p:extLst>
      <p:ext uri="{BB962C8B-B14F-4D97-AF65-F5344CB8AC3E}">
        <p14:creationId xmlns:p14="http://schemas.microsoft.com/office/powerpoint/2010/main" val="522261803"/>
      </p:ext>
    </p:extLst>
  </p:cSld>
  <p:clrMapOvr>
    <a:masterClrMapping/>
  </p:clrMapOvr>
  <mc:AlternateContent xmlns:mc="http://schemas.openxmlformats.org/markup-compatibility/2006" xmlns:p14="http://schemas.microsoft.com/office/powerpoint/2010/main">
    <mc:Choice Requires="p14">
      <p:transition spd="slow" p14:dur="2000">
        <p:push/>
      </p:transition>
    </mc:Choice>
    <mc:Fallback xmlns="">
      <p:transition spd="slow">
        <p:push/>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 name="直线连接符 62"/>
          <p:cNvCxnSpPr/>
          <p:nvPr/>
        </p:nvCxnSpPr>
        <p:spPr>
          <a:xfrm>
            <a:off x="1123200" y="-620906"/>
            <a:ext cx="12443" cy="7320798"/>
          </a:xfrm>
          <a:prstGeom prst="line">
            <a:avLst/>
          </a:prstGeom>
          <a:ln>
            <a:solidFill>
              <a:srgbClr val="FEC10A"/>
            </a:solidFill>
          </a:ln>
        </p:spPr>
        <p:style>
          <a:lnRef idx="3">
            <a:schemeClr val="accent5"/>
          </a:lnRef>
          <a:fillRef idx="0">
            <a:schemeClr val="accent5"/>
          </a:fillRef>
          <a:effectRef idx="2">
            <a:schemeClr val="accent5"/>
          </a:effectRef>
          <a:fontRef idx="minor">
            <a:schemeClr val="tx1"/>
          </a:fontRef>
        </p:style>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6625" y="0"/>
            <a:ext cx="9763432" cy="6858000"/>
          </a:xfrm>
          <a:prstGeom prst="rect">
            <a:avLst/>
          </a:prstGeom>
        </p:spPr>
      </p:pic>
      <p:sp>
        <p:nvSpPr>
          <p:cNvPr id="41" name="TextBox 11"/>
          <p:cNvSpPr txBox="1">
            <a:spLocks noChangeAspect="1"/>
          </p:cNvSpPr>
          <p:nvPr/>
        </p:nvSpPr>
        <p:spPr>
          <a:xfrm>
            <a:off x="952677" y="6676768"/>
            <a:ext cx="362464" cy="362464"/>
          </a:xfrm>
          <a:prstGeom prst="ellipse">
            <a:avLst/>
          </a:prstGeom>
          <a:solidFill>
            <a:srgbClr val="FEC10A"/>
          </a:solidFill>
          <a:ln w="9525">
            <a:noFill/>
            <a:prstDash val="dash"/>
          </a:ln>
        </p:spPr>
        <p:txBody>
          <a:bodyPr wrap="none" lIns="0" tIns="0" rIns="0" bIns="0" rtlCol="0" anchor="ctr" anchorCtr="0">
            <a:noAutofit/>
          </a:bodyPr>
          <a:lstStyle/>
          <a:p>
            <a:pPr algn="ctr"/>
            <a:endParaRPr lang="ru-RU" dirty="0">
              <a:solidFill>
                <a:schemeClr val="bg1"/>
              </a:solidFill>
              <a:latin typeface="Georgia" panose="02040502050405020303" pitchFamily="18" charset="0"/>
            </a:endParaRPr>
          </a:p>
        </p:txBody>
      </p:sp>
    </p:spTree>
    <p:extLst>
      <p:ext uri="{BB962C8B-B14F-4D97-AF65-F5344CB8AC3E}">
        <p14:creationId xmlns:p14="http://schemas.microsoft.com/office/powerpoint/2010/main" val="1378214303"/>
      </p:ext>
    </p:extLst>
  </p:cSld>
  <p:clrMapOvr>
    <a:masterClrMapping/>
  </p:clrMapOvr>
  <mc:AlternateContent xmlns:mc="http://schemas.openxmlformats.org/markup-compatibility/2006" xmlns:p14="http://schemas.microsoft.com/office/powerpoint/2010/main">
    <mc:Choice Requires="p14">
      <p:transition spd="slow" p14:dur="2000">
        <p:push/>
      </p:transition>
    </mc:Choice>
    <mc:Fallback xmlns="">
      <p:transition spd="slow">
        <p:push/>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8"/>
          <p:cNvSpPr txBox="1">
            <a:spLocks noChangeAspect="1"/>
          </p:cNvSpPr>
          <p:nvPr/>
        </p:nvSpPr>
        <p:spPr>
          <a:xfrm>
            <a:off x="609348" y="559772"/>
            <a:ext cx="1052160" cy="1052160"/>
          </a:xfrm>
          <a:prstGeom prst="ellipse">
            <a:avLst/>
          </a:prstGeom>
          <a:solidFill>
            <a:srgbClr val="22B151"/>
          </a:solidFill>
          <a:ln w="9525">
            <a:noFill/>
            <a:prstDash val="dash"/>
          </a:ln>
        </p:spPr>
        <p:txBody>
          <a:bodyPr wrap="none" lIns="0" tIns="0" rIns="0" bIns="0" rtlCol="0" anchor="ctr" anchorCtr="0">
            <a:noAutofit/>
          </a:bodyPr>
          <a:lstStyle/>
          <a:p>
            <a:pPr algn="ctr"/>
            <a:endParaRPr lang="ru-RU" sz="1600" dirty="0">
              <a:solidFill>
                <a:schemeClr val="bg1"/>
              </a:solidFill>
              <a:latin typeface="Georgia" panose="02040502050405020303" pitchFamily="18" charset="0"/>
            </a:endParaRPr>
          </a:p>
        </p:txBody>
      </p:sp>
      <p:sp>
        <p:nvSpPr>
          <p:cNvPr id="32" name="TextBox 11"/>
          <p:cNvSpPr txBox="1">
            <a:spLocks noChangeAspect="1"/>
          </p:cNvSpPr>
          <p:nvPr/>
        </p:nvSpPr>
        <p:spPr>
          <a:xfrm>
            <a:off x="948673" y="-181232"/>
            <a:ext cx="362464" cy="362464"/>
          </a:xfrm>
          <a:prstGeom prst="ellipse">
            <a:avLst/>
          </a:prstGeom>
          <a:solidFill>
            <a:srgbClr val="FEC10A"/>
          </a:solidFill>
          <a:ln w="9525">
            <a:noFill/>
            <a:prstDash val="dash"/>
          </a:ln>
        </p:spPr>
        <p:txBody>
          <a:bodyPr wrap="none" lIns="0" tIns="0" rIns="0" bIns="0" rtlCol="0" anchor="ctr" anchorCtr="0">
            <a:noAutofit/>
          </a:bodyPr>
          <a:lstStyle/>
          <a:p>
            <a:pPr algn="ctr"/>
            <a:endParaRPr lang="ru-RU" dirty="0">
              <a:solidFill>
                <a:schemeClr val="bg1"/>
              </a:solidFill>
              <a:latin typeface="Georgia" panose="02040502050405020303" pitchFamily="18" charset="0"/>
            </a:endParaRPr>
          </a:p>
        </p:txBody>
      </p:sp>
      <p:cxnSp>
        <p:nvCxnSpPr>
          <p:cNvPr id="38" name="Straight Connector 70"/>
          <p:cNvCxnSpPr/>
          <p:nvPr/>
        </p:nvCxnSpPr>
        <p:spPr>
          <a:xfrm>
            <a:off x="5488775" y="3528474"/>
            <a:ext cx="1646684" cy="320714"/>
          </a:xfrm>
          <a:prstGeom prst="line">
            <a:avLst/>
          </a:prstGeom>
          <a:ln w="9525">
            <a:solidFill>
              <a:schemeClr val="tx1">
                <a:lumMod val="75000"/>
                <a:lumOff val="2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9" name="Straight Connector 71"/>
          <p:cNvCxnSpPr/>
          <p:nvPr/>
        </p:nvCxnSpPr>
        <p:spPr>
          <a:xfrm>
            <a:off x="4894093" y="2438145"/>
            <a:ext cx="602280" cy="1109570"/>
          </a:xfrm>
          <a:prstGeom prst="line">
            <a:avLst/>
          </a:prstGeom>
          <a:ln w="9525">
            <a:solidFill>
              <a:schemeClr val="tx1">
                <a:lumMod val="75000"/>
                <a:lumOff val="2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1" name="Straight Connector 72"/>
          <p:cNvCxnSpPr/>
          <p:nvPr/>
        </p:nvCxnSpPr>
        <p:spPr>
          <a:xfrm>
            <a:off x="4469457" y="3135563"/>
            <a:ext cx="1019318" cy="390976"/>
          </a:xfrm>
          <a:prstGeom prst="line">
            <a:avLst/>
          </a:prstGeom>
          <a:ln w="9525">
            <a:solidFill>
              <a:schemeClr val="tx1">
                <a:lumMod val="75000"/>
                <a:lumOff val="2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2" name="Straight Connector 73"/>
          <p:cNvCxnSpPr/>
          <p:nvPr/>
        </p:nvCxnSpPr>
        <p:spPr>
          <a:xfrm>
            <a:off x="5488981" y="3528474"/>
            <a:ext cx="29125" cy="1025622"/>
          </a:xfrm>
          <a:prstGeom prst="line">
            <a:avLst/>
          </a:prstGeom>
          <a:ln w="9525">
            <a:solidFill>
              <a:schemeClr val="tx1">
                <a:lumMod val="75000"/>
                <a:lumOff val="2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4" name="Straight Connector 74"/>
          <p:cNvCxnSpPr/>
          <p:nvPr/>
        </p:nvCxnSpPr>
        <p:spPr>
          <a:xfrm flipH="1">
            <a:off x="5491405" y="2281112"/>
            <a:ext cx="1359780" cy="1239460"/>
          </a:xfrm>
          <a:prstGeom prst="line">
            <a:avLst/>
          </a:prstGeom>
          <a:ln w="9525">
            <a:solidFill>
              <a:schemeClr val="tx1">
                <a:lumMod val="75000"/>
                <a:lumOff val="2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5" name="Oval 75"/>
          <p:cNvSpPr/>
          <p:nvPr/>
        </p:nvSpPr>
        <p:spPr>
          <a:xfrm>
            <a:off x="5392221" y="3440304"/>
            <a:ext cx="198365" cy="198365"/>
          </a:xfrm>
          <a:prstGeom prst="ellipse">
            <a:avLst/>
          </a:prstGeom>
          <a:solidFill>
            <a:srgbClr val="0070C0"/>
          </a:solidFill>
          <a:effectLst>
            <a:outerShdw blurRad="50800" dist="38100" dir="5400000" algn="t"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cxnSp>
        <p:nvCxnSpPr>
          <p:cNvPr id="46" name="Straight Connector 76"/>
          <p:cNvCxnSpPr/>
          <p:nvPr/>
        </p:nvCxnSpPr>
        <p:spPr>
          <a:xfrm>
            <a:off x="4562698" y="1969003"/>
            <a:ext cx="331395" cy="465139"/>
          </a:xfrm>
          <a:prstGeom prst="line">
            <a:avLst/>
          </a:prstGeom>
          <a:ln w="9525">
            <a:solidFill>
              <a:schemeClr val="tx1">
                <a:lumMod val="75000"/>
                <a:lumOff val="2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7" name="Straight Connector 77"/>
          <p:cNvCxnSpPr/>
          <p:nvPr/>
        </p:nvCxnSpPr>
        <p:spPr>
          <a:xfrm>
            <a:off x="4558498" y="1982338"/>
            <a:ext cx="2292687" cy="294432"/>
          </a:xfrm>
          <a:prstGeom prst="line">
            <a:avLst/>
          </a:prstGeom>
          <a:ln w="9525">
            <a:solidFill>
              <a:schemeClr val="tx1">
                <a:lumMod val="75000"/>
                <a:lumOff val="2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8" name="Straight Connector 78"/>
          <p:cNvCxnSpPr/>
          <p:nvPr/>
        </p:nvCxnSpPr>
        <p:spPr>
          <a:xfrm>
            <a:off x="6851185" y="2288998"/>
            <a:ext cx="1412608" cy="18099"/>
          </a:xfrm>
          <a:prstGeom prst="line">
            <a:avLst/>
          </a:prstGeom>
          <a:ln w="9525">
            <a:solidFill>
              <a:schemeClr val="tx1">
                <a:lumMod val="75000"/>
                <a:lumOff val="2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9" name="Straight Connector 79"/>
          <p:cNvCxnSpPr/>
          <p:nvPr/>
        </p:nvCxnSpPr>
        <p:spPr>
          <a:xfrm flipV="1">
            <a:off x="7119103" y="2298719"/>
            <a:ext cx="1144690" cy="1546466"/>
          </a:xfrm>
          <a:prstGeom prst="line">
            <a:avLst/>
          </a:prstGeom>
          <a:ln w="9525">
            <a:solidFill>
              <a:schemeClr val="tx1">
                <a:lumMod val="75000"/>
                <a:lumOff val="2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0" name="Straight Connector 80"/>
          <p:cNvCxnSpPr/>
          <p:nvPr/>
        </p:nvCxnSpPr>
        <p:spPr>
          <a:xfrm>
            <a:off x="4453266" y="3119775"/>
            <a:ext cx="1059463" cy="1424810"/>
          </a:xfrm>
          <a:prstGeom prst="line">
            <a:avLst/>
          </a:prstGeom>
          <a:ln w="9525">
            <a:solidFill>
              <a:schemeClr val="tx1">
                <a:lumMod val="75000"/>
                <a:lumOff val="2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4" name="Straight Connector 81"/>
          <p:cNvCxnSpPr/>
          <p:nvPr/>
        </p:nvCxnSpPr>
        <p:spPr>
          <a:xfrm flipV="1">
            <a:off x="4884506" y="2283047"/>
            <a:ext cx="1966680" cy="144818"/>
          </a:xfrm>
          <a:prstGeom prst="line">
            <a:avLst/>
          </a:prstGeom>
          <a:ln w="9525">
            <a:solidFill>
              <a:schemeClr val="tx1">
                <a:lumMod val="75000"/>
                <a:lumOff val="2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5" name="Straight Connector 82"/>
          <p:cNvCxnSpPr/>
          <p:nvPr/>
        </p:nvCxnSpPr>
        <p:spPr>
          <a:xfrm flipH="1">
            <a:off x="5518107" y="3858909"/>
            <a:ext cx="1600996" cy="695187"/>
          </a:xfrm>
          <a:prstGeom prst="line">
            <a:avLst/>
          </a:prstGeom>
          <a:ln w="9525">
            <a:solidFill>
              <a:schemeClr val="tx1">
                <a:lumMod val="75000"/>
                <a:lumOff val="2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6" name="Straight Connector 83"/>
          <p:cNvCxnSpPr/>
          <p:nvPr/>
        </p:nvCxnSpPr>
        <p:spPr>
          <a:xfrm flipH="1">
            <a:off x="4457175" y="1994719"/>
            <a:ext cx="106938" cy="1131333"/>
          </a:xfrm>
          <a:prstGeom prst="line">
            <a:avLst/>
          </a:prstGeom>
          <a:ln w="9525">
            <a:solidFill>
              <a:schemeClr val="tx1">
                <a:lumMod val="75000"/>
                <a:lumOff val="2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7" name="Straight Connector 84"/>
          <p:cNvCxnSpPr/>
          <p:nvPr/>
        </p:nvCxnSpPr>
        <p:spPr>
          <a:xfrm>
            <a:off x="6858783" y="2274835"/>
            <a:ext cx="276676" cy="1582255"/>
          </a:xfrm>
          <a:prstGeom prst="line">
            <a:avLst/>
          </a:prstGeom>
          <a:ln w="9525">
            <a:solidFill>
              <a:schemeClr val="tx1">
                <a:lumMod val="75000"/>
                <a:lumOff val="2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8" name="Oval 85"/>
          <p:cNvSpPr/>
          <p:nvPr/>
        </p:nvSpPr>
        <p:spPr>
          <a:xfrm>
            <a:off x="4480802" y="1901428"/>
            <a:ext cx="198365" cy="198365"/>
          </a:xfrm>
          <a:prstGeom prst="ellipse">
            <a:avLst/>
          </a:prstGeom>
          <a:solidFill>
            <a:srgbClr val="990099"/>
          </a:solidFill>
          <a:effectLst>
            <a:outerShdw blurRad="50800" dist="38100" dir="5400000" algn="t"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69" name="Oval 86"/>
          <p:cNvSpPr/>
          <p:nvPr/>
        </p:nvSpPr>
        <p:spPr>
          <a:xfrm>
            <a:off x="4798709" y="2336006"/>
            <a:ext cx="198365" cy="198365"/>
          </a:xfrm>
          <a:prstGeom prst="ellipse">
            <a:avLst/>
          </a:prstGeom>
          <a:solidFill>
            <a:srgbClr val="7030A0"/>
          </a:solidFill>
          <a:effectLst>
            <a:outerShdw blurRad="50800" dist="38100" dir="5400000" algn="t"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70" name="Oval 87"/>
          <p:cNvSpPr/>
          <p:nvPr/>
        </p:nvSpPr>
        <p:spPr>
          <a:xfrm>
            <a:off x="6746881" y="2177979"/>
            <a:ext cx="198365" cy="198365"/>
          </a:xfrm>
          <a:prstGeom prst="ellipse">
            <a:avLst/>
          </a:prstGeom>
          <a:solidFill>
            <a:srgbClr val="00B050"/>
          </a:solidFill>
          <a:effectLst>
            <a:outerShdw blurRad="50800" dist="38100" dir="5400000" algn="t"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71" name="Oval 88"/>
          <p:cNvSpPr/>
          <p:nvPr/>
        </p:nvSpPr>
        <p:spPr>
          <a:xfrm>
            <a:off x="4339548" y="3018943"/>
            <a:ext cx="198365" cy="198365"/>
          </a:xfrm>
          <a:prstGeom prst="ellipse">
            <a:avLst/>
          </a:prstGeom>
          <a:solidFill>
            <a:srgbClr val="002060"/>
          </a:solidFill>
          <a:effectLst>
            <a:outerShdw blurRad="50800" dist="38100" dir="5400000" algn="t"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72" name="Oval 89"/>
          <p:cNvSpPr/>
          <p:nvPr/>
        </p:nvSpPr>
        <p:spPr>
          <a:xfrm>
            <a:off x="7044455" y="3744669"/>
            <a:ext cx="198365" cy="198365"/>
          </a:xfrm>
          <a:prstGeom prst="ellipse">
            <a:avLst/>
          </a:prstGeom>
          <a:solidFill>
            <a:srgbClr val="A4C639"/>
          </a:solidFill>
          <a:effectLst>
            <a:outerShdw blurRad="50800" dist="38100" dir="5400000" algn="t"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solidFill>
                <a:schemeClr val="accent6">
                  <a:lumMod val="75000"/>
                </a:schemeClr>
              </a:solidFill>
            </a:endParaRPr>
          </a:p>
        </p:txBody>
      </p:sp>
      <p:sp>
        <p:nvSpPr>
          <p:cNvPr id="73" name="Oval 90"/>
          <p:cNvSpPr/>
          <p:nvPr/>
        </p:nvSpPr>
        <p:spPr>
          <a:xfrm>
            <a:off x="8159465" y="2201572"/>
            <a:ext cx="198365" cy="198365"/>
          </a:xfrm>
          <a:prstGeom prst="ellipse">
            <a:avLst/>
          </a:prstGeom>
          <a:solidFill>
            <a:srgbClr val="C00000"/>
          </a:solidFill>
          <a:effectLst>
            <a:outerShdw blurRad="50800" dist="38100" dir="5400000" algn="t"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solidFill>
                <a:schemeClr val="tx1"/>
              </a:solidFill>
            </a:endParaRPr>
          </a:p>
        </p:txBody>
      </p:sp>
      <p:sp>
        <p:nvSpPr>
          <p:cNvPr id="74" name="Oval 91"/>
          <p:cNvSpPr/>
          <p:nvPr/>
        </p:nvSpPr>
        <p:spPr>
          <a:xfrm>
            <a:off x="5413546" y="4446370"/>
            <a:ext cx="198365" cy="198365"/>
          </a:xfrm>
          <a:prstGeom prst="ellipse">
            <a:avLst/>
          </a:prstGeom>
          <a:solidFill>
            <a:srgbClr val="00B0F0"/>
          </a:solidFill>
          <a:effectLst>
            <a:outerShdw blurRad="50800" dist="38100" dir="5400000" algn="t" rotWithShape="0">
              <a:prstClr val="black">
                <a:alpha val="40000"/>
              </a:prstClr>
            </a:outerShdw>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cxnSp>
        <p:nvCxnSpPr>
          <p:cNvPr id="85" name="Straight Connector 102"/>
          <p:cNvCxnSpPr/>
          <p:nvPr/>
        </p:nvCxnSpPr>
        <p:spPr>
          <a:xfrm flipV="1">
            <a:off x="3069235" y="2053569"/>
            <a:ext cx="1384031" cy="411871"/>
          </a:xfrm>
          <a:prstGeom prst="line">
            <a:avLst/>
          </a:prstGeom>
          <a:ln w="3175">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6" name="Straight Connector 103"/>
          <p:cNvCxnSpPr/>
          <p:nvPr/>
        </p:nvCxnSpPr>
        <p:spPr>
          <a:xfrm flipV="1">
            <a:off x="2836139" y="3239241"/>
            <a:ext cx="1514497" cy="1423442"/>
          </a:xfrm>
          <a:prstGeom prst="line">
            <a:avLst/>
          </a:prstGeom>
          <a:ln w="3175">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104"/>
          <p:cNvCxnSpPr/>
          <p:nvPr/>
        </p:nvCxnSpPr>
        <p:spPr>
          <a:xfrm flipV="1">
            <a:off x="5257800" y="4662683"/>
            <a:ext cx="179256" cy="341117"/>
          </a:xfrm>
          <a:prstGeom prst="line">
            <a:avLst/>
          </a:prstGeom>
          <a:ln w="3175">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8" name="Straight Connector 105"/>
          <p:cNvCxnSpPr/>
          <p:nvPr/>
        </p:nvCxnSpPr>
        <p:spPr>
          <a:xfrm flipH="1" flipV="1">
            <a:off x="7229689" y="3947898"/>
            <a:ext cx="1539479" cy="898042"/>
          </a:xfrm>
          <a:prstGeom prst="line">
            <a:avLst/>
          </a:prstGeom>
          <a:ln w="3175">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9" name="Straight Connector 106"/>
          <p:cNvCxnSpPr/>
          <p:nvPr/>
        </p:nvCxnSpPr>
        <p:spPr>
          <a:xfrm flipH="1" flipV="1">
            <a:off x="8352369" y="2405885"/>
            <a:ext cx="723623" cy="311915"/>
          </a:xfrm>
          <a:prstGeom prst="line">
            <a:avLst/>
          </a:prstGeom>
          <a:ln w="3175">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54" name="Rectangle 9"/>
          <p:cNvSpPr/>
          <p:nvPr/>
        </p:nvSpPr>
        <p:spPr>
          <a:xfrm>
            <a:off x="865676" y="894400"/>
            <a:ext cx="2628155" cy="369332"/>
          </a:xfrm>
          <a:prstGeom prst="rect">
            <a:avLst/>
          </a:prstGeom>
        </p:spPr>
        <p:txBody>
          <a:bodyPr wrap="none">
            <a:spAutoFit/>
          </a:bodyPr>
          <a:lstStyle/>
          <a:p>
            <a:r>
              <a:rPr lang="en-US" b="1" dirty="0" smtClean="0">
                <a:latin typeface="Garamond" charset="0"/>
                <a:ea typeface="Garamond" charset="0"/>
                <a:cs typeface="Garamond" charset="0"/>
              </a:rPr>
              <a:t> </a:t>
            </a:r>
            <a:r>
              <a:rPr lang="en-US" b="1" dirty="0" smtClean="0">
                <a:solidFill>
                  <a:schemeClr val="bg1"/>
                </a:solidFill>
                <a:latin typeface="Garamond" charset="0"/>
                <a:ea typeface="Garamond" charset="0"/>
                <a:cs typeface="Garamond" charset="0"/>
              </a:rPr>
              <a:t>TOOL</a:t>
            </a:r>
            <a:r>
              <a:rPr lang="en-US" b="1" dirty="0" smtClean="0">
                <a:latin typeface="Garamond" charset="0"/>
                <a:ea typeface="Garamond" charset="0"/>
                <a:cs typeface="Garamond" charset="0"/>
              </a:rPr>
              <a:t>S &amp; LANGUAGE</a:t>
            </a:r>
            <a:endParaRPr lang="en-US" b="1" dirty="0">
              <a:latin typeface="Garamond" charset="0"/>
              <a:ea typeface="Garamond" charset="0"/>
              <a:cs typeface="Garamond" charset="0"/>
            </a:endParaRPr>
          </a:p>
        </p:txBody>
      </p:sp>
      <p:sp>
        <p:nvSpPr>
          <p:cNvPr id="55" name="TextBox 11"/>
          <p:cNvSpPr txBox="1">
            <a:spLocks noChangeAspect="1"/>
          </p:cNvSpPr>
          <p:nvPr/>
        </p:nvSpPr>
        <p:spPr>
          <a:xfrm>
            <a:off x="4217703" y="877977"/>
            <a:ext cx="362464" cy="362464"/>
          </a:xfrm>
          <a:prstGeom prst="ellipse">
            <a:avLst/>
          </a:prstGeom>
          <a:solidFill>
            <a:srgbClr val="22B151"/>
          </a:solidFill>
          <a:ln w="9525">
            <a:noFill/>
            <a:prstDash val="dash"/>
          </a:ln>
        </p:spPr>
        <p:txBody>
          <a:bodyPr wrap="none" lIns="0" tIns="0" rIns="0" bIns="0" rtlCol="0" anchor="ctr" anchorCtr="0">
            <a:noAutofit/>
          </a:bodyPr>
          <a:lstStyle/>
          <a:p>
            <a:pPr algn="ctr"/>
            <a:endParaRPr lang="ru-RU" dirty="0">
              <a:solidFill>
                <a:schemeClr val="bg1"/>
              </a:solidFill>
              <a:latin typeface="Georgia" panose="02040502050405020303" pitchFamily="18" charset="0"/>
            </a:endParaRPr>
          </a:p>
        </p:txBody>
      </p:sp>
      <p:cxnSp>
        <p:nvCxnSpPr>
          <p:cNvPr id="56" name="直线连接符 23"/>
          <p:cNvCxnSpPr/>
          <p:nvPr/>
        </p:nvCxnSpPr>
        <p:spPr>
          <a:xfrm flipH="1" flipV="1">
            <a:off x="4306202" y="1059210"/>
            <a:ext cx="8067030" cy="19056"/>
          </a:xfrm>
          <a:prstGeom prst="line">
            <a:avLst/>
          </a:prstGeom>
          <a:ln>
            <a:solidFill>
              <a:srgbClr val="22B151"/>
            </a:solidFill>
          </a:ln>
        </p:spPr>
        <p:style>
          <a:lnRef idx="3">
            <a:schemeClr val="accent5"/>
          </a:lnRef>
          <a:fillRef idx="0">
            <a:schemeClr val="accent5"/>
          </a:fillRef>
          <a:effectRef idx="2">
            <a:schemeClr val="accent5"/>
          </a:effectRef>
          <a:fontRef idx="minor">
            <a:schemeClr val="tx1"/>
          </a:fontRef>
        </p:style>
      </p:cxnSp>
      <p:sp>
        <p:nvSpPr>
          <p:cNvPr id="51" name="TextBox 11"/>
          <p:cNvSpPr txBox="1">
            <a:spLocks noChangeAspect="1"/>
          </p:cNvSpPr>
          <p:nvPr/>
        </p:nvSpPr>
        <p:spPr>
          <a:xfrm>
            <a:off x="12010768" y="897034"/>
            <a:ext cx="362464" cy="362464"/>
          </a:xfrm>
          <a:prstGeom prst="ellipse">
            <a:avLst/>
          </a:prstGeom>
          <a:solidFill>
            <a:srgbClr val="22B151"/>
          </a:solidFill>
          <a:ln w="9525">
            <a:noFill/>
            <a:prstDash val="dash"/>
          </a:ln>
        </p:spPr>
        <p:txBody>
          <a:bodyPr wrap="none" lIns="0" tIns="0" rIns="0" bIns="0" rtlCol="0" anchor="ctr" anchorCtr="0">
            <a:noAutofit/>
          </a:bodyPr>
          <a:lstStyle/>
          <a:p>
            <a:pPr algn="ctr"/>
            <a:endParaRPr lang="ru-RU" dirty="0">
              <a:solidFill>
                <a:schemeClr val="bg1"/>
              </a:solidFill>
              <a:latin typeface="Georgia" panose="02040502050405020303" pitchFamily="18" charset="0"/>
            </a:endParaRPr>
          </a:p>
        </p:txBody>
      </p:sp>
      <p:sp>
        <p:nvSpPr>
          <p:cNvPr id="4" name="Rectangle 3"/>
          <p:cNvSpPr/>
          <p:nvPr/>
        </p:nvSpPr>
        <p:spPr>
          <a:xfrm>
            <a:off x="8676010" y="4824468"/>
            <a:ext cx="3090654" cy="1323439"/>
          </a:xfrm>
          <a:prstGeom prst="rect">
            <a:avLst/>
          </a:prstGeom>
        </p:spPr>
        <p:txBody>
          <a:bodyPr wrap="none">
            <a:spAutoFit/>
          </a:bodyPr>
          <a:lstStyle/>
          <a:p>
            <a:pPr algn="just">
              <a:spcAft>
                <a:spcPts val="0"/>
              </a:spcAft>
            </a:pPr>
            <a:r>
              <a:rPr lang="en-US" sz="1600" b="1" kern="100" dirty="0" smtClean="0">
                <a:solidFill>
                  <a:srgbClr val="00B14F"/>
                </a:solidFill>
                <a:latin typeface="Garamond" charset="0"/>
                <a:ea typeface="Garamond" charset="0"/>
                <a:cs typeface="Garamond" charset="0"/>
              </a:rPr>
              <a:t> </a:t>
            </a:r>
          </a:p>
          <a:p>
            <a:pPr algn="just">
              <a:spcAft>
                <a:spcPts val="0"/>
              </a:spcAft>
            </a:pPr>
            <a:r>
              <a:rPr lang="en-US" sz="1600" kern="100" dirty="0" smtClean="0">
                <a:latin typeface="Garamond" charset="0"/>
                <a:ea typeface="Garamond" charset="0"/>
                <a:cs typeface="Garamond" charset="0"/>
              </a:rPr>
              <a:t>The </a:t>
            </a:r>
            <a:r>
              <a:rPr lang="en-US" sz="1600" kern="100" dirty="0">
                <a:latin typeface="Garamond" charset="0"/>
                <a:ea typeface="Garamond" charset="0"/>
                <a:cs typeface="Garamond" charset="0"/>
              </a:rPr>
              <a:t>platform of server and client A</a:t>
            </a:r>
            <a:r>
              <a:rPr lang="en-US" sz="1600" kern="100" dirty="0" smtClean="0">
                <a:latin typeface="Garamond" charset="0"/>
                <a:ea typeface="Garamond" charset="0"/>
                <a:cs typeface="Garamond" charset="0"/>
              </a:rPr>
              <a:t>.</a:t>
            </a:r>
          </a:p>
          <a:p>
            <a:pPr algn="just">
              <a:spcAft>
                <a:spcPts val="0"/>
              </a:spcAft>
            </a:pPr>
            <a:endParaRPr lang="en-US" sz="1600" kern="100" dirty="0" smtClean="0">
              <a:latin typeface="Garamond" charset="0"/>
              <a:ea typeface="Garamond" charset="0"/>
              <a:cs typeface="Garamond" charset="0"/>
            </a:endParaRPr>
          </a:p>
          <a:p>
            <a:pPr algn="just">
              <a:spcAft>
                <a:spcPts val="0"/>
              </a:spcAft>
            </a:pPr>
            <a:r>
              <a:rPr lang="zh-CN" altLang="en-US" sz="1600" kern="100" dirty="0" smtClean="0">
                <a:latin typeface="Garamond" charset="0"/>
                <a:ea typeface="Garamond" charset="0"/>
                <a:cs typeface="Garamond" charset="0"/>
              </a:rPr>
              <a:t>              </a:t>
            </a:r>
            <a:r>
              <a:rPr lang="en-US" altLang="zh-CN" sz="1600" b="1" kern="100" dirty="0" smtClean="0">
                <a:solidFill>
                  <a:srgbClr val="A4C639"/>
                </a:solidFill>
                <a:latin typeface="Garamond" charset="0"/>
                <a:ea typeface="Garamond" charset="0"/>
                <a:cs typeface="Garamond" charset="0"/>
              </a:rPr>
              <a:t>Android</a:t>
            </a:r>
            <a:endParaRPr lang="en-US" sz="1600" b="1" kern="100" dirty="0">
              <a:solidFill>
                <a:srgbClr val="A4C639"/>
              </a:solidFill>
              <a:latin typeface="Garamond" charset="0"/>
              <a:ea typeface="Garamond" charset="0"/>
              <a:cs typeface="Garamond" charset="0"/>
            </a:endParaRPr>
          </a:p>
          <a:p>
            <a:pPr algn="just">
              <a:spcAft>
                <a:spcPts val="0"/>
              </a:spcAft>
            </a:pPr>
            <a:r>
              <a:rPr lang="en-US" sz="1600" kern="100" dirty="0" smtClean="0">
                <a:latin typeface="Garamond" charset="0"/>
                <a:ea typeface="Garamond" charset="0"/>
                <a:cs typeface="Garamond" charset="0"/>
              </a:rPr>
              <a:t>The </a:t>
            </a:r>
            <a:r>
              <a:rPr lang="en-US" sz="1600" kern="100" dirty="0">
                <a:latin typeface="Garamond" charset="0"/>
                <a:ea typeface="Garamond" charset="0"/>
                <a:cs typeface="Garamond" charset="0"/>
              </a:rPr>
              <a:t>platform of client B</a:t>
            </a:r>
            <a:r>
              <a:rPr lang="en-US" sz="1600" kern="100" dirty="0" smtClean="0">
                <a:latin typeface="Garamond" charset="0"/>
                <a:ea typeface="Garamond" charset="0"/>
                <a:cs typeface="Garamond" charset="0"/>
              </a:rPr>
              <a:t>.</a:t>
            </a:r>
            <a:endParaRPr lang="en-US" sz="1600" kern="100" dirty="0">
              <a:latin typeface="Garamond" charset="0"/>
              <a:ea typeface="Garamond" charset="0"/>
              <a:cs typeface="Garamond" charset="0"/>
            </a:endParaRPr>
          </a:p>
        </p:txBody>
      </p:sp>
      <p:sp>
        <p:nvSpPr>
          <p:cNvPr id="7" name="Rectangle 6"/>
          <p:cNvSpPr/>
          <p:nvPr/>
        </p:nvSpPr>
        <p:spPr>
          <a:xfrm>
            <a:off x="9075992" y="2327298"/>
            <a:ext cx="2690672" cy="1200329"/>
          </a:xfrm>
          <a:prstGeom prst="rect">
            <a:avLst/>
          </a:prstGeom>
        </p:spPr>
        <p:txBody>
          <a:bodyPr wrap="square">
            <a:spAutoFit/>
          </a:bodyPr>
          <a:lstStyle/>
          <a:p>
            <a:pPr algn="just">
              <a:spcAft>
                <a:spcPts val="0"/>
              </a:spcAft>
            </a:pPr>
            <a:endParaRPr lang="en-US" kern="100" dirty="0" smtClean="0">
              <a:latin typeface="Garamond" charset="0"/>
              <a:ea typeface="Garamond" charset="0"/>
              <a:cs typeface="Garamond" charset="0"/>
            </a:endParaRPr>
          </a:p>
          <a:p>
            <a:pPr algn="just">
              <a:spcAft>
                <a:spcPts val="0"/>
              </a:spcAft>
            </a:pPr>
            <a:r>
              <a:rPr lang="en-US" kern="100" dirty="0" smtClean="0">
                <a:latin typeface="Garamond" charset="0"/>
                <a:ea typeface="Garamond" charset="0"/>
                <a:cs typeface="Garamond" charset="0"/>
              </a:rPr>
              <a:t>Project </a:t>
            </a:r>
            <a:r>
              <a:rPr lang="en-US" kern="100" dirty="0">
                <a:latin typeface="Garamond" charset="0"/>
                <a:ea typeface="Garamond" charset="0"/>
                <a:cs typeface="Garamond" charset="0"/>
              </a:rPr>
              <a:t>record management</a:t>
            </a:r>
            <a:r>
              <a:rPr lang="en-US" kern="100" dirty="0" smtClean="0">
                <a:latin typeface="Garamond" charset="0"/>
                <a:ea typeface="Garamond" charset="0"/>
                <a:cs typeface="Garamond" charset="0"/>
              </a:rPr>
              <a:t>.</a:t>
            </a:r>
          </a:p>
          <a:p>
            <a:pPr algn="just"/>
            <a:endParaRPr lang="en-US" dirty="0" smtClean="0">
              <a:latin typeface="Garamond" charset="0"/>
              <a:ea typeface="Garamond" charset="0"/>
              <a:cs typeface="Garamond" charset="0"/>
            </a:endParaRPr>
          </a:p>
          <a:p>
            <a:pPr algn="just"/>
            <a:r>
              <a:rPr lang="en-US" dirty="0" smtClean="0">
                <a:latin typeface="Garamond" charset="0"/>
                <a:ea typeface="Garamond" charset="0"/>
                <a:cs typeface="Garamond" charset="0"/>
              </a:rPr>
              <a:t>Project </a:t>
            </a:r>
            <a:r>
              <a:rPr lang="en-US" dirty="0">
                <a:latin typeface="Garamond" charset="0"/>
                <a:ea typeface="Garamond" charset="0"/>
                <a:cs typeface="Garamond" charset="0"/>
              </a:rPr>
              <a:t>version control</a:t>
            </a:r>
            <a:r>
              <a:rPr lang="en-US" dirty="0" smtClean="0">
                <a:latin typeface="Garamond" charset="0"/>
                <a:ea typeface="Garamond" charset="0"/>
                <a:cs typeface="Garamond" charset="0"/>
              </a:rPr>
              <a:t>.</a:t>
            </a:r>
            <a:endParaRPr lang="en-US" dirty="0">
              <a:latin typeface="Garamond" charset="0"/>
              <a:ea typeface="Garamond" charset="0"/>
              <a:cs typeface="Garamond" charset="0"/>
            </a:endParaRPr>
          </a:p>
        </p:txBody>
      </p:sp>
      <p:sp>
        <p:nvSpPr>
          <p:cNvPr id="8" name="Rectangle 7"/>
          <p:cNvSpPr/>
          <p:nvPr/>
        </p:nvSpPr>
        <p:spPr>
          <a:xfrm>
            <a:off x="751670" y="2243467"/>
            <a:ext cx="2216119" cy="1754326"/>
          </a:xfrm>
          <a:prstGeom prst="rect">
            <a:avLst/>
          </a:prstGeom>
        </p:spPr>
        <p:txBody>
          <a:bodyPr wrap="none">
            <a:spAutoFit/>
          </a:bodyPr>
          <a:lstStyle/>
          <a:p>
            <a:r>
              <a:rPr lang="en-US" b="1" dirty="0" smtClean="0">
                <a:solidFill>
                  <a:srgbClr val="990099"/>
                </a:solidFill>
                <a:latin typeface="Garamond" charset="0"/>
                <a:ea typeface="Garamond" charset="0"/>
                <a:cs typeface="Garamond" charset="0"/>
              </a:rPr>
              <a:t>             </a:t>
            </a:r>
            <a:r>
              <a:rPr lang="en-US" b="1" dirty="0" smtClean="0">
                <a:latin typeface="Garamond" charset="0"/>
                <a:ea typeface="Garamond" charset="0"/>
                <a:cs typeface="Garamond" charset="0"/>
              </a:rPr>
              <a:t>C Language:</a:t>
            </a:r>
          </a:p>
          <a:p>
            <a:r>
              <a:rPr lang="en-US" dirty="0" smtClean="0">
                <a:latin typeface="Garamond" charset="0"/>
                <a:ea typeface="Garamond" charset="0"/>
                <a:cs typeface="Garamond" charset="0"/>
              </a:rPr>
              <a:t>Establish </a:t>
            </a:r>
            <a:r>
              <a:rPr lang="en-US" dirty="0">
                <a:latin typeface="Garamond" charset="0"/>
                <a:ea typeface="Garamond" charset="0"/>
                <a:cs typeface="Garamond" charset="0"/>
              </a:rPr>
              <a:t>the server</a:t>
            </a:r>
            <a:r>
              <a:rPr lang="en-US" dirty="0" smtClean="0">
                <a:latin typeface="Garamond" charset="0"/>
                <a:ea typeface="Garamond" charset="0"/>
                <a:cs typeface="Garamond" charset="0"/>
              </a:rPr>
              <a:t>.</a:t>
            </a:r>
          </a:p>
          <a:p>
            <a:endParaRPr lang="en-US" dirty="0" smtClean="0">
              <a:latin typeface="Garamond" charset="0"/>
              <a:ea typeface="Garamond" charset="0"/>
              <a:cs typeface="Garamond" charset="0"/>
            </a:endParaRPr>
          </a:p>
          <a:p>
            <a:endParaRPr lang="en-US" dirty="0" smtClean="0">
              <a:latin typeface="Garamond" charset="0"/>
              <a:ea typeface="Garamond" charset="0"/>
              <a:cs typeface="Garamond" charset="0"/>
            </a:endParaRPr>
          </a:p>
          <a:p>
            <a:endParaRPr lang="en-US" dirty="0" smtClean="0">
              <a:latin typeface="Garamond" charset="0"/>
              <a:ea typeface="Garamond" charset="0"/>
              <a:cs typeface="Garamond" charset="0"/>
            </a:endParaRPr>
          </a:p>
          <a:p>
            <a:r>
              <a:rPr lang="en-US" dirty="0" smtClean="0">
                <a:latin typeface="Garamond" charset="0"/>
                <a:ea typeface="Garamond" charset="0"/>
                <a:cs typeface="Garamond" charset="0"/>
              </a:rPr>
              <a:t>Establish </a:t>
            </a:r>
            <a:r>
              <a:rPr lang="en-US" dirty="0">
                <a:latin typeface="Garamond" charset="0"/>
                <a:ea typeface="Garamond" charset="0"/>
                <a:cs typeface="Garamond" charset="0"/>
              </a:rPr>
              <a:t>the </a:t>
            </a:r>
            <a:r>
              <a:rPr lang="en-US" dirty="0" smtClean="0">
                <a:latin typeface="Garamond" charset="0"/>
                <a:ea typeface="Garamond" charset="0"/>
                <a:cs typeface="Garamond" charset="0"/>
              </a:rPr>
              <a:t>database.</a:t>
            </a:r>
            <a:endParaRPr lang="en-US" dirty="0">
              <a:latin typeface="Garamond" charset="0"/>
              <a:ea typeface="Garamond" charset="0"/>
              <a:cs typeface="Garamond" charset="0"/>
            </a:endParaRPr>
          </a:p>
        </p:txBody>
      </p:sp>
      <p:sp>
        <p:nvSpPr>
          <p:cNvPr id="9" name="Rectangle 8"/>
          <p:cNvSpPr/>
          <p:nvPr/>
        </p:nvSpPr>
        <p:spPr>
          <a:xfrm>
            <a:off x="780313" y="4528742"/>
            <a:ext cx="2589802" cy="1754326"/>
          </a:xfrm>
          <a:prstGeom prst="rect">
            <a:avLst/>
          </a:prstGeom>
        </p:spPr>
        <p:txBody>
          <a:bodyPr wrap="square">
            <a:spAutoFit/>
          </a:bodyPr>
          <a:lstStyle/>
          <a:p>
            <a:r>
              <a:rPr lang="en-US" b="1" dirty="0">
                <a:solidFill>
                  <a:srgbClr val="001F60"/>
                </a:solidFill>
                <a:latin typeface="Garamond" charset="0"/>
                <a:ea typeface="Garamond" charset="0"/>
                <a:cs typeface="Garamond" charset="0"/>
              </a:rPr>
              <a:t>C utility on shell:</a:t>
            </a:r>
          </a:p>
          <a:p>
            <a:r>
              <a:rPr lang="en-US" dirty="0">
                <a:latin typeface="Garamond" charset="0"/>
                <a:ea typeface="Garamond" charset="0"/>
                <a:cs typeface="Garamond" charset="0"/>
              </a:rPr>
              <a:t>Connect with </a:t>
            </a:r>
            <a:r>
              <a:rPr lang="en-US" dirty="0" smtClean="0">
                <a:latin typeface="Garamond" charset="0"/>
                <a:ea typeface="Garamond" charset="0"/>
                <a:cs typeface="Garamond" charset="0"/>
              </a:rPr>
              <a:t>server.</a:t>
            </a:r>
          </a:p>
          <a:p>
            <a:endParaRPr lang="en-US" b="1" dirty="0">
              <a:solidFill>
                <a:srgbClr val="001F60"/>
              </a:solidFill>
              <a:latin typeface="Garamond" charset="0"/>
              <a:ea typeface="Garamond" charset="0"/>
              <a:cs typeface="Garamond" charset="0"/>
            </a:endParaRPr>
          </a:p>
          <a:p>
            <a:endParaRPr lang="en-US" b="1" dirty="0" smtClean="0">
              <a:solidFill>
                <a:srgbClr val="001F60"/>
              </a:solidFill>
              <a:latin typeface="Garamond" charset="0"/>
              <a:ea typeface="Garamond" charset="0"/>
              <a:cs typeface="Garamond" charset="0"/>
            </a:endParaRPr>
          </a:p>
          <a:p>
            <a:r>
              <a:rPr lang="en-US" b="1" dirty="0">
                <a:solidFill>
                  <a:srgbClr val="001F60"/>
                </a:solidFill>
                <a:latin typeface="Garamond" charset="0"/>
                <a:ea typeface="Garamond" charset="0"/>
                <a:cs typeface="Garamond" charset="0"/>
              </a:rPr>
              <a:t> </a:t>
            </a:r>
            <a:r>
              <a:rPr lang="en-US" b="1" dirty="0" smtClean="0">
                <a:solidFill>
                  <a:srgbClr val="001F60"/>
                </a:solidFill>
                <a:latin typeface="Garamond" charset="0"/>
                <a:ea typeface="Garamond" charset="0"/>
                <a:cs typeface="Garamond" charset="0"/>
              </a:rPr>
              <a:t>        </a:t>
            </a:r>
          </a:p>
          <a:p>
            <a:r>
              <a:rPr lang="en-US" dirty="0" smtClean="0">
                <a:latin typeface="Garamond" charset="0"/>
                <a:ea typeface="Garamond" charset="0"/>
                <a:cs typeface="Garamond" charset="0"/>
              </a:rPr>
              <a:t>Build the Android client.</a:t>
            </a:r>
          </a:p>
        </p:txBody>
      </p:sp>
      <p:sp>
        <p:nvSpPr>
          <p:cNvPr id="11" name="Rectangle 10"/>
          <p:cNvSpPr/>
          <p:nvPr/>
        </p:nvSpPr>
        <p:spPr>
          <a:xfrm>
            <a:off x="3493831" y="4944191"/>
            <a:ext cx="4665634" cy="1477328"/>
          </a:xfrm>
          <a:prstGeom prst="rect">
            <a:avLst/>
          </a:prstGeom>
        </p:spPr>
        <p:txBody>
          <a:bodyPr wrap="square">
            <a:spAutoFit/>
          </a:bodyPr>
          <a:lstStyle/>
          <a:p>
            <a:r>
              <a:rPr lang="en-US" b="1" dirty="0" smtClean="0">
                <a:solidFill>
                  <a:srgbClr val="01B0F0"/>
                </a:solidFill>
                <a:latin typeface="Garamond" charset="0"/>
                <a:ea typeface="Garamond" charset="0"/>
                <a:cs typeface="Garamond" charset="0"/>
              </a:rPr>
              <a:t>Socket:</a:t>
            </a:r>
          </a:p>
          <a:p>
            <a:r>
              <a:rPr lang="en-US" dirty="0">
                <a:latin typeface="Garamond" charset="0"/>
                <a:ea typeface="Garamond" charset="0"/>
                <a:cs typeface="Garamond" charset="0"/>
              </a:rPr>
              <a:t>C</a:t>
            </a:r>
            <a:r>
              <a:rPr lang="en-US" dirty="0" smtClean="0">
                <a:latin typeface="Garamond" charset="0"/>
                <a:ea typeface="Garamond" charset="0"/>
                <a:cs typeface="Garamond" charset="0"/>
              </a:rPr>
              <a:t>ommunicate </a:t>
            </a:r>
            <a:r>
              <a:rPr lang="en-US" dirty="0">
                <a:latin typeface="Garamond" charset="0"/>
                <a:ea typeface="Garamond" charset="0"/>
                <a:cs typeface="Garamond" charset="0"/>
              </a:rPr>
              <a:t>between server and </a:t>
            </a:r>
            <a:r>
              <a:rPr lang="en-US" dirty="0" smtClean="0">
                <a:latin typeface="Garamond" charset="0"/>
                <a:ea typeface="Garamond" charset="0"/>
                <a:cs typeface="Garamond" charset="0"/>
              </a:rPr>
              <a:t>shell clients.</a:t>
            </a:r>
          </a:p>
          <a:p>
            <a:r>
              <a:rPr lang="en-US" b="1" dirty="0" err="1" smtClean="0">
                <a:solidFill>
                  <a:srgbClr val="01B0F0"/>
                </a:solidFill>
                <a:latin typeface="Garamond" charset="0"/>
                <a:ea typeface="Garamond" charset="0"/>
                <a:cs typeface="Garamond" charset="0"/>
              </a:rPr>
              <a:t>Json</a:t>
            </a:r>
            <a:r>
              <a:rPr lang="en-US" b="1" dirty="0" smtClean="0">
                <a:solidFill>
                  <a:srgbClr val="01B0F0"/>
                </a:solidFill>
                <a:latin typeface="Garamond" charset="0"/>
                <a:ea typeface="Garamond" charset="0"/>
                <a:cs typeface="Garamond" charset="0"/>
              </a:rPr>
              <a:t>:</a:t>
            </a:r>
          </a:p>
          <a:p>
            <a:r>
              <a:rPr lang="en-US" dirty="0">
                <a:latin typeface="Garamond" charset="0"/>
                <a:ea typeface="Garamond" charset="0"/>
                <a:cs typeface="Garamond" charset="0"/>
              </a:rPr>
              <a:t>Message format used in communication between server and </a:t>
            </a:r>
            <a:r>
              <a:rPr lang="en-US" dirty="0" smtClean="0">
                <a:latin typeface="Garamond" charset="0"/>
                <a:ea typeface="Garamond" charset="0"/>
                <a:cs typeface="Garamond" charset="0"/>
              </a:rPr>
              <a:t>clients.</a:t>
            </a:r>
            <a:endParaRPr lang="en-US" dirty="0">
              <a:latin typeface="Garamond" charset="0"/>
              <a:ea typeface="Garamond" charset="0"/>
              <a:cs typeface="Garamond"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0781" y="2826940"/>
            <a:ext cx="1289687" cy="47804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4568" y="1982338"/>
            <a:ext cx="756597" cy="756597"/>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7213" y="1895267"/>
            <a:ext cx="647006" cy="639104"/>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7075" y="2679674"/>
            <a:ext cx="1075267" cy="1075267"/>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8673" y="5124422"/>
            <a:ext cx="417828" cy="777264"/>
          </a:xfrm>
          <a:prstGeom prst="rect">
            <a:avLst/>
          </a:prstGeom>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69168" y="5305219"/>
            <a:ext cx="596467" cy="596467"/>
          </a:xfrm>
          <a:prstGeom prst="rect">
            <a:avLst/>
          </a:prstGeom>
        </p:spPr>
      </p:pic>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03257" y="4776659"/>
            <a:ext cx="1060154" cy="221858"/>
          </a:xfrm>
          <a:prstGeom prst="rect">
            <a:avLst/>
          </a:prstGeom>
        </p:spPr>
      </p:pic>
    </p:spTree>
    <p:extLst>
      <p:ext uri="{BB962C8B-B14F-4D97-AF65-F5344CB8AC3E}">
        <p14:creationId xmlns:p14="http://schemas.microsoft.com/office/powerpoint/2010/main" val="1790890036"/>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250" fill="hold"/>
                                        <p:tgtEl>
                                          <p:spTgt spid="68"/>
                                        </p:tgtEl>
                                        <p:attrNameLst>
                                          <p:attrName>ppt_x</p:attrName>
                                        </p:attrNameLst>
                                      </p:cBhvr>
                                      <p:tavLst>
                                        <p:tav tm="0">
                                          <p:val>
                                            <p:strVal val="#ppt_x"/>
                                          </p:val>
                                        </p:tav>
                                        <p:tav tm="100000">
                                          <p:val>
                                            <p:strVal val="#ppt_x"/>
                                          </p:val>
                                        </p:tav>
                                      </p:tavLst>
                                    </p:anim>
                                    <p:anim calcmode="lin" valueType="num">
                                      <p:cBhvr additive="base">
                                        <p:cTn id="8" dur="250" fill="hold"/>
                                        <p:tgtEl>
                                          <p:spTgt spid="68"/>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9"/>
                                        </p:tgtEl>
                                        <p:attrNameLst>
                                          <p:attrName>style.visibility</p:attrName>
                                        </p:attrNameLst>
                                      </p:cBhvr>
                                      <p:to>
                                        <p:strVal val="visible"/>
                                      </p:to>
                                    </p:set>
                                    <p:anim calcmode="lin" valueType="num">
                                      <p:cBhvr additive="base">
                                        <p:cTn id="11" dur="250" fill="hold"/>
                                        <p:tgtEl>
                                          <p:spTgt spid="69"/>
                                        </p:tgtEl>
                                        <p:attrNameLst>
                                          <p:attrName>ppt_x</p:attrName>
                                        </p:attrNameLst>
                                      </p:cBhvr>
                                      <p:tavLst>
                                        <p:tav tm="0">
                                          <p:val>
                                            <p:strVal val="#ppt_x"/>
                                          </p:val>
                                        </p:tav>
                                        <p:tav tm="100000">
                                          <p:val>
                                            <p:strVal val="#ppt_x"/>
                                          </p:val>
                                        </p:tav>
                                      </p:tavLst>
                                    </p:anim>
                                    <p:anim calcmode="lin" valueType="num">
                                      <p:cBhvr additive="base">
                                        <p:cTn id="12" dur="250" fill="hold"/>
                                        <p:tgtEl>
                                          <p:spTgt spid="69"/>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50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250" fill="hold"/>
                                        <p:tgtEl>
                                          <p:spTgt spid="70"/>
                                        </p:tgtEl>
                                        <p:attrNameLst>
                                          <p:attrName>ppt_x</p:attrName>
                                        </p:attrNameLst>
                                      </p:cBhvr>
                                      <p:tavLst>
                                        <p:tav tm="0">
                                          <p:val>
                                            <p:strVal val="#ppt_x"/>
                                          </p:val>
                                        </p:tav>
                                        <p:tav tm="100000">
                                          <p:val>
                                            <p:strVal val="#ppt_x"/>
                                          </p:val>
                                        </p:tav>
                                      </p:tavLst>
                                    </p:anim>
                                    <p:anim calcmode="lin" valueType="num">
                                      <p:cBhvr additive="base">
                                        <p:cTn id="16" dur="250" fill="hold"/>
                                        <p:tgtEl>
                                          <p:spTgt spid="70"/>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750"/>
                                  </p:stCondLst>
                                  <p:childTnLst>
                                    <p:set>
                                      <p:cBhvr>
                                        <p:cTn id="18" dur="1" fill="hold">
                                          <p:stCondLst>
                                            <p:cond delay="0"/>
                                          </p:stCondLst>
                                        </p:cTn>
                                        <p:tgtEl>
                                          <p:spTgt spid="71"/>
                                        </p:tgtEl>
                                        <p:attrNameLst>
                                          <p:attrName>style.visibility</p:attrName>
                                        </p:attrNameLst>
                                      </p:cBhvr>
                                      <p:to>
                                        <p:strVal val="visible"/>
                                      </p:to>
                                    </p:set>
                                    <p:anim calcmode="lin" valueType="num">
                                      <p:cBhvr additive="base">
                                        <p:cTn id="19" dur="250" fill="hold"/>
                                        <p:tgtEl>
                                          <p:spTgt spid="71"/>
                                        </p:tgtEl>
                                        <p:attrNameLst>
                                          <p:attrName>ppt_x</p:attrName>
                                        </p:attrNameLst>
                                      </p:cBhvr>
                                      <p:tavLst>
                                        <p:tav tm="0">
                                          <p:val>
                                            <p:strVal val="#ppt_x"/>
                                          </p:val>
                                        </p:tav>
                                        <p:tav tm="100000">
                                          <p:val>
                                            <p:strVal val="#ppt_x"/>
                                          </p:val>
                                        </p:tav>
                                      </p:tavLst>
                                    </p:anim>
                                    <p:anim calcmode="lin" valueType="num">
                                      <p:cBhvr additive="base">
                                        <p:cTn id="20" dur="250" fill="hold"/>
                                        <p:tgtEl>
                                          <p:spTgt spid="71"/>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000"/>
                                  </p:stCondLst>
                                  <p:childTnLst>
                                    <p:set>
                                      <p:cBhvr>
                                        <p:cTn id="22" dur="1" fill="hold">
                                          <p:stCondLst>
                                            <p:cond delay="0"/>
                                          </p:stCondLst>
                                        </p:cTn>
                                        <p:tgtEl>
                                          <p:spTgt spid="45"/>
                                        </p:tgtEl>
                                        <p:attrNameLst>
                                          <p:attrName>style.visibility</p:attrName>
                                        </p:attrNameLst>
                                      </p:cBhvr>
                                      <p:to>
                                        <p:strVal val="visible"/>
                                      </p:to>
                                    </p:set>
                                    <p:anim calcmode="lin" valueType="num">
                                      <p:cBhvr additive="base">
                                        <p:cTn id="23" dur="250" fill="hold"/>
                                        <p:tgtEl>
                                          <p:spTgt spid="45"/>
                                        </p:tgtEl>
                                        <p:attrNameLst>
                                          <p:attrName>ppt_x</p:attrName>
                                        </p:attrNameLst>
                                      </p:cBhvr>
                                      <p:tavLst>
                                        <p:tav tm="0">
                                          <p:val>
                                            <p:strVal val="#ppt_x"/>
                                          </p:val>
                                        </p:tav>
                                        <p:tav tm="100000">
                                          <p:val>
                                            <p:strVal val="#ppt_x"/>
                                          </p:val>
                                        </p:tav>
                                      </p:tavLst>
                                    </p:anim>
                                    <p:anim calcmode="lin" valueType="num">
                                      <p:cBhvr additive="base">
                                        <p:cTn id="24" dur="250" fill="hold"/>
                                        <p:tgtEl>
                                          <p:spTgt spid="45"/>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1250"/>
                                  </p:stCondLst>
                                  <p:childTnLst>
                                    <p:set>
                                      <p:cBhvr>
                                        <p:cTn id="26" dur="1" fill="hold">
                                          <p:stCondLst>
                                            <p:cond delay="0"/>
                                          </p:stCondLst>
                                        </p:cTn>
                                        <p:tgtEl>
                                          <p:spTgt spid="74"/>
                                        </p:tgtEl>
                                        <p:attrNameLst>
                                          <p:attrName>style.visibility</p:attrName>
                                        </p:attrNameLst>
                                      </p:cBhvr>
                                      <p:to>
                                        <p:strVal val="visible"/>
                                      </p:to>
                                    </p:set>
                                    <p:anim calcmode="lin" valueType="num">
                                      <p:cBhvr additive="base">
                                        <p:cTn id="27" dur="250" fill="hold"/>
                                        <p:tgtEl>
                                          <p:spTgt spid="74"/>
                                        </p:tgtEl>
                                        <p:attrNameLst>
                                          <p:attrName>ppt_x</p:attrName>
                                        </p:attrNameLst>
                                      </p:cBhvr>
                                      <p:tavLst>
                                        <p:tav tm="0">
                                          <p:val>
                                            <p:strVal val="#ppt_x"/>
                                          </p:val>
                                        </p:tav>
                                        <p:tav tm="100000">
                                          <p:val>
                                            <p:strVal val="#ppt_x"/>
                                          </p:val>
                                        </p:tav>
                                      </p:tavLst>
                                    </p:anim>
                                    <p:anim calcmode="lin" valueType="num">
                                      <p:cBhvr additive="base">
                                        <p:cTn id="28" dur="250" fill="hold"/>
                                        <p:tgtEl>
                                          <p:spTgt spid="74"/>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1500"/>
                                  </p:stCondLst>
                                  <p:childTnLst>
                                    <p:set>
                                      <p:cBhvr>
                                        <p:cTn id="30" dur="1" fill="hold">
                                          <p:stCondLst>
                                            <p:cond delay="0"/>
                                          </p:stCondLst>
                                        </p:cTn>
                                        <p:tgtEl>
                                          <p:spTgt spid="73"/>
                                        </p:tgtEl>
                                        <p:attrNameLst>
                                          <p:attrName>style.visibility</p:attrName>
                                        </p:attrNameLst>
                                      </p:cBhvr>
                                      <p:to>
                                        <p:strVal val="visible"/>
                                      </p:to>
                                    </p:set>
                                    <p:anim calcmode="lin" valueType="num">
                                      <p:cBhvr additive="base">
                                        <p:cTn id="31" dur="250" fill="hold"/>
                                        <p:tgtEl>
                                          <p:spTgt spid="73"/>
                                        </p:tgtEl>
                                        <p:attrNameLst>
                                          <p:attrName>ppt_x</p:attrName>
                                        </p:attrNameLst>
                                      </p:cBhvr>
                                      <p:tavLst>
                                        <p:tav tm="0">
                                          <p:val>
                                            <p:strVal val="#ppt_x"/>
                                          </p:val>
                                        </p:tav>
                                        <p:tav tm="100000">
                                          <p:val>
                                            <p:strVal val="#ppt_x"/>
                                          </p:val>
                                        </p:tav>
                                      </p:tavLst>
                                    </p:anim>
                                    <p:anim calcmode="lin" valueType="num">
                                      <p:cBhvr additive="base">
                                        <p:cTn id="32" dur="250" fill="hold"/>
                                        <p:tgtEl>
                                          <p:spTgt spid="73"/>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1750"/>
                                  </p:stCondLst>
                                  <p:childTnLst>
                                    <p:set>
                                      <p:cBhvr>
                                        <p:cTn id="34" dur="1" fill="hold">
                                          <p:stCondLst>
                                            <p:cond delay="0"/>
                                          </p:stCondLst>
                                        </p:cTn>
                                        <p:tgtEl>
                                          <p:spTgt spid="72"/>
                                        </p:tgtEl>
                                        <p:attrNameLst>
                                          <p:attrName>style.visibility</p:attrName>
                                        </p:attrNameLst>
                                      </p:cBhvr>
                                      <p:to>
                                        <p:strVal val="visible"/>
                                      </p:to>
                                    </p:set>
                                    <p:anim calcmode="lin" valueType="num">
                                      <p:cBhvr additive="base">
                                        <p:cTn id="35" dur="250" fill="hold"/>
                                        <p:tgtEl>
                                          <p:spTgt spid="72"/>
                                        </p:tgtEl>
                                        <p:attrNameLst>
                                          <p:attrName>ppt_x</p:attrName>
                                        </p:attrNameLst>
                                      </p:cBhvr>
                                      <p:tavLst>
                                        <p:tav tm="0">
                                          <p:val>
                                            <p:strVal val="#ppt_x"/>
                                          </p:val>
                                        </p:tav>
                                        <p:tav tm="100000">
                                          <p:val>
                                            <p:strVal val="#ppt_x"/>
                                          </p:val>
                                        </p:tav>
                                      </p:tavLst>
                                    </p:anim>
                                    <p:anim calcmode="lin" valueType="num">
                                      <p:cBhvr additive="base">
                                        <p:cTn id="36" dur="250" fill="hold"/>
                                        <p:tgtEl>
                                          <p:spTgt spid="72"/>
                                        </p:tgtEl>
                                        <p:attrNameLst>
                                          <p:attrName>ppt_y</p:attrName>
                                        </p:attrNameLst>
                                      </p:cBhvr>
                                      <p:tavLst>
                                        <p:tav tm="0">
                                          <p:val>
                                            <p:strVal val="1+#ppt_h/2"/>
                                          </p:val>
                                        </p:tav>
                                        <p:tav tm="100000">
                                          <p:val>
                                            <p:strVal val="#ppt_y"/>
                                          </p:val>
                                        </p:tav>
                                      </p:tavLst>
                                    </p:anim>
                                  </p:childTnLst>
                                </p:cTn>
                              </p:par>
                            </p:childTnLst>
                          </p:cTn>
                        </p:par>
                        <p:par>
                          <p:cTn id="37" fill="hold">
                            <p:stCondLst>
                              <p:cond delay="2000"/>
                            </p:stCondLst>
                            <p:childTnLst>
                              <p:par>
                                <p:cTn id="38" presetID="22" presetClass="entr" presetSubtype="4" fill="hold" nodeType="after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wipe(down)">
                                      <p:cBhvr>
                                        <p:cTn id="40" dur="250"/>
                                        <p:tgtEl>
                                          <p:spTgt spid="49"/>
                                        </p:tgtEl>
                                      </p:cBhvr>
                                    </p:animEffect>
                                  </p:childTnLst>
                                </p:cTn>
                              </p:par>
                              <p:par>
                                <p:cTn id="41" presetID="22" presetClass="entr" presetSubtype="4" fill="hold" nodeType="with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wipe(down)">
                                      <p:cBhvr>
                                        <p:cTn id="43" dur="250"/>
                                        <p:tgtEl>
                                          <p:spTgt spid="48"/>
                                        </p:tgtEl>
                                      </p:cBhvr>
                                    </p:animEffect>
                                  </p:childTnLst>
                                </p:cTn>
                              </p:par>
                              <p:par>
                                <p:cTn id="44" presetID="22" presetClass="entr" presetSubtype="4" fill="hold" nodeType="with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wipe(down)">
                                      <p:cBhvr>
                                        <p:cTn id="46" dur="250"/>
                                        <p:tgtEl>
                                          <p:spTgt spid="47"/>
                                        </p:tgtEl>
                                      </p:cBhvr>
                                    </p:animEffect>
                                  </p:childTnLst>
                                </p:cTn>
                              </p:par>
                              <p:par>
                                <p:cTn id="47" presetID="22" presetClass="entr" presetSubtype="4" fill="hold" nodeType="withEffect">
                                  <p:stCondLst>
                                    <p:cond delay="0"/>
                                  </p:stCondLst>
                                  <p:childTnLst>
                                    <p:set>
                                      <p:cBhvr>
                                        <p:cTn id="48" dur="1" fill="hold">
                                          <p:stCondLst>
                                            <p:cond delay="0"/>
                                          </p:stCondLst>
                                        </p:cTn>
                                        <p:tgtEl>
                                          <p:spTgt spid="64"/>
                                        </p:tgtEl>
                                        <p:attrNameLst>
                                          <p:attrName>style.visibility</p:attrName>
                                        </p:attrNameLst>
                                      </p:cBhvr>
                                      <p:to>
                                        <p:strVal val="visible"/>
                                      </p:to>
                                    </p:set>
                                    <p:animEffect transition="in" filter="wipe(down)">
                                      <p:cBhvr>
                                        <p:cTn id="49" dur="250"/>
                                        <p:tgtEl>
                                          <p:spTgt spid="64"/>
                                        </p:tgtEl>
                                      </p:cBhvr>
                                    </p:animEffect>
                                  </p:childTnLst>
                                </p:cTn>
                              </p:par>
                              <p:par>
                                <p:cTn id="50" presetID="22" presetClass="entr" presetSubtype="4" fill="hold" nodeType="with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wipe(down)">
                                      <p:cBhvr>
                                        <p:cTn id="52" dur="250"/>
                                        <p:tgtEl>
                                          <p:spTgt spid="44"/>
                                        </p:tgtEl>
                                      </p:cBhvr>
                                    </p:animEffect>
                                  </p:childTnLst>
                                </p:cTn>
                              </p:par>
                              <p:par>
                                <p:cTn id="53" presetID="22" presetClass="entr" presetSubtype="4" fill="hold" nodeType="with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wipe(down)">
                                      <p:cBhvr>
                                        <p:cTn id="55" dur="250"/>
                                        <p:tgtEl>
                                          <p:spTgt spid="42"/>
                                        </p:tgtEl>
                                      </p:cBhvr>
                                    </p:animEffect>
                                  </p:childTnLst>
                                </p:cTn>
                              </p:par>
                              <p:par>
                                <p:cTn id="56" presetID="22" presetClass="entr" presetSubtype="4" fill="hold" nodeType="with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wipe(down)">
                                      <p:cBhvr>
                                        <p:cTn id="58" dur="250"/>
                                        <p:tgtEl>
                                          <p:spTgt spid="65"/>
                                        </p:tgtEl>
                                      </p:cBhvr>
                                    </p:animEffect>
                                  </p:childTnLst>
                                </p:cTn>
                              </p:par>
                              <p:par>
                                <p:cTn id="59" presetID="22" presetClass="entr" presetSubtype="4" fill="hold" nodeType="withEffect">
                                  <p:stCondLst>
                                    <p:cond delay="0"/>
                                  </p:stCondLst>
                                  <p:childTnLst>
                                    <p:set>
                                      <p:cBhvr>
                                        <p:cTn id="60" dur="1" fill="hold">
                                          <p:stCondLst>
                                            <p:cond delay="0"/>
                                          </p:stCondLst>
                                        </p:cTn>
                                        <p:tgtEl>
                                          <p:spTgt spid="50"/>
                                        </p:tgtEl>
                                        <p:attrNameLst>
                                          <p:attrName>style.visibility</p:attrName>
                                        </p:attrNameLst>
                                      </p:cBhvr>
                                      <p:to>
                                        <p:strVal val="visible"/>
                                      </p:to>
                                    </p:set>
                                    <p:animEffect transition="in" filter="wipe(down)">
                                      <p:cBhvr>
                                        <p:cTn id="61" dur="250"/>
                                        <p:tgtEl>
                                          <p:spTgt spid="50"/>
                                        </p:tgtEl>
                                      </p:cBhvr>
                                    </p:animEffect>
                                  </p:childTnLst>
                                </p:cTn>
                              </p:par>
                              <p:par>
                                <p:cTn id="62" presetID="22" presetClass="entr" presetSubtype="4" fill="hold" nodeType="with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wipe(down)">
                                      <p:cBhvr>
                                        <p:cTn id="64" dur="250"/>
                                        <p:tgtEl>
                                          <p:spTgt spid="41"/>
                                        </p:tgtEl>
                                      </p:cBhvr>
                                    </p:animEffect>
                                  </p:childTnLst>
                                </p:cTn>
                              </p:par>
                              <p:par>
                                <p:cTn id="65" presetID="22" presetClass="entr" presetSubtype="4" fill="hold" nodeType="withEffect">
                                  <p:stCondLst>
                                    <p:cond delay="0"/>
                                  </p:stCondLst>
                                  <p:childTnLst>
                                    <p:set>
                                      <p:cBhvr>
                                        <p:cTn id="66" dur="1" fill="hold">
                                          <p:stCondLst>
                                            <p:cond delay="0"/>
                                          </p:stCondLst>
                                        </p:cTn>
                                        <p:tgtEl>
                                          <p:spTgt spid="66"/>
                                        </p:tgtEl>
                                        <p:attrNameLst>
                                          <p:attrName>style.visibility</p:attrName>
                                        </p:attrNameLst>
                                      </p:cBhvr>
                                      <p:to>
                                        <p:strVal val="visible"/>
                                      </p:to>
                                    </p:set>
                                    <p:animEffect transition="in" filter="wipe(down)">
                                      <p:cBhvr>
                                        <p:cTn id="67" dur="250"/>
                                        <p:tgtEl>
                                          <p:spTgt spid="66"/>
                                        </p:tgtEl>
                                      </p:cBhvr>
                                    </p:animEffect>
                                  </p:childTnLst>
                                </p:cTn>
                              </p:par>
                              <p:par>
                                <p:cTn id="68" presetID="22" presetClass="entr" presetSubtype="4" fill="hold" nodeType="with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wipe(down)">
                                      <p:cBhvr>
                                        <p:cTn id="70" dur="250"/>
                                        <p:tgtEl>
                                          <p:spTgt spid="38"/>
                                        </p:tgtEl>
                                      </p:cBhvr>
                                    </p:animEffect>
                                  </p:childTnLst>
                                </p:cTn>
                              </p:par>
                              <p:par>
                                <p:cTn id="71" presetID="22" presetClass="entr" presetSubtype="4" fill="hold" nodeType="withEffect">
                                  <p:stCondLst>
                                    <p:cond delay="0"/>
                                  </p:stCondLst>
                                  <p:childTnLst>
                                    <p:set>
                                      <p:cBhvr>
                                        <p:cTn id="72" dur="1" fill="hold">
                                          <p:stCondLst>
                                            <p:cond delay="0"/>
                                          </p:stCondLst>
                                        </p:cTn>
                                        <p:tgtEl>
                                          <p:spTgt spid="39"/>
                                        </p:tgtEl>
                                        <p:attrNameLst>
                                          <p:attrName>style.visibility</p:attrName>
                                        </p:attrNameLst>
                                      </p:cBhvr>
                                      <p:to>
                                        <p:strVal val="visible"/>
                                      </p:to>
                                    </p:set>
                                    <p:animEffect transition="in" filter="wipe(down)">
                                      <p:cBhvr>
                                        <p:cTn id="73" dur="250"/>
                                        <p:tgtEl>
                                          <p:spTgt spid="39"/>
                                        </p:tgtEl>
                                      </p:cBhvr>
                                    </p:animEffect>
                                  </p:childTnLst>
                                </p:cTn>
                              </p:par>
                              <p:par>
                                <p:cTn id="74" presetID="22" presetClass="entr" presetSubtype="4" fill="hold" nodeType="with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down)">
                                      <p:cBhvr>
                                        <p:cTn id="76" dur="250"/>
                                        <p:tgtEl>
                                          <p:spTgt spid="46"/>
                                        </p:tgtEl>
                                      </p:cBhvr>
                                    </p:animEffect>
                                  </p:childTnLst>
                                </p:cTn>
                              </p:par>
                              <p:par>
                                <p:cTn id="77" presetID="22" presetClass="entr" presetSubtype="4" fill="hold" nodeType="withEffect">
                                  <p:stCondLst>
                                    <p:cond delay="0"/>
                                  </p:stCondLst>
                                  <p:childTnLst>
                                    <p:set>
                                      <p:cBhvr>
                                        <p:cTn id="78" dur="1" fill="hold">
                                          <p:stCondLst>
                                            <p:cond delay="0"/>
                                          </p:stCondLst>
                                        </p:cTn>
                                        <p:tgtEl>
                                          <p:spTgt spid="67"/>
                                        </p:tgtEl>
                                        <p:attrNameLst>
                                          <p:attrName>style.visibility</p:attrName>
                                        </p:attrNameLst>
                                      </p:cBhvr>
                                      <p:to>
                                        <p:strVal val="visible"/>
                                      </p:to>
                                    </p:set>
                                    <p:animEffect transition="in" filter="wipe(down)">
                                      <p:cBhvr>
                                        <p:cTn id="79" dur="250"/>
                                        <p:tgtEl>
                                          <p:spTgt spid="67"/>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2" fill="hold" nodeType="clickEffect">
                                  <p:stCondLst>
                                    <p:cond delay="0"/>
                                  </p:stCondLst>
                                  <p:childTnLst>
                                    <p:set>
                                      <p:cBhvr>
                                        <p:cTn id="83" dur="1" fill="hold">
                                          <p:stCondLst>
                                            <p:cond delay="0"/>
                                          </p:stCondLst>
                                        </p:cTn>
                                        <p:tgtEl>
                                          <p:spTgt spid="85"/>
                                        </p:tgtEl>
                                        <p:attrNameLst>
                                          <p:attrName>style.visibility</p:attrName>
                                        </p:attrNameLst>
                                      </p:cBhvr>
                                      <p:to>
                                        <p:strVal val="visible"/>
                                      </p:to>
                                    </p:set>
                                    <p:animEffect transition="in" filter="wipe(right)">
                                      <p:cBhvr>
                                        <p:cTn id="84" dur="500"/>
                                        <p:tgtEl>
                                          <p:spTgt spid="85"/>
                                        </p:tgtEl>
                                      </p:cBhvr>
                                    </p:animEffect>
                                  </p:childTnLst>
                                </p:cTn>
                              </p:par>
                              <p:par>
                                <p:cTn id="85" presetID="22" presetClass="entr" presetSubtype="2" fill="hold" grpId="0" nodeType="withEffect">
                                  <p:stCondLst>
                                    <p:cond delay="0"/>
                                  </p:stCondLst>
                                  <p:childTnLst>
                                    <p:set>
                                      <p:cBhvr>
                                        <p:cTn id="86" dur="1" fill="hold">
                                          <p:stCondLst>
                                            <p:cond delay="0"/>
                                          </p:stCondLst>
                                        </p:cTn>
                                        <p:tgtEl>
                                          <p:spTgt spid="8"/>
                                        </p:tgtEl>
                                        <p:attrNameLst>
                                          <p:attrName>style.visibility</p:attrName>
                                        </p:attrNameLst>
                                      </p:cBhvr>
                                      <p:to>
                                        <p:strVal val="visible"/>
                                      </p:to>
                                    </p:set>
                                    <p:animEffect transition="in" filter="wipe(right)">
                                      <p:cBhvr>
                                        <p:cTn id="87" dur="500"/>
                                        <p:tgtEl>
                                          <p:spTgt spid="8"/>
                                        </p:tgtEl>
                                      </p:cBhvr>
                                    </p:animEffect>
                                  </p:childTnLst>
                                </p:cTn>
                              </p:par>
                              <p:par>
                                <p:cTn id="88" presetID="22" presetClass="entr" presetSubtype="2" fill="hold" nodeType="withEffect">
                                  <p:stCondLst>
                                    <p:cond delay="0"/>
                                  </p:stCondLst>
                                  <p:childTnLst>
                                    <p:set>
                                      <p:cBhvr>
                                        <p:cTn id="89" dur="1" fill="hold">
                                          <p:stCondLst>
                                            <p:cond delay="0"/>
                                          </p:stCondLst>
                                        </p:cTn>
                                        <p:tgtEl>
                                          <p:spTgt spid="5"/>
                                        </p:tgtEl>
                                        <p:attrNameLst>
                                          <p:attrName>style.visibility</p:attrName>
                                        </p:attrNameLst>
                                      </p:cBhvr>
                                      <p:to>
                                        <p:strVal val="visible"/>
                                      </p:to>
                                    </p:set>
                                    <p:animEffect transition="in" filter="wipe(right)">
                                      <p:cBhvr>
                                        <p:cTn id="90" dur="500"/>
                                        <p:tgtEl>
                                          <p:spTgt spid="5"/>
                                        </p:tgtEl>
                                      </p:cBhvr>
                                    </p:animEffect>
                                  </p:childTnLst>
                                </p:cTn>
                              </p:par>
                              <p:par>
                                <p:cTn id="91" presetID="22" presetClass="entr" presetSubtype="2" fill="hold" nodeType="withEffect">
                                  <p:stCondLst>
                                    <p:cond delay="0"/>
                                  </p:stCondLst>
                                  <p:childTnLst>
                                    <p:set>
                                      <p:cBhvr>
                                        <p:cTn id="92" dur="1" fill="hold">
                                          <p:stCondLst>
                                            <p:cond delay="0"/>
                                          </p:stCondLst>
                                        </p:cTn>
                                        <p:tgtEl>
                                          <p:spTgt spid="6"/>
                                        </p:tgtEl>
                                        <p:attrNameLst>
                                          <p:attrName>style.visibility</p:attrName>
                                        </p:attrNameLst>
                                      </p:cBhvr>
                                      <p:to>
                                        <p:strVal val="visible"/>
                                      </p:to>
                                    </p:set>
                                    <p:animEffect transition="in" filter="wipe(right)">
                                      <p:cBhvr>
                                        <p:cTn id="93" dur="500"/>
                                        <p:tgtEl>
                                          <p:spTgt spid="6"/>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2" fill="hold" nodeType="clickEffect">
                                  <p:stCondLst>
                                    <p:cond delay="0"/>
                                  </p:stCondLst>
                                  <p:childTnLst>
                                    <p:set>
                                      <p:cBhvr>
                                        <p:cTn id="97" dur="1" fill="hold">
                                          <p:stCondLst>
                                            <p:cond delay="0"/>
                                          </p:stCondLst>
                                        </p:cTn>
                                        <p:tgtEl>
                                          <p:spTgt spid="86"/>
                                        </p:tgtEl>
                                        <p:attrNameLst>
                                          <p:attrName>style.visibility</p:attrName>
                                        </p:attrNameLst>
                                      </p:cBhvr>
                                      <p:to>
                                        <p:strVal val="visible"/>
                                      </p:to>
                                    </p:set>
                                    <p:animEffect transition="in" filter="wipe(right)">
                                      <p:cBhvr>
                                        <p:cTn id="98" dur="500"/>
                                        <p:tgtEl>
                                          <p:spTgt spid="86"/>
                                        </p:tgtEl>
                                      </p:cBhvr>
                                    </p:animEffect>
                                  </p:childTnLst>
                                </p:cTn>
                              </p:par>
                              <p:par>
                                <p:cTn id="99" presetID="22" presetClass="entr" presetSubtype="2" fill="hold" grpId="0" nodeType="withEffect">
                                  <p:stCondLst>
                                    <p:cond delay="0"/>
                                  </p:stCondLst>
                                  <p:childTnLst>
                                    <p:set>
                                      <p:cBhvr>
                                        <p:cTn id="100" dur="1" fill="hold">
                                          <p:stCondLst>
                                            <p:cond delay="0"/>
                                          </p:stCondLst>
                                        </p:cTn>
                                        <p:tgtEl>
                                          <p:spTgt spid="9"/>
                                        </p:tgtEl>
                                        <p:attrNameLst>
                                          <p:attrName>style.visibility</p:attrName>
                                        </p:attrNameLst>
                                      </p:cBhvr>
                                      <p:to>
                                        <p:strVal val="visible"/>
                                      </p:to>
                                    </p:set>
                                    <p:animEffect transition="in" filter="wipe(right)">
                                      <p:cBhvr>
                                        <p:cTn id="101" dur="500"/>
                                        <p:tgtEl>
                                          <p:spTgt spid="9"/>
                                        </p:tgtEl>
                                      </p:cBhvr>
                                    </p:animEffect>
                                  </p:childTnLst>
                                </p:cTn>
                              </p:par>
                              <p:par>
                                <p:cTn id="102" presetID="22" presetClass="entr" presetSubtype="2" fill="hold" nodeType="withEffect">
                                  <p:stCondLst>
                                    <p:cond delay="0"/>
                                  </p:stCondLst>
                                  <p:childTnLst>
                                    <p:set>
                                      <p:cBhvr>
                                        <p:cTn id="103" dur="1" fill="hold">
                                          <p:stCondLst>
                                            <p:cond delay="0"/>
                                          </p:stCondLst>
                                        </p:cTn>
                                        <p:tgtEl>
                                          <p:spTgt spid="12"/>
                                        </p:tgtEl>
                                        <p:attrNameLst>
                                          <p:attrName>style.visibility</p:attrName>
                                        </p:attrNameLst>
                                      </p:cBhvr>
                                      <p:to>
                                        <p:strVal val="visible"/>
                                      </p:to>
                                    </p:set>
                                    <p:animEffect transition="in" filter="wipe(right)">
                                      <p:cBhvr>
                                        <p:cTn id="104" dur="500"/>
                                        <p:tgtEl>
                                          <p:spTgt spid="12"/>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nodeType="clickEffect">
                                  <p:stCondLst>
                                    <p:cond delay="0"/>
                                  </p:stCondLst>
                                  <p:childTnLst>
                                    <p:set>
                                      <p:cBhvr>
                                        <p:cTn id="108" dur="1" fill="hold">
                                          <p:stCondLst>
                                            <p:cond delay="0"/>
                                          </p:stCondLst>
                                        </p:cTn>
                                        <p:tgtEl>
                                          <p:spTgt spid="87"/>
                                        </p:tgtEl>
                                        <p:attrNameLst>
                                          <p:attrName>style.visibility</p:attrName>
                                        </p:attrNameLst>
                                      </p:cBhvr>
                                      <p:to>
                                        <p:strVal val="visible"/>
                                      </p:to>
                                    </p:set>
                                    <p:animEffect transition="in" filter="wipe(up)">
                                      <p:cBhvr>
                                        <p:cTn id="109" dur="500"/>
                                        <p:tgtEl>
                                          <p:spTgt spid="87"/>
                                        </p:tgtEl>
                                      </p:cBhvr>
                                    </p:animEffect>
                                  </p:childTnLst>
                                </p:cTn>
                              </p:par>
                              <p:par>
                                <p:cTn id="110" presetID="22" presetClass="entr" presetSubtype="1" fill="hold" grpId="0" nodeType="withEffect">
                                  <p:stCondLst>
                                    <p:cond delay="0"/>
                                  </p:stCondLst>
                                  <p:childTnLst>
                                    <p:set>
                                      <p:cBhvr>
                                        <p:cTn id="111" dur="1" fill="hold">
                                          <p:stCondLst>
                                            <p:cond delay="0"/>
                                          </p:stCondLst>
                                        </p:cTn>
                                        <p:tgtEl>
                                          <p:spTgt spid="11"/>
                                        </p:tgtEl>
                                        <p:attrNameLst>
                                          <p:attrName>style.visibility</p:attrName>
                                        </p:attrNameLst>
                                      </p:cBhvr>
                                      <p:to>
                                        <p:strVal val="visible"/>
                                      </p:to>
                                    </p:set>
                                    <p:animEffect transition="in" filter="wipe(up)">
                                      <p:cBhvr>
                                        <p:cTn id="112" dur="500"/>
                                        <p:tgtEl>
                                          <p:spTgt spid="11"/>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nodeType="clickEffect">
                                  <p:stCondLst>
                                    <p:cond delay="0"/>
                                  </p:stCondLst>
                                  <p:childTnLst>
                                    <p:set>
                                      <p:cBhvr>
                                        <p:cTn id="116" dur="1" fill="hold">
                                          <p:stCondLst>
                                            <p:cond delay="0"/>
                                          </p:stCondLst>
                                        </p:cTn>
                                        <p:tgtEl>
                                          <p:spTgt spid="88"/>
                                        </p:tgtEl>
                                        <p:attrNameLst>
                                          <p:attrName>style.visibility</p:attrName>
                                        </p:attrNameLst>
                                      </p:cBhvr>
                                      <p:to>
                                        <p:strVal val="visible"/>
                                      </p:to>
                                    </p:set>
                                    <p:animEffect transition="in" filter="wipe(left)">
                                      <p:cBhvr>
                                        <p:cTn id="117" dur="500"/>
                                        <p:tgtEl>
                                          <p:spTgt spid="88"/>
                                        </p:tgtEl>
                                      </p:cBhvr>
                                    </p:animEffect>
                                  </p:childTnLst>
                                </p:cTn>
                              </p:par>
                              <p:par>
                                <p:cTn id="118" presetID="22" presetClass="entr" presetSubtype="8" fill="hold" grpId="0" nodeType="withEffect">
                                  <p:stCondLst>
                                    <p:cond delay="0"/>
                                  </p:stCondLst>
                                  <p:childTnLst>
                                    <p:set>
                                      <p:cBhvr>
                                        <p:cTn id="119" dur="1" fill="hold">
                                          <p:stCondLst>
                                            <p:cond delay="0"/>
                                          </p:stCondLst>
                                        </p:cTn>
                                        <p:tgtEl>
                                          <p:spTgt spid="4"/>
                                        </p:tgtEl>
                                        <p:attrNameLst>
                                          <p:attrName>style.visibility</p:attrName>
                                        </p:attrNameLst>
                                      </p:cBhvr>
                                      <p:to>
                                        <p:strVal val="visible"/>
                                      </p:to>
                                    </p:set>
                                    <p:animEffect transition="in" filter="wipe(left)">
                                      <p:cBhvr>
                                        <p:cTn id="120" dur="500"/>
                                        <p:tgtEl>
                                          <p:spTgt spid="4"/>
                                        </p:tgtEl>
                                      </p:cBhvr>
                                    </p:animEffect>
                                  </p:childTnLst>
                                </p:cTn>
                              </p:par>
                              <p:par>
                                <p:cTn id="121" presetID="22" presetClass="entr" presetSubtype="8" fill="hold" nodeType="withEffect">
                                  <p:stCondLst>
                                    <p:cond delay="0"/>
                                  </p:stCondLst>
                                  <p:childTnLst>
                                    <p:set>
                                      <p:cBhvr>
                                        <p:cTn id="122" dur="1" fill="hold">
                                          <p:stCondLst>
                                            <p:cond delay="0"/>
                                          </p:stCondLst>
                                        </p:cTn>
                                        <p:tgtEl>
                                          <p:spTgt spid="13"/>
                                        </p:tgtEl>
                                        <p:attrNameLst>
                                          <p:attrName>style.visibility</p:attrName>
                                        </p:attrNameLst>
                                      </p:cBhvr>
                                      <p:to>
                                        <p:strVal val="visible"/>
                                      </p:to>
                                    </p:set>
                                    <p:animEffect transition="in" filter="wipe(left)">
                                      <p:cBhvr>
                                        <p:cTn id="123" dur="500"/>
                                        <p:tgtEl>
                                          <p:spTgt spid="13"/>
                                        </p:tgtEl>
                                      </p:cBhvr>
                                    </p:animEffect>
                                  </p:childTnLst>
                                </p:cTn>
                              </p:par>
                              <p:par>
                                <p:cTn id="124" presetID="22" presetClass="entr" presetSubtype="8" fill="hold" nodeType="withEffect">
                                  <p:stCondLst>
                                    <p:cond delay="0"/>
                                  </p:stCondLst>
                                  <p:childTnLst>
                                    <p:set>
                                      <p:cBhvr>
                                        <p:cTn id="125" dur="1" fill="hold">
                                          <p:stCondLst>
                                            <p:cond delay="0"/>
                                          </p:stCondLst>
                                        </p:cTn>
                                        <p:tgtEl>
                                          <p:spTgt spid="14"/>
                                        </p:tgtEl>
                                        <p:attrNameLst>
                                          <p:attrName>style.visibility</p:attrName>
                                        </p:attrNameLst>
                                      </p:cBhvr>
                                      <p:to>
                                        <p:strVal val="visible"/>
                                      </p:to>
                                    </p:set>
                                    <p:animEffect transition="in" filter="wipe(left)">
                                      <p:cBhvr>
                                        <p:cTn id="126" dur="500"/>
                                        <p:tgtEl>
                                          <p:spTgt spid="14"/>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nodeType="clickEffect">
                                  <p:stCondLst>
                                    <p:cond delay="0"/>
                                  </p:stCondLst>
                                  <p:childTnLst>
                                    <p:set>
                                      <p:cBhvr>
                                        <p:cTn id="130" dur="1" fill="hold">
                                          <p:stCondLst>
                                            <p:cond delay="0"/>
                                          </p:stCondLst>
                                        </p:cTn>
                                        <p:tgtEl>
                                          <p:spTgt spid="89"/>
                                        </p:tgtEl>
                                        <p:attrNameLst>
                                          <p:attrName>style.visibility</p:attrName>
                                        </p:attrNameLst>
                                      </p:cBhvr>
                                      <p:to>
                                        <p:strVal val="visible"/>
                                      </p:to>
                                    </p:set>
                                    <p:animEffect transition="in" filter="wipe(left)">
                                      <p:cBhvr>
                                        <p:cTn id="131" dur="500"/>
                                        <p:tgtEl>
                                          <p:spTgt spid="89"/>
                                        </p:tgtEl>
                                      </p:cBhvr>
                                    </p:animEffect>
                                  </p:childTnLst>
                                </p:cTn>
                              </p:par>
                              <p:par>
                                <p:cTn id="132" presetID="22" presetClass="entr" presetSubtype="8" fill="hold" grpId="0" nodeType="withEffect">
                                  <p:stCondLst>
                                    <p:cond delay="0"/>
                                  </p:stCondLst>
                                  <p:childTnLst>
                                    <p:set>
                                      <p:cBhvr>
                                        <p:cTn id="133" dur="1" fill="hold">
                                          <p:stCondLst>
                                            <p:cond delay="0"/>
                                          </p:stCondLst>
                                        </p:cTn>
                                        <p:tgtEl>
                                          <p:spTgt spid="7"/>
                                        </p:tgtEl>
                                        <p:attrNameLst>
                                          <p:attrName>style.visibility</p:attrName>
                                        </p:attrNameLst>
                                      </p:cBhvr>
                                      <p:to>
                                        <p:strVal val="visible"/>
                                      </p:to>
                                    </p:set>
                                    <p:animEffect transition="in" filter="wipe(left)">
                                      <p:cBhvr>
                                        <p:cTn id="134" dur="500"/>
                                        <p:tgtEl>
                                          <p:spTgt spid="7"/>
                                        </p:tgtEl>
                                      </p:cBhvr>
                                    </p:animEffect>
                                  </p:childTnLst>
                                </p:cTn>
                              </p:par>
                              <p:par>
                                <p:cTn id="135" presetID="22" presetClass="entr" presetSubtype="8" fill="hold" nodeType="withEffect">
                                  <p:stCondLst>
                                    <p:cond delay="0"/>
                                  </p:stCondLst>
                                  <p:childTnLst>
                                    <p:set>
                                      <p:cBhvr>
                                        <p:cTn id="136" dur="1" fill="hold">
                                          <p:stCondLst>
                                            <p:cond delay="0"/>
                                          </p:stCondLst>
                                        </p:cTn>
                                        <p:tgtEl>
                                          <p:spTgt spid="2"/>
                                        </p:tgtEl>
                                        <p:attrNameLst>
                                          <p:attrName>style.visibility</p:attrName>
                                        </p:attrNameLst>
                                      </p:cBhvr>
                                      <p:to>
                                        <p:strVal val="visible"/>
                                      </p:to>
                                    </p:set>
                                    <p:animEffect transition="in" filter="wipe(left)">
                                      <p:cBhvr>
                                        <p:cTn id="137" dur="500"/>
                                        <p:tgtEl>
                                          <p:spTgt spid="2"/>
                                        </p:tgtEl>
                                      </p:cBhvr>
                                    </p:animEffect>
                                  </p:childTnLst>
                                </p:cTn>
                              </p:par>
                              <p:par>
                                <p:cTn id="138" presetID="22" presetClass="entr" presetSubtype="8" fill="hold" nodeType="withEffect">
                                  <p:stCondLst>
                                    <p:cond delay="0"/>
                                  </p:stCondLst>
                                  <p:childTnLst>
                                    <p:set>
                                      <p:cBhvr>
                                        <p:cTn id="139" dur="1" fill="hold">
                                          <p:stCondLst>
                                            <p:cond delay="0"/>
                                          </p:stCondLst>
                                        </p:cTn>
                                        <p:tgtEl>
                                          <p:spTgt spid="3"/>
                                        </p:tgtEl>
                                        <p:attrNameLst>
                                          <p:attrName>style.visibility</p:attrName>
                                        </p:attrNameLst>
                                      </p:cBhvr>
                                      <p:to>
                                        <p:strVal val="visible"/>
                                      </p:to>
                                    </p:set>
                                    <p:animEffect transition="in" filter="wipe(left)">
                                      <p:cBhvr>
                                        <p:cTn id="14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68" grpId="0" animBg="1"/>
      <p:bldP spid="69" grpId="0" animBg="1"/>
      <p:bldP spid="70" grpId="0" animBg="1"/>
      <p:bldP spid="71" grpId="0" animBg="1"/>
      <p:bldP spid="72" grpId="0" animBg="1"/>
      <p:bldP spid="73" grpId="0" animBg="1"/>
      <p:bldP spid="74" grpId="0" animBg="1"/>
      <p:bldP spid="4" grpId="0"/>
      <p:bldP spid="7" grpId="0"/>
      <p:bldP spid="8" grpId="0"/>
      <p:bldP spid="9"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8"/>
          <p:cNvSpPr txBox="1">
            <a:spLocks noChangeAspect="1"/>
          </p:cNvSpPr>
          <p:nvPr/>
        </p:nvSpPr>
        <p:spPr>
          <a:xfrm>
            <a:off x="609348" y="559772"/>
            <a:ext cx="1052160" cy="1052160"/>
          </a:xfrm>
          <a:prstGeom prst="ellipse">
            <a:avLst/>
          </a:prstGeom>
          <a:solidFill>
            <a:srgbClr val="0E70C0"/>
          </a:solidFill>
          <a:ln w="9525">
            <a:noFill/>
            <a:prstDash val="dash"/>
          </a:ln>
        </p:spPr>
        <p:txBody>
          <a:bodyPr wrap="none" lIns="0" tIns="0" rIns="0" bIns="0" rtlCol="0" anchor="ctr" anchorCtr="0">
            <a:noAutofit/>
          </a:bodyPr>
          <a:lstStyle/>
          <a:p>
            <a:pPr algn="ctr"/>
            <a:endParaRPr lang="ru-RU" sz="1600" dirty="0">
              <a:solidFill>
                <a:schemeClr val="bg1"/>
              </a:solidFill>
              <a:latin typeface="Georgia" panose="02040502050405020303" pitchFamily="18" charset="0"/>
            </a:endParaRPr>
          </a:p>
        </p:txBody>
      </p:sp>
      <p:sp>
        <p:nvSpPr>
          <p:cNvPr id="30" name="Rectangle 9"/>
          <p:cNvSpPr/>
          <p:nvPr/>
        </p:nvSpPr>
        <p:spPr>
          <a:xfrm>
            <a:off x="736040" y="894400"/>
            <a:ext cx="2651688" cy="369332"/>
          </a:xfrm>
          <a:prstGeom prst="rect">
            <a:avLst/>
          </a:prstGeom>
        </p:spPr>
        <p:txBody>
          <a:bodyPr wrap="none">
            <a:spAutoFit/>
          </a:bodyPr>
          <a:lstStyle/>
          <a:p>
            <a:r>
              <a:rPr lang="en-US" b="1" dirty="0" smtClean="0">
                <a:solidFill>
                  <a:schemeClr val="bg1"/>
                </a:solidFill>
                <a:latin typeface="Garamond" charset="0"/>
                <a:ea typeface="Garamond" charset="0"/>
                <a:cs typeface="Garamond" charset="0"/>
              </a:rPr>
              <a:t>APPLIC</a:t>
            </a:r>
            <a:r>
              <a:rPr lang="en-US" b="1" dirty="0" smtClean="0">
                <a:latin typeface="Garamond" charset="0"/>
                <a:ea typeface="Garamond" charset="0"/>
                <a:cs typeface="Garamond" charset="0"/>
              </a:rPr>
              <a:t>ATION DEMO </a:t>
            </a:r>
            <a:endParaRPr lang="en-US" b="1" dirty="0">
              <a:latin typeface="Garamond" charset="0"/>
              <a:ea typeface="Garamond" charset="0"/>
              <a:cs typeface="Garamond" charset="0"/>
            </a:endParaRPr>
          </a:p>
        </p:txBody>
      </p:sp>
      <p:sp>
        <p:nvSpPr>
          <p:cNvPr id="23" name="TextBox 11"/>
          <p:cNvSpPr txBox="1">
            <a:spLocks noChangeAspect="1"/>
          </p:cNvSpPr>
          <p:nvPr/>
        </p:nvSpPr>
        <p:spPr>
          <a:xfrm>
            <a:off x="3278883" y="903389"/>
            <a:ext cx="362464" cy="362464"/>
          </a:xfrm>
          <a:prstGeom prst="ellipse">
            <a:avLst/>
          </a:prstGeom>
          <a:solidFill>
            <a:srgbClr val="0E70C0"/>
          </a:solidFill>
          <a:ln w="9525">
            <a:noFill/>
            <a:prstDash val="dash"/>
          </a:ln>
        </p:spPr>
        <p:txBody>
          <a:bodyPr wrap="none" lIns="0" tIns="0" rIns="0" bIns="0" rtlCol="0" anchor="ctr" anchorCtr="0">
            <a:noAutofit/>
          </a:bodyPr>
          <a:lstStyle/>
          <a:p>
            <a:pPr algn="ctr"/>
            <a:endParaRPr lang="ru-RU" dirty="0">
              <a:solidFill>
                <a:schemeClr val="bg1"/>
              </a:solidFill>
              <a:latin typeface="Georgia" panose="02040502050405020303" pitchFamily="18" charset="0"/>
            </a:endParaRPr>
          </a:p>
        </p:txBody>
      </p:sp>
      <p:cxnSp>
        <p:nvCxnSpPr>
          <p:cNvPr id="24" name="直线连接符 23"/>
          <p:cNvCxnSpPr/>
          <p:nvPr/>
        </p:nvCxnSpPr>
        <p:spPr>
          <a:xfrm flipH="1" flipV="1">
            <a:off x="3516246" y="1078265"/>
            <a:ext cx="9468790" cy="1"/>
          </a:xfrm>
          <a:prstGeom prst="line">
            <a:avLst/>
          </a:prstGeom>
          <a:ln>
            <a:solidFill>
              <a:srgbClr val="0E70C0"/>
            </a:solidFill>
          </a:ln>
        </p:spPr>
        <p:style>
          <a:lnRef idx="3">
            <a:schemeClr val="accent5"/>
          </a:lnRef>
          <a:fillRef idx="0">
            <a:schemeClr val="accent5"/>
          </a:fillRef>
          <a:effectRef idx="2">
            <a:schemeClr val="accent5"/>
          </a:effectRef>
          <a:fontRef idx="minor">
            <a:schemeClr val="tx1"/>
          </a:fontRef>
        </p:style>
      </p:cxnSp>
      <p:sp>
        <p:nvSpPr>
          <p:cNvPr id="90" name="TextBox 11"/>
          <p:cNvSpPr txBox="1">
            <a:spLocks noChangeAspect="1"/>
          </p:cNvSpPr>
          <p:nvPr/>
        </p:nvSpPr>
        <p:spPr>
          <a:xfrm>
            <a:off x="-181232" y="897034"/>
            <a:ext cx="362464" cy="362464"/>
          </a:xfrm>
          <a:prstGeom prst="ellipse">
            <a:avLst/>
          </a:prstGeom>
          <a:solidFill>
            <a:srgbClr val="22B151"/>
          </a:solidFill>
          <a:ln w="9525">
            <a:noFill/>
            <a:prstDash val="dash"/>
          </a:ln>
        </p:spPr>
        <p:txBody>
          <a:bodyPr wrap="none" lIns="0" tIns="0" rIns="0" bIns="0" rtlCol="0" anchor="ctr" anchorCtr="0">
            <a:noAutofit/>
          </a:bodyPr>
          <a:lstStyle/>
          <a:p>
            <a:pPr algn="ctr"/>
            <a:endParaRPr lang="ru-RU" dirty="0">
              <a:solidFill>
                <a:schemeClr val="bg1"/>
              </a:solidFill>
              <a:latin typeface="Georgia" panose="02040502050405020303" pitchFamily="18" charset="0"/>
            </a:endParaRPr>
          </a:p>
        </p:txBody>
      </p:sp>
      <p:sp>
        <p:nvSpPr>
          <p:cNvPr id="15" name="Rectangle 23"/>
          <p:cNvSpPr/>
          <p:nvPr/>
        </p:nvSpPr>
        <p:spPr>
          <a:xfrm>
            <a:off x="9499599" y="258995"/>
            <a:ext cx="2692401" cy="523220"/>
          </a:xfrm>
          <a:prstGeom prst="rect">
            <a:avLst/>
          </a:prstGeom>
          <a:solidFill>
            <a:schemeClr val="bg1">
              <a:lumMod val="75000"/>
            </a:schemeClr>
          </a:solidFill>
        </p:spPr>
        <p:txBody>
          <a:bodyPr wrap="square">
            <a:spAutoFit/>
          </a:bodyPr>
          <a:lstStyle/>
          <a:p>
            <a:pPr algn="ctr"/>
            <a:r>
              <a:rPr lang="en-US" sz="2800" spc="-150" dirty="0">
                <a:solidFill>
                  <a:schemeClr val="bg1"/>
                </a:solidFill>
                <a:latin typeface="Garamond" charset="0"/>
                <a:ea typeface="Garamond" charset="0"/>
                <a:cs typeface="Garamond" charset="0"/>
              </a:rPr>
              <a:t>client 2 (Android)</a:t>
            </a:r>
          </a:p>
        </p:txBody>
      </p:sp>
      <p:sp>
        <p:nvSpPr>
          <p:cNvPr id="16" name="Rectangle 23"/>
          <p:cNvSpPr/>
          <p:nvPr/>
        </p:nvSpPr>
        <p:spPr>
          <a:xfrm>
            <a:off x="6807198" y="258995"/>
            <a:ext cx="2692401" cy="523220"/>
          </a:xfrm>
          <a:prstGeom prst="rect">
            <a:avLst/>
          </a:prstGeom>
          <a:solidFill>
            <a:schemeClr val="bg1">
              <a:lumMod val="75000"/>
            </a:schemeClr>
          </a:solidFill>
          <a:effectLst/>
        </p:spPr>
        <p:txBody>
          <a:bodyPr wrap="square">
            <a:spAutoFit/>
          </a:bodyPr>
          <a:lstStyle/>
          <a:p>
            <a:pPr algn="ctr"/>
            <a:r>
              <a:rPr lang="en-US" sz="2800" spc="-150" dirty="0">
                <a:solidFill>
                  <a:schemeClr val="bg1"/>
                </a:solidFill>
                <a:latin typeface="Garamond" charset="0"/>
                <a:ea typeface="Garamond" charset="0"/>
                <a:cs typeface="Garamond" charset="0"/>
              </a:rPr>
              <a:t>c</a:t>
            </a:r>
            <a:r>
              <a:rPr lang="en-US" sz="2800" spc="-150" dirty="0" smtClean="0">
                <a:solidFill>
                  <a:schemeClr val="bg1"/>
                </a:solidFill>
                <a:latin typeface="Garamond" charset="0"/>
                <a:ea typeface="Garamond" charset="0"/>
                <a:cs typeface="Garamond" charset="0"/>
              </a:rPr>
              <a:t>lient 1 (shell)</a:t>
            </a:r>
          </a:p>
        </p:txBody>
      </p:sp>
      <p:sp>
        <p:nvSpPr>
          <p:cNvPr id="18" name="Rectangle 23"/>
          <p:cNvSpPr/>
          <p:nvPr/>
        </p:nvSpPr>
        <p:spPr>
          <a:xfrm>
            <a:off x="4114797" y="258995"/>
            <a:ext cx="2692401" cy="523220"/>
          </a:xfrm>
          <a:prstGeom prst="rect">
            <a:avLst/>
          </a:prstGeom>
          <a:solidFill>
            <a:srgbClr val="0070C0"/>
          </a:solidFill>
          <a:effectLst>
            <a:outerShdw blurRad="50800" dist="76200" dir="2700000" algn="tl" rotWithShape="0">
              <a:prstClr val="black">
                <a:alpha val="40000"/>
              </a:prstClr>
            </a:outerShdw>
          </a:effectLst>
        </p:spPr>
        <p:txBody>
          <a:bodyPr wrap="square">
            <a:spAutoFit/>
          </a:bodyPr>
          <a:lstStyle/>
          <a:p>
            <a:pPr algn="ctr"/>
            <a:r>
              <a:rPr lang="en-US" sz="2800" b="1" spc="-150" dirty="0" smtClean="0">
                <a:solidFill>
                  <a:schemeClr val="bg1"/>
                </a:solidFill>
                <a:latin typeface="Garamond" charset="0"/>
                <a:ea typeface="Garamond" charset="0"/>
                <a:cs typeface="Garamond" charset="0"/>
              </a:rPr>
              <a:t>server</a:t>
            </a:r>
            <a:endParaRPr lang="en-US" sz="2800" b="1" spc="-150" dirty="0">
              <a:solidFill>
                <a:schemeClr val="bg1"/>
              </a:solidFill>
              <a:latin typeface="Garamond" charset="0"/>
              <a:ea typeface="Garamond" charset="0"/>
              <a:cs typeface="Garamond"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7774" y="2349500"/>
            <a:ext cx="10058400" cy="3047648"/>
          </a:xfrm>
          <a:prstGeom prst="rect">
            <a:avLst/>
          </a:prstGeom>
        </p:spPr>
      </p:pic>
      <p:sp>
        <p:nvSpPr>
          <p:cNvPr id="12" name="Rectangle 11"/>
          <p:cNvSpPr/>
          <p:nvPr/>
        </p:nvSpPr>
        <p:spPr>
          <a:xfrm>
            <a:off x="1387774" y="2503597"/>
            <a:ext cx="2420572" cy="309461"/>
          </a:xfrm>
          <a:prstGeom prst="rect">
            <a:avLst/>
          </a:prstGeom>
          <a:noFill/>
          <a:ln w="19050">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cxnSp>
        <p:nvCxnSpPr>
          <p:cNvPr id="13" name="Straight Arrow Connector 12"/>
          <p:cNvCxnSpPr/>
          <p:nvPr/>
        </p:nvCxnSpPr>
        <p:spPr>
          <a:xfrm flipV="1">
            <a:off x="3808346" y="2095501"/>
            <a:ext cx="471554" cy="40809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7" name="TextBox 16"/>
          <p:cNvSpPr txBox="1"/>
          <p:nvPr/>
        </p:nvSpPr>
        <p:spPr>
          <a:xfrm>
            <a:off x="4197545" y="1810956"/>
            <a:ext cx="3665491" cy="338554"/>
          </a:xfrm>
          <a:prstGeom prst="rect">
            <a:avLst/>
          </a:prstGeom>
          <a:noFill/>
        </p:spPr>
        <p:txBody>
          <a:bodyPr wrap="none" rtlCol="0">
            <a:spAutoFit/>
          </a:bodyPr>
          <a:lstStyle/>
          <a:p>
            <a:r>
              <a:rPr lang="en-CA" sz="1600" dirty="0" smtClean="0">
                <a:solidFill>
                  <a:srgbClr val="0070C0"/>
                </a:solidFill>
                <a:latin typeface="Garamond" charset="0"/>
                <a:ea typeface="Garamond" charset="0"/>
                <a:cs typeface="Garamond" charset="0"/>
              </a:rPr>
              <a:t>Connect to a client and fork a child process.</a:t>
            </a:r>
            <a:endParaRPr lang="en-US" sz="1600" dirty="0">
              <a:solidFill>
                <a:srgbClr val="0070C0"/>
              </a:solidFill>
              <a:latin typeface="Garamond" charset="0"/>
              <a:ea typeface="Garamond" charset="0"/>
              <a:cs typeface="Garamond" charset="0"/>
            </a:endParaRPr>
          </a:p>
        </p:txBody>
      </p:sp>
      <p:sp>
        <p:nvSpPr>
          <p:cNvPr id="19" name="Rectangle 18"/>
          <p:cNvSpPr/>
          <p:nvPr/>
        </p:nvSpPr>
        <p:spPr>
          <a:xfrm>
            <a:off x="1398820" y="3713661"/>
            <a:ext cx="2420572" cy="309461"/>
          </a:xfrm>
          <a:prstGeom prst="rect">
            <a:avLst/>
          </a:prstGeom>
          <a:noFill/>
          <a:ln w="19050">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cxnSp>
        <p:nvCxnSpPr>
          <p:cNvPr id="20" name="Straight Arrow Connector 19"/>
          <p:cNvCxnSpPr>
            <a:stCxn id="3" idx="1"/>
          </p:cNvCxnSpPr>
          <p:nvPr/>
        </p:nvCxnSpPr>
        <p:spPr>
          <a:xfrm flipH="1">
            <a:off x="1099543" y="3873324"/>
            <a:ext cx="288231" cy="14979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1" name="TextBox 20"/>
          <p:cNvSpPr txBox="1"/>
          <p:nvPr/>
        </p:nvSpPr>
        <p:spPr>
          <a:xfrm>
            <a:off x="181232" y="4048415"/>
            <a:ext cx="1250755" cy="1323439"/>
          </a:xfrm>
          <a:prstGeom prst="rect">
            <a:avLst/>
          </a:prstGeom>
          <a:noFill/>
        </p:spPr>
        <p:txBody>
          <a:bodyPr wrap="square" rtlCol="0">
            <a:spAutoFit/>
          </a:bodyPr>
          <a:lstStyle/>
          <a:p>
            <a:r>
              <a:rPr lang="en-CA" sz="1600" dirty="0" smtClean="0">
                <a:solidFill>
                  <a:srgbClr val="0070C0"/>
                </a:solidFill>
                <a:latin typeface="Garamond" charset="0"/>
                <a:ea typeface="Garamond" charset="0"/>
                <a:cs typeface="Garamond" charset="0"/>
              </a:rPr>
              <a:t>Connect to anther client and fork another child process.</a:t>
            </a:r>
            <a:endParaRPr lang="en-US" sz="1600" dirty="0">
              <a:solidFill>
                <a:srgbClr val="0070C0"/>
              </a:solidFill>
              <a:latin typeface="Garamond" charset="0"/>
              <a:ea typeface="Garamond" charset="0"/>
              <a:cs typeface="Garamond" charset="0"/>
            </a:endParaRPr>
          </a:p>
        </p:txBody>
      </p:sp>
      <p:sp>
        <p:nvSpPr>
          <p:cNvPr id="22" name="Rectangle 21"/>
          <p:cNvSpPr/>
          <p:nvPr/>
        </p:nvSpPr>
        <p:spPr>
          <a:xfrm>
            <a:off x="1387774" y="2803648"/>
            <a:ext cx="4720926" cy="163508"/>
          </a:xfrm>
          <a:prstGeom prst="rect">
            <a:avLst/>
          </a:prstGeom>
          <a:noFill/>
          <a:ln w="19050">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cxnSp>
        <p:nvCxnSpPr>
          <p:cNvPr id="25" name="Straight Arrow Connector 24"/>
          <p:cNvCxnSpPr/>
          <p:nvPr/>
        </p:nvCxnSpPr>
        <p:spPr>
          <a:xfrm flipV="1">
            <a:off x="6108700" y="2603658"/>
            <a:ext cx="308274" cy="20404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6" name="TextBox 25"/>
          <p:cNvSpPr txBox="1"/>
          <p:nvPr/>
        </p:nvSpPr>
        <p:spPr>
          <a:xfrm>
            <a:off x="6416974" y="2345442"/>
            <a:ext cx="3725379" cy="338554"/>
          </a:xfrm>
          <a:prstGeom prst="rect">
            <a:avLst/>
          </a:prstGeom>
          <a:noFill/>
        </p:spPr>
        <p:txBody>
          <a:bodyPr wrap="none" rtlCol="0">
            <a:spAutoFit/>
          </a:bodyPr>
          <a:lstStyle/>
          <a:p>
            <a:r>
              <a:rPr lang="en-CA" sz="1600" dirty="0">
                <a:solidFill>
                  <a:srgbClr val="0070C0"/>
                </a:solidFill>
                <a:latin typeface="Garamond" charset="0"/>
                <a:ea typeface="Garamond" charset="0"/>
                <a:cs typeface="Garamond" charset="0"/>
              </a:rPr>
              <a:t>C</a:t>
            </a:r>
            <a:r>
              <a:rPr lang="en-CA" sz="1600" dirty="0" smtClean="0">
                <a:solidFill>
                  <a:srgbClr val="0070C0"/>
                </a:solidFill>
                <a:latin typeface="Garamond" charset="0"/>
                <a:ea typeface="Garamond" charset="0"/>
                <a:cs typeface="Garamond" charset="0"/>
              </a:rPr>
              <a:t>hild process receive message from a client. </a:t>
            </a:r>
            <a:endParaRPr lang="en-US" sz="1600" dirty="0">
              <a:solidFill>
                <a:srgbClr val="0070C0"/>
              </a:solidFill>
              <a:latin typeface="Garamond" charset="0"/>
              <a:ea typeface="Garamond" charset="0"/>
              <a:cs typeface="Garamond" charset="0"/>
            </a:endParaRPr>
          </a:p>
        </p:txBody>
      </p:sp>
      <p:sp>
        <p:nvSpPr>
          <p:cNvPr id="27" name="Rectangle 26"/>
          <p:cNvSpPr/>
          <p:nvPr/>
        </p:nvSpPr>
        <p:spPr>
          <a:xfrm>
            <a:off x="1398820" y="3541859"/>
            <a:ext cx="3262080" cy="171801"/>
          </a:xfrm>
          <a:prstGeom prst="rect">
            <a:avLst/>
          </a:prstGeom>
          <a:noFill/>
          <a:ln w="19050">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cxnSp>
        <p:nvCxnSpPr>
          <p:cNvPr id="28" name="Straight Arrow Connector 27"/>
          <p:cNvCxnSpPr>
            <a:endCxn id="31" idx="1"/>
          </p:cNvCxnSpPr>
          <p:nvPr/>
        </p:nvCxnSpPr>
        <p:spPr>
          <a:xfrm>
            <a:off x="4660900" y="3618151"/>
            <a:ext cx="2652085" cy="30911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31" name="TextBox 30"/>
          <p:cNvSpPr txBox="1"/>
          <p:nvPr/>
        </p:nvSpPr>
        <p:spPr>
          <a:xfrm>
            <a:off x="7312985" y="3757990"/>
            <a:ext cx="3364896" cy="338554"/>
          </a:xfrm>
          <a:prstGeom prst="rect">
            <a:avLst/>
          </a:prstGeom>
          <a:noFill/>
        </p:spPr>
        <p:txBody>
          <a:bodyPr wrap="none" rtlCol="0">
            <a:spAutoFit/>
          </a:bodyPr>
          <a:lstStyle/>
          <a:p>
            <a:r>
              <a:rPr lang="en-CA" sz="1600" dirty="0">
                <a:solidFill>
                  <a:srgbClr val="0070C0"/>
                </a:solidFill>
                <a:latin typeface="Garamond" charset="0"/>
                <a:ea typeface="Garamond" charset="0"/>
                <a:cs typeface="Garamond" charset="0"/>
              </a:rPr>
              <a:t>C</a:t>
            </a:r>
            <a:r>
              <a:rPr lang="en-CA" sz="1600" dirty="0" smtClean="0">
                <a:solidFill>
                  <a:srgbClr val="0070C0"/>
                </a:solidFill>
                <a:latin typeface="Garamond" charset="0"/>
                <a:ea typeface="Garamond" charset="0"/>
                <a:cs typeface="Garamond" charset="0"/>
              </a:rPr>
              <a:t>hild process </a:t>
            </a:r>
            <a:r>
              <a:rPr lang="en-CA" sz="1600" dirty="0" smtClean="0">
                <a:solidFill>
                  <a:srgbClr val="0070C0"/>
                </a:solidFill>
                <a:latin typeface="Garamond" charset="0"/>
                <a:ea typeface="Garamond" charset="0"/>
                <a:cs typeface="Garamond" charset="0"/>
              </a:rPr>
              <a:t>send </a:t>
            </a:r>
            <a:r>
              <a:rPr lang="en-CA" sz="1600" dirty="0" smtClean="0">
                <a:solidFill>
                  <a:srgbClr val="0070C0"/>
                </a:solidFill>
                <a:latin typeface="Garamond" charset="0"/>
                <a:ea typeface="Garamond" charset="0"/>
                <a:cs typeface="Garamond" charset="0"/>
              </a:rPr>
              <a:t>message to a client. </a:t>
            </a:r>
            <a:endParaRPr lang="en-US" sz="1600" dirty="0">
              <a:solidFill>
                <a:srgbClr val="0070C0"/>
              </a:solidFill>
              <a:latin typeface="Garamond" charset="0"/>
              <a:ea typeface="Garamond" charset="0"/>
              <a:cs typeface="Garamond" charset="0"/>
            </a:endParaRPr>
          </a:p>
        </p:txBody>
      </p:sp>
    </p:spTree>
    <p:extLst>
      <p:ext uri="{BB962C8B-B14F-4D97-AF65-F5344CB8AC3E}">
        <p14:creationId xmlns:p14="http://schemas.microsoft.com/office/powerpoint/2010/main" val="665193284"/>
      </p:ext>
    </p:extLst>
  </p:cSld>
  <p:clrMapOvr>
    <a:masterClrMapping/>
  </p:clrMapOvr>
  <mc:AlternateContent xmlns:mc="http://schemas.openxmlformats.org/markup-compatibility/2006" xmlns:p14="http://schemas.microsoft.com/office/powerpoint/2010/main">
    <mc:Choice Requires="p14">
      <p:transition spd="slow" p14:dur="20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1"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2" presetClass="entr" presetSubtype="4"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down)">
                                      <p:cBhvr>
                                        <p:cTn id="10" dur="500"/>
                                        <p:tgtEl>
                                          <p:spTgt spid="13"/>
                                        </p:tgtEl>
                                      </p:cBhvr>
                                    </p:animEffect>
                                  </p:childTnLst>
                                </p:cTn>
                              </p:par>
                              <p:par>
                                <p:cTn id="11" presetID="22" presetClass="entr" presetSubtype="4" fill="hold" grpId="1"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left)">
                                      <p:cBhvr>
                                        <p:cTn id="18" dur="500"/>
                                        <p:tgtEl>
                                          <p:spTgt spid="22"/>
                                        </p:tgtEl>
                                      </p:cBhvr>
                                    </p:animEffect>
                                  </p:childTnLst>
                                </p:cTn>
                              </p:par>
                              <p:par>
                                <p:cTn id="19" presetID="22" presetClass="entr" presetSubtype="8"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left)">
                                      <p:cBhvr>
                                        <p:cTn id="21" dur="500"/>
                                        <p:tgtEl>
                                          <p:spTgt spid="25"/>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left)">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left)">
                                      <p:cBhvr>
                                        <p:cTn id="29" dur="500"/>
                                        <p:tgtEl>
                                          <p:spTgt spid="27"/>
                                        </p:tgtEl>
                                      </p:cBhvr>
                                    </p:animEffect>
                                  </p:childTnLst>
                                </p:cTn>
                              </p:par>
                              <p:par>
                                <p:cTn id="30" presetID="22" presetClass="entr" presetSubtype="8"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left)">
                                      <p:cBhvr>
                                        <p:cTn id="32" dur="500"/>
                                        <p:tgtEl>
                                          <p:spTgt spid="28"/>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left)">
                                      <p:cBhvr>
                                        <p:cTn id="35" dur="500"/>
                                        <p:tgtEl>
                                          <p:spTgt spid="3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right)">
                                      <p:cBhvr>
                                        <p:cTn id="40" dur="500"/>
                                        <p:tgtEl>
                                          <p:spTgt spid="19"/>
                                        </p:tgtEl>
                                      </p:cBhvr>
                                    </p:animEffect>
                                  </p:childTnLst>
                                </p:cTn>
                              </p:par>
                              <p:par>
                                <p:cTn id="41" presetID="22" presetClass="entr" presetSubtype="2"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right)">
                                      <p:cBhvr>
                                        <p:cTn id="43" dur="500"/>
                                        <p:tgtEl>
                                          <p:spTgt spid="20"/>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right)">
                                      <p:cBhvr>
                                        <p:cTn id="4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1" animBg="1"/>
      <p:bldP spid="17" grpId="1"/>
      <p:bldP spid="19" grpId="0" animBg="1"/>
      <p:bldP spid="21" grpId="0"/>
      <p:bldP spid="22" grpId="0" animBg="1"/>
      <p:bldP spid="26" grpId="0"/>
      <p:bldP spid="27" grpId="0" animBg="1"/>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线连接符 3"/>
          <p:cNvCxnSpPr/>
          <p:nvPr/>
        </p:nvCxnSpPr>
        <p:spPr>
          <a:xfrm flipH="1">
            <a:off x="-200519" y="1083274"/>
            <a:ext cx="12526756" cy="2976"/>
          </a:xfrm>
          <a:prstGeom prst="line">
            <a:avLst/>
          </a:prstGeom>
          <a:ln>
            <a:solidFill>
              <a:srgbClr val="0E70C0"/>
            </a:solidFill>
          </a:ln>
        </p:spPr>
        <p:style>
          <a:lnRef idx="3">
            <a:schemeClr val="accent5"/>
          </a:lnRef>
          <a:fillRef idx="0">
            <a:schemeClr val="accent5"/>
          </a:fillRef>
          <a:effectRef idx="2">
            <a:schemeClr val="accent5"/>
          </a:effectRef>
          <a:fontRef idx="minor">
            <a:schemeClr val="tx1"/>
          </a:fontRef>
        </p:style>
      </p:cxnSp>
      <p:sp>
        <p:nvSpPr>
          <p:cNvPr id="13" name="Rectangle 23"/>
          <p:cNvSpPr/>
          <p:nvPr/>
        </p:nvSpPr>
        <p:spPr>
          <a:xfrm>
            <a:off x="9499599" y="258995"/>
            <a:ext cx="2692401" cy="523220"/>
          </a:xfrm>
          <a:prstGeom prst="rect">
            <a:avLst/>
          </a:prstGeom>
          <a:solidFill>
            <a:schemeClr val="bg1">
              <a:lumMod val="75000"/>
            </a:schemeClr>
          </a:solidFill>
        </p:spPr>
        <p:txBody>
          <a:bodyPr wrap="square">
            <a:spAutoFit/>
          </a:bodyPr>
          <a:lstStyle/>
          <a:p>
            <a:pPr algn="ctr"/>
            <a:r>
              <a:rPr lang="en-US" sz="2800" spc="-150" dirty="0">
                <a:solidFill>
                  <a:schemeClr val="bg1"/>
                </a:solidFill>
                <a:latin typeface="Garamond" charset="0"/>
                <a:ea typeface="Garamond" charset="0"/>
                <a:cs typeface="Garamond" charset="0"/>
              </a:rPr>
              <a:t>client 2 (Android)</a:t>
            </a:r>
          </a:p>
        </p:txBody>
      </p:sp>
      <p:sp>
        <p:nvSpPr>
          <p:cNvPr id="14" name="Rectangle 23"/>
          <p:cNvSpPr/>
          <p:nvPr/>
        </p:nvSpPr>
        <p:spPr>
          <a:xfrm>
            <a:off x="6807198" y="258995"/>
            <a:ext cx="2692401" cy="523220"/>
          </a:xfrm>
          <a:prstGeom prst="rect">
            <a:avLst/>
          </a:prstGeom>
          <a:solidFill>
            <a:schemeClr val="bg1">
              <a:lumMod val="75000"/>
            </a:schemeClr>
          </a:solidFill>
          <a:effectLst/>
        </p:spPr>
        <p:txBody>
          <a:bodyPr wrap="square">
            <a:spAutoFit/>
          </a:bodyPr>
          <a:lstStyle/>
          <a:p>
            <a:pPr algn="ctr"/>
            <a:r>
              <a:rPr lang="en-US" sz="2800" spc="-150" dirty="0">
                <a:solidFill>
                  <a:schemeClr val="bg1"/>
                </a:solidFill>
                <a:latin typeface="Garamond" charset="0"/>
                <a:ea typeface="Garamond" charset="0"/>
                <a:cs typeface="Garamond" charset="0"/>
              </a:rPr>
              <a:t>c</a:t>
            </a:r>
            <a:r>
              <a:rPr lang="en-US" sz="2800" spc="-150" dirty="0" smtClean="0">
                <a:solidFill>
                  <a:schemeClr val="bg1"/>
                </a:solidFill>
                <a:latin typeface="Garamond" charset="0"/>
                <a:ea typeface="Garamond" charset="0"/>
                <a:cs typeface="Garamond" charset="0"/>
              </a:rPr>
              <a:t>lient 1 (shell)</a:t>
            </a:r>
          </a:p>
        </p:txBody>
      </p:sp>
      <p:sp>
        <p:nvSpPr>
          <p:cNvPr id="15" name="Rectangle 23"/>
          <p:cNvSpPr/>
          <p:nvPr/>
        </p:nvSpPr>
        <p:spPr>
          <a:xfrm>
            <a:off x="4114797" y="258995"/>
            <a:ext cx="2692401" cy="523220"/>
          </a:xfrm>
          <a:prstGeom prst="rect">
            <a:avLst/>
          </a:prstGeom>
          <a:solidFill>
            <a:srgbClr val="0070C0"/>
          </a:solidFill>
          <a:effectLst>
            <a:outerShdw blurRad="50800" dist="76200" dir="2700000" algn="tl" rotWithShape="0">
              <a:prstClr val="black">
                <a:alpha val="40000"/>
              </a:prstClr>
            </a:outerShdw>
          </a:effectLst>
        </p:spPr>
        <p:txBody>
          <a:bodyPr wrap="square">
            <a:spAutoFit/>
          </a:bodyPr>
          <a:lstStyle/>
          <a:p>
            <a:pPr algn="ctr"/>
            <a:r>
              <a:rPr lang="en-US" sz="2800" b="1" spc="-150" dirty="0" smtClean="0">
                <a:solidFill>
                  <a:schemeClr val="bg1"/>
                </a:solidFill>
                <a:latin typeface="Garamond" charset="0"/>
                <a:ea typeface="Garamond" charset="0"/>
                <a:cs typeface="Garamond" charset="0"/>
              </a:rPr>
              <a:t>server</a:t>
            </a:r>
            <a:endParaRPr lang="en-US" sz="2800" b="1" spc="-150" dirty="0">
              <a:solidFill>
                <a:schemeClr val="bg1"/>
              </a:solidFill>
              <a:latin typeface="Garamond" charset="0"/>
              <a:ea typeface="Garamond" charset="0"/>
              <a:cs typeface="Garamond"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659" y="2248749"/>
            <a:ext cx="10058400" cy="2996852"/>
          </a:xfrm>
          <a:prstGeom prst="rect">
            <a:avLst/>
          </a:prstGeom>
        </p:spPr>
      </p:pic>
      <p:sp>
        <p:nvSpPr>
          <p:cNvPr id="7" name="Rectangle 6"/>
          <p:cNvSpPr/>
          <p:nvPr/>
        </p:nvSpPr>
        <p:spPr>
          <a:xfrm>
            <a:off x="1033658" y="2857501"/>
            <a:ext cx="2979541" cy="590558"/>
          </a:xfrm>
          <a:prstGeom prst="rect">
            <a:avLst/>
          </a:prstGeom>
          <a:noFill/>
          <a:ln w="19050">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cxnSp>
        <p:nvCxnSpPr>
          <p:cNvPr id="8" name="Straight Arrow Connector 7"/>
          <p:cNvCxnSpPr/>
          <p:nvPr/>
        </p:nvCxnSpPr>
        <p:spPr>
          <a:xfrm flipV="1">
            <a:off x="4000498" y="3096109"/>
            <a:ext cx="304802" cy="11896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9" name="TextBox 8"/>
          <p:cNvSpPr txBox="1"/>
          <p:nvPr/>
        </p:nvSpPr>
        <p:spPr>
          <a:xfrm>
            <a:off x="4305300" y="2903758"/>
            <a:ext cx="4822795" cy="338554"/>
          </a:xfrm>
          <a:prstGeom prst="rect">
            <a:avLst/>
          </a:prstGeom>
          <a:noFill/>
        </p:spPr>
        <p:txBody>
          <a:bodyPr wrap="none" rtlCol="0">
            <a:spAutoFit/>
          </a:bodyPr>
          <a:lstStyle/>
          <a:p>
            <a:r>
              <a:rPr lang="en-CA" sz="1600" dirty="0" smtClean="0">
                <a:solidFill>
                  <a:srgbClr val="0070C0"/>
                </a:solidFill>
                <a:latin typeface="Garamond" charset="0"/>
                <a:ea typeface="Garamond" charset="0"/>
                <a:cs typeface="Garamond" charset="0"/>
              </a:rPr>
              <a:t>One child process receive the quit message and terminate. </a:t>
            </a:r>
            <a:endParaRPr lang="en-US" sz="1600" dirty="0">
              <a:solidFill>
                <a:srgbClr val="0070C0"/>
              </a:solidFill>
              <a:latin typeface="Garamond" charset="0"/>
              <a:ea typeface="Garamond" charset="0"/>
              <a:cs typeface="Garamond" charset="0"/>
            </a:endParaRPr>
          </a:p>
        </p:txBody>
      </p:sp>
      <p:sp>
        <p:nvSpPr>
          <p:cNvPr id="12" name="Rectangle 11"/>
          <p:cNvSpPr/>
          <p:nvPr/>
        </p:nvSpPr>
        <p:spPr>
          <a:xfrm>
            <a:off x="1046358" y="4343401"/>
            <a:ext cx="2979541" cy="590558"/>
          </a:xfrm>
          <a:prstGeom prst="rect">
            <a:avLst/>
          </a:prstGeom>
          <a:noFill/>
          <a:ln w="19050">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b="1" dirty="0"/>
          </a:p>
        </p:txBody>
      </p:sp>
      <p:cxnSp>
        <p:nvCxnSpPr>
          <p:cNvPr id="16" name="Straight Arrow Connector 15"/>
          <p:cNvCxnSpPr/>
          <p:nvPr/>
        </p:nvCxnSpPr>
        <p:spPr>
          <a:xfrm flipV="1">
            <a:off x="4013198" y="4582009"/>
            <a:ext cx="304802" cy="11896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7" name="TextBox 16"/>
          <p:cNvSpPr txBox="1"/>
          <p:nvPr/>
        </p:nvSpPr>
        <p:spPr>
          <a:xfrm>
            <a:off x="4318000" y="4389658"/>
            <a:ext cx="5138586" cy="338554"/>
          </a:xfrm>
          <a:prstGeom prst="rect">
            <a:avLst/>
          </a:prstGeom>
          <a:noFill/>
        </p:spPr>
        <p:txBody>
          <a:bodyPr wrap="none" rtlCol="0">
            <a:spAutoFit/>
          </a:bodyPr>
          <a:lstStyle/>
          <a:p>
            <a:r>
              <a:rPr lang="en-CA" sz="1600" dirty="0" smtClean="0">
                <a:solidFill>
                  <a:srgbClr val="0070C0"/>
                </a:solidFill>
                <a:latin typeface="Garamond" charset="0"/>
                <a:ea typeface="Garamond" charset="0"/>
                <a:cs typeface="Garamond" charset="0"/>
              </a:rPr>
              <a:t>Another child process receive the quit message and terminate. </a:t>
            </a:r>
            <a:endParaRPr lang="en-US" sz="1600" dirty="0">
              <a:solidFill>
                <a:srgbClr val="0070C0"/>
              </a:solidFill>
              <a:latin typeface="Garamond" charset="0"/>
              <a:ea typeface="Garamond" charset="0"/>
              <a:cs typeface="Garamond" charset="0"/>
            </a:endParaRPr>
          </a:p>
        </p:txBody>
      </p:sp>
    </p:spTree>
    <p:extLst>
      <p:ext uri="{BB962C8B-B14F-4D97-AF65-F5344CB8AC3E}">
        <p14:creationId xmlns:p14="http://schemas.microsoft.com/office/powerpoint/2010/main" val="589539309"/>
      </p:ext>
    </p:extLst>
  </p:cSld>
  <p:clrMapOvr>
    <a:masterClrMapping/>
  </p:clrMapOvr>
  <mc:AlternateContent xmlns:mc="http://schemas.openxmlformats.org/markup-compatibility/2006" xmlns:p14="http://schemas.microsoft.com/office/powerpoint/2010/main">
    <mc:Choice Requires="p14">
      <p:transition spd="slow" p14:dur="20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2" grpId="0" animBg="1"/>
      <p:bldP spid="1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0128-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8079</TotalTime>
  <Words>805</Words>
  <Application>Microsoft Macintosh PowerPoint</Application>
  <PresentationFormat>Widescreen</PresentationFormat>
  <Paragraphs>143</Paragraphs>
  <Slides>18</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Calibri</vt:lpstr>
      <vt:lpstr>Calibri Light</vt:lpstr>
      <vt:lpstr>Garamond</vt:lpstr>
      <vt:lpstr>Georgia</vt:lpstr>
      <vt:lpstr>Source Sans Pro Black</vt:lpstr>
      <vt:lpstr>Source Sans Pro ExtraLight</vt:lpstr>
      <vt:lpstr>Source Sans Pro Light</vt:lpstr>
      <vt:lpstr>Times New Roman</vt:lpstr>
      <vt:lpstr>宋体</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0128-2</dc:title>
  <dc:creator>Kaixer Group</dc:creator>
  <cp:lastModifiedBy>Haiyang Yun</cp:lastModifiedBy>
  <cp:revision>306</cp:revision>
  <dcterms:created xsi:type="dcterms:W3CDTF">2013-10-11T10:44:23Z</dcterms:created>
  <dcterms:modified xsi:type="dcterms:W3CDTF">2017-03-21T20:17:43Z</dcterms:modified>
</cp:coreProperties>
</file>