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09" r:id="rId2"/>
    <p:sldId id="510" r:id="rId3"/>
    <p:sldId id="511" r:id="rId4"/>
    <p:sldId id="514" r:id="rId5"/>
    <p:sldId id="515" r:id="rId6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F987E-C2E1-46BF-A828-FECA2CF4009B}" type="datetimeFigureOut">
              <a:rPr lang="sl-SI" smtClean="0"/>
              <a:t>29. 04. 2025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81EC6-AD68-44D8-B36A-09B24D48916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08270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01315-16EC-1206-7A46-3D4B8E785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D1FB2D-823C-FCF6-7583-574C4C5C72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D0843-5AAD-801B-11F8-613FF32EC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V1X = smart charging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C33C-DE68-C5CB-D4F6-7FD380C54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4A50F-6BBD-4C41-8647-8AF45BBE75C2}" type="slidenum">
              <a:rPr lang="en-SI" smtClean="0"/>
              <a:t>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1238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01315-16EC-1206-7A46-3D4B8E785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D1FB2D-823C-FCF6-7583-574C4C5C72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D0843-5AAD-801B-11F8-613FF32EC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V1X = smart charging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C33C-DE68-C5CB-D4F6-7FD380C54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4A50F-6BBD-4C41-8647-8AF45BBE75C2}" type="slidenum">
              <a:rPr lang="en-SI" smtClean="0"/>
              <a:t>2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7466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01315-16EC-1206-7A46-3D4B8E785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D1FB2D-823C-FCF6-7583-574C4C5C72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D0843-5AAD-801B-11F8-613FF32EC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V1X = smart charging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C33C-DE68-C5CB-D4F6-7FD380C54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4A50F-6BBD-4C41-8647-8AF45BBE75C2}" type="slidenum">
              <a:rPr lang="en-SI" smtClean="0"/>
              <a:t>3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333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7E065-1131-3C69-D6CD-443755AEA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FA40F4-C86C-30D1-BBCB-8D67A4F8A3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EA519E-8C62-1E61-A35D-7CB3A1142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V1X = smart charging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71460-6C2C-7EDD-54A9-442F785A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4A50F-6BBD-4C41-8647-8AF45BBE75C2}" type="slidenum">
              <a:rPr lang="en-SI" smtClean="0"/>
              <a:t>4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1267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68ECB-E77C-7B9A-0D1A-26E79DD04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F2039B-B030-DE14-FF0D-3ABF4EC655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0E3DAF-0D3C-03CA-82CD-754CA35AC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V1X = smart charging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6182B-277D-26DB-B2EC-2A9A788F5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4A50F-6BBD-4C41-8647-8AF45BBE75C2}" type="slidenum">
              <a:rPr lang="en-SI" smtClean="0"/>
              <a:t>5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124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A83F-6169-0BC7-74BD-A3BCBE144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4CA30-8EA0-438B-880F-16FF0C77A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652EC-BE69-BC3B-01AB-18DCDA2E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731-C299-4822-B280-91CB4E185B5F}" type="datetimeFigureOut">
              <a:rPr lang="sl-SI" smtClean="0"/>
              <a:t>29. 04. 2025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1C7E1-9A19-BDD8-836E-4D4E5F50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58B52-8266-1676-6ED2-35D847EC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D258-BDFD-4456-BDB2-61162A5B63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5086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0B95-2090-32C0-CB9A-A9977B37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EC397-BE21-331F-500E-05A379687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7F3F8-4F8C-9F32-04D2-0F2BBBDE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731-C299-4822-B280-91CB4E185B5F}" type="datetimeFigureOut">
              <a:rPr lang="sl-SI" smtClean="0"/>
              <a:t>29. 04. 2025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BA0DD-156A-389E-74A3-031FE49D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54EE8-208A-C764-E77B-EBFF3AD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D258-BDFD-4456-BDB2-61162A5B63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1281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9A01B-2FB6-60E5-16CB-13A384918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7D773-605B-E821-D2D7-52DE5ADBE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C8ED-A09A-DFB9-A8D8-A7A3C840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731-C299-4822-B280-91CB4E185B5F}" type="datetimeFigureOut">
              <a:rPr lang="sl-SI" smtClean="0"/>
              <a:t>29. 04. 2025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D6C4-218D-F087-10B7-63BEAA76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B9461-47C1-97C9-C2B3-5D5F6ED8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D258-BDFD-4456-BDB2-61162A5B63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921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70E04EB-D0AE-1765-6957-099AB516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6408"/>
            <a:ext cx="10515600" cy="675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i="0">
                <a:solidFill>
                  <a:srgbClr val="1271B1"/>
                </a:solidFill>
                <a:latin typeface="Barlow Medium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713F97F-9C43-47A1-93BD-219425A5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50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="0" i="0">
                <a:latin typeface="Barlow" pitchFamily="2" charset="77"/>
              </a:defRPr>
            </a:lvl1pPr>
            <a:lvl2pPr>
              <a:defRPr b="0" i="0">
                <a:latin typeface="Barlow" pitchFamily="2" charset="77"/>
              </a:defRPr>
            </a:lvl2pPr>
            <a:lvl3pPr>
              <a:defRPr b="0" i="0">
                <a:latin typeface="Barlow" pitchFamily="2" charset="77"/>
              </a:defRPr>
            </a:lvl3pPr>
            <a:lvl4pPr>
              <a:defRPr b="0" i="0">
                <a:latin typeface="Barlow" pitchFamily="2" charset="77"/>
              </a:defRPr>
            </a:lvl4pPr>
            <a:lvl5pPr>
              <a:defRPr b="0" i="0">
                <a:latin typeface="Barlow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39646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8187-778A-7B50-F751-D3FA8779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4D716-1464-E74F-9B81-9A8C72A4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8062C-A404-229C-4D9B-89333D83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731-C299-4822-B280-91CB4E185B5F}" type="datetimeFigureOut">
              <a:rPr lang="sl-SI" smtClean="0"/>
              <a:t>29. 04. 2025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3AF5-ADF4-26BD-C0A7-D7F4E06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C56A9-10F5-42DF-BC00-76E4F6AF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D258-BDFD-4456-BDB2-61162A5B63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6842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B62F-E716-EBB6-DE53-9CB7EFBE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B6BBA-7AC1-74AF-FB6C-D70C609A6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1EC5D-687A-30A0-5AE6-45A4E373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731-C299-4822-B280-91CB4E185B5F}" type="datetimeFigureOut">
              <a:rPr lang="sl-SI" smtClean="0"/>
              <a:t>29. 04. 2025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C820A-ED8C-615A-B281-0231C5EA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20AA1-A70A-F084-F8C4-12609429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D258-BDFD-4456-BDB2-61162A5B63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299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8330-0917-4F47-65D5-4DDDBA0E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82A2B-D925-1ADA-E53A-50109816A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6F7CA-A0D3-1E31-A0BF-B4F6D7F6A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22F20-65CD-E475-B5DB-D2EF14B3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731-C299-4822-B280-91CB4E185B5F}" type="datetimeFigureOut">
              <a:rPr lang="sl-SI" smtClean="0"/>
              <a:t>29. 04. 2025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C9B4-4D28-2CED-AD2B-B95CC4E1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EBEBE-26DF-D36D-B8A4-E0E2D15A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D258-BDFD-4456-BDB2-61162A5B63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1318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1836-3E23-C4E8-AEB7-E2F8836F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661C9-4BB0-08E0-44BD-4FBC961A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4290D-7CEE-C89A-3C78-E8FE76ACA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B94E6-E851-963F-EE1F-29A49B896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CA687-2D55-D2FB-2A0F-1D2A384B9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744B2-30E0-2557-51BC-48989000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731-C299-4822-B280-91CB4E185B5F}" type="datetimeFigureOut">
              <a:rPr lang="sl-SI" smtClean="0"/>
              <a:t>29. 04. 2025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19E28-29F4-1056-6780-C74B3498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8CA53-AB22-E144-BAE7-06B63DC5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D258-BDFD-4456-BDB2-61162A5B63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078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8404-6315-3A0C-B265-05479DBE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092E2-347D-F25C-7319-5DA2AD69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731-C299-4822-B280-91CB4E185B5F}" type="datetimeFigureOut">
              <a:rPr lang="sl-SI" smtClean="0"/>
              <a:t>29. 04. 2025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50000-3F6D-4C05-168B-710EB7A6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EEA5C-004C-C911-BA75-B27C7B7D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D258-BDFD-4456-BDB2-61162A5B63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1512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55F85-05EB-82B6-5B22-195B29F9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731-C299-4822-B280-91CB4E185B5F}" type="datetimeFigureOut">
              <a:rPr lang="sl-SI" smtClean="0"/>
              <a:t>29. 04. 2025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7A39A-8C1A-160F-785C-4A2E49B7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79D0B-20DA-E931-0F8B-8A4F5357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D258-BDFD-4456-BDB2-61162A5B63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4853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1751-21C5-0DA5-863A-CE839E1B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723D-944F-2EEC-8115-5C3DC626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55BE5-2FBB-10E2-24FE-1B8791376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E337-18F4-A2E1-5FD4-BB8FBD11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731-C299-4822-B280-91CB4E185B5F}" type="datetimeFigureOut">
              <a:rPr lang="sl-SI" smtClean="0"/>
              <a:t>29. 04. 2025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8B916-AD6C-AE1F-3ADB-8414642C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0C4C-6FC3-99DF-0F19-0E8E5F77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D258-BDFD-4456-BDB2-61162A5B63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025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D23-6F63-46E0-06B9-3CEA419A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55B6F-2F7C-8042-6A3E-F757303E9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1A9A8-1866-2545-E89C-897D8FE4A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8866F-1D4C-F6B1-137F-8338DEE5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731-C299-4822-B280-91CB4E185B5F}" type="datetimeFigureOut">
              <a:rPr lang="sl-SI" smtClean="0"/>
              <a:t>29. 04. 2025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DAD1D-3C99-CDCE-B3ED-467A24B4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5B82A-4505-D828-F8CE-CE3A5288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D258-BDFD-4456-BDB2-61162A5B63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932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C5669-CEA2-AD8C-BF0D-65F75D36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6209D-7BD6-46D5-6D67-23AD6CDC1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4F5D-91AD-5363-743D-41E40AF2F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96731-C299-4822-B280-91CB4E185B5F}" type="datetimeFigureOut">
              <a:rPr lang="sl-SI" smtClean="0"/>
              <a:t>29. 04. 2025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3438-0B6F-23C0-86B6-C2B88B1E8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E7B5B-3D25-A5A8-1C8A-10A53D61C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1D258-BDFD-4456-BDB2-61162A5B6301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2880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A042-2A2A-86DB-011E-1D74995E2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DE44F5A-6616-5863-C287-DFD3A9470955}"/>
              </a:ext>
            </a:extLst>
          </p:cNvPr>
          <p:cNvSpPr txBox="1">
            <a:spLocks/>
          </p:cNvSpPr>
          <p:nvPr/>
        </p:nvSpPr>
        <p:spPr>
          <a:xfrm>
            <a:off x="0" y="-54830"/>
            <a:ext cx="12132527" cy="947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1271B1"/>
                </a:solidFill>
                <a:latin typeface="Barlow Medium" pitchFamily="2" charset="77"/>
                <a:ea typeface="+mj-ea"/>
                <a:cs typeface="+mj-cs"/>
              </a:defRPr>
            </a:lvl1pPr>
          </a:lstStyle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GB" sz="2000" dirty="0">
                <a:solidFill>
                  <a:schemeClr val="bg1"/>
                </a:solidFill>
                <a:highlight>
                  <a:srgbClr val="0E73B9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S201.11: “V1X and V2X at home – workday – 5 EVs”</a:t>
            </a:r>
            <a:endParaRPr lang="en-SI" sz="2000" dirty="0">
              <a:solidFill>
                <a:schemeClr val="bg1"/>
              </a:solidFill>
              <a:highlight>
                <a:srgbClr val="0E73B9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441811-8B4F-81E3-B620-405B19132118}"/>
              </a:ext>
            </a:extLst>
          </p:cNvPr>
          <p:cNvSpPr txBox="1"/>
          <p:nvPr/>
        </p:nvSpPr>
        <p:spPr>
          <a:xfrm>
            <a:off x="580793" y="2019457"/>
            <a:ext cx="312689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2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Conditions for the start of activation: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 start = 40%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of activation 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16.00 on a workday</a:t>
            </a:r>
          </a:p>
          <a:p>
            <a:pPr lvl="1"/>
            <a:endParaRPr lang="en-GB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of activation: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BESS is 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charged 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62.5 kWh 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discharged 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 kWh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end SOC above 20%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9D5AFE7-9ADE-331B-06A6-D95BFB41E841}"/>
              </a:ext>
            </a:extLst>
          </p:cNvPr>
          <p:cNvSpPr/>
          <p:nvPr/>
        </p:nvSpPr>
        <p:spPr>
          <a:xfrm>
            <a:off x="375508" y="835289"/>
            <a:ext cx="3431958" cy="5102496"/>
          </a:xfrm>
          <a:prstGeom prst="roundRect">
            <a:avLst/>
          </a:prstGeom>
          <a:noFill/>
          <a:ln>
            <a:solidFill>
              <a:srgbClr val="0E73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2EB7B0-29C6-AC34-DDA2-8B37DC1B356F}"/>
              </a:ext>
            </a:extLst>
          </p:cNvPr>
          <p:cNvGrpSpPr/>
          <p:nvPr/>
        </p:nvGrpSpPr>
        <p:grpSpPr>
          <a:xfrm>
            <a:off x="643929" y="1131663"/>
            <a:ext cx="3091029" cy="813310"/>
            <a:chOff x="872699" y="1339457"/>
            <a:chExt cx="3091029" cy="81331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9EE3250-6BCB-00F4-BCDF-8A170C095C1C}"/>
                </a:ext>
              </a:extLst>
            </p:cNvPr>
            <p:cNvGrpSpPr/>
            <p:nvPr/>
          </p:nvGrpSpPr>
          <p:grpSpPr>
            <a:xfrm>
              <a:off x="872699" y="1339457"/>
              <a:ext cx="3091029" cy="813310"/>
              <a:chOff x="1009282" y="3276005"/>
              <a:chExt cx="3091029" cy="81331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E61575A-B966-5EA4-1C22-8B48F8A6CA73}"/>
                  </a:ext>
                </a:extLst>
              </p:cNvPr>
              <p:cNvGrpSpPr/>
              <p:nvPr/>
            </p:nvGrpSpPr>
            <p:grpSpPr>
              <a:xfrm>
                <a:off x="1009282" y="3349613"/>
                <a:ext cx="2788696" cy="739702"/>
                <a:chOff x="1024899" y="3356293"/>
                <a:chExt cx="2788696" cy="739702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F9D25D72-DB88-0811-3B50-24AB10237E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9087" y="3378101"/>
                  <a:ext cx="272916" cy="436666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F0BFD1AD-CAE3-0447-6A7B-249A36F954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8774" y="3629359"/>
                  <a:ext cx="420699" cy="198024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14F4FB83-04D1-F741-FFEC-ABD3602A99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3766" y="3519606"/>
                  <a:ext cx="110599" cy="307777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22705A88-0E0A-871B-5F06-AF61F105AC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3198" y="3356293"/>
                  <a:ext cx="272916" cy="436666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E9C2351C-97B2-C190-4C4E-D2EE6602E0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3219319" y="3608540"/>
                  <a:ext cx="420699" cy="198024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8EC6E7C2-84CE-57A4-FA7A-D9AB51B007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87877" y="3497798"/>
                  <a:ext cx="110599" cy="307777"/>
                </a:xfrm>
                <a:prstGeom prst="rect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B55992F-33E4-E023-EBA4-FE8B3A6958D7}"/>
                    </a:ext>
                  </a:extLst>
                </p:cNvPr>
                <p:cNvSpPr txBox="1"/>
                <p:nvPr/>
              </p:nvSpPr>
              <p:spPr>
                <a:xfrm>
                  <a:off x="2458018" y="3849774"/>
                  <a:ext cx="13555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dirty="0" err="1">
                      <a:solidFill>
                        <a:srgbClr val="58C1AE"/>
                      </a:solidFill>
                    </a:rPr>
                    <a:t>SOC</a:t>
                  </a:r>
                  <a:r>
                    <a:rPr lang="en-GB" sz="900" dirty="0" err="1">
                      <a:solidFill>
                        <a:srgbClr val="58C1AE"/>
                      </a:solidFill>
                    </a:rPr>
                    <a:t>plug</a:t>
                  </a:r>
                  <a:r>
                    <a:rPr lang="en-GB" sz="900" dirty="0">
                      <a:solidFill>
                        <a:srgbClr val="58C1AE"/>
                      </a:solidFill>
                    </a:rPr>
                    <a:t>-out </a:t>
                  </a:r>
                  <a:r>
                    <a:rPr lang="en-GB" sz="1000" dirty="0">
                      <a:solidFill>
                        <a:srgbClr val="58C1AE"/>
                      </a:solidFill>
                    </a:rPr>
                    <a:t>= 80%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54919AE-4AF4-2E3E-3C61-70FA2145BD41}"/>
                    </a:ext>
                  </a:extLst>
                </p:cNvPr>
                <p:cNvSpPr txBox="1"/>
                <p:nvPr/>
              </p:nvSpPr>
              <p:spPr>
                <a:xfrm>
                  <a:off x="1024899" y="3849774"/>
                  <a:ext cx="12853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dirty="0" err="1">
                      <a:solidFill>
                        <a:srgbClr val="E48033"/>
                      </a:solidFill>
                    </a:rPr>
                    <a:t>SOC</a:t>
                  </a:r>
                  <a:r>
                    <a:rPr lang="en-GB" sz="900" dirty="0" err="1">
                      <a:solidFill>
                        <a:srgbClr val="E48033"/>
                      </a:solidFill>
                    </a:rPr>
                    <a:t>plug</a:t>
                  </a:r>
                  <a:r>
                    <a:rPr lang="en-GB" sz="900" dirty="0">
                      <a:solidFill>
                        <a:srgbClr val="E48033"/>
                      </a:solidFill>
                    </a:rPr>
                    <a:t>-in </a:t>
                  </a:r>
                  <a:r>
                    <a:rPr lang="en-GB" sz="1000" dirty="0">
                      <a:solidFill>
                        <a:srgbClr val="E48033"/>
                      </a:solidFill>
                    </a:rPr>
                    <a:t>= 40%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2912D3-95A0-6330-743F-C654298AF92D}"/>
                  </a:ext>
                </a:extLst>
              </p:cNvPr>
              <p:cNvSpPr txBox="1"/>
              <p:nvPr/>
            </p:nvSpPr>
            <p:spPr>
              <a:xfrm>
                <a:off x="1498814" y="3276005"/>
                <a:ext cx="9955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4 PM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F94DC0-8850-5009-2648-E5BA270F4B57}"/>
                  </a:ext>
                </a:extLst>
              </p:cNvPr>
              <p:cNvSpPr txBox="1"/>
              <p:nvPr/>
            </p:nvSpPr>
            <p:spPr>
              <a:xfrm>
                <a:off x="3024622" y="3285149"/>
                <a:ext cx="10756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8 AM</a:t>
                </a:r>
              </a:p>
            </p:txBody>
          </p:sp>
        </p:grpSp>
        <p:pic>
          <p:nvPicPr>
            <p:cNvPr id="38" name="Graphic 37" descr="Clock outline">
              <a:extLst>
                <a:ext uri="{FF2B5EF4-FFF2-40B4-BE49-F238E27FC236}">
                  <a16:creationId xmlns:a16="http://schemas.microsoft.com/office/drawing/2014/main" id="{3B0826C4-3634-1071-560C-009F3A83D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56807" y="1521497"/>
              <a:ext cx="318936" cy="3189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358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A042-2A2A-86DB-011E-1D74995E2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DE44F5A-6616-5863-C287-DFD3A9470955}"/>
              </a:ext>
            </a:extLst>
          </p:cNvPr>
          <p:cNvSpPr txBox="1">
            <a:spLocks/>
          </p:cNvSpPr>
          <p:nvPr/>
        </p:nvSpPr>
        <p:spPr>
          <a:xfrm>
            <a:off x="0" y="-54830"/>
            <a:ext cx="12132527" cy="947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1271B1"/>
                </a:solidFill>
                <a:latin typeface="Barlow Medium" pitchFamily="2" charset="77"/>
                <a:ea typeface="+mj-ea"/>
                <a:cs typeface="+mj-cs"/>
              </a:defRPr>
            </a:lvl1pPr>
          </a:lstStyle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GB" sz="2000" dirty="0">
                <a:solidFill>
                  <a:schemeClr val="bg1"/>
                </a:solidFill>
                <a:highlight>
                  <a:srgbClr val="0E73B9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S201.12: “V1X and V2X at home – weekend – 5 EVs”</a:t>
            </a:r>
            <a:endParaRPr lang="en-SI" sz="2000" dirty="0">
              <a:solidFill>
                <a:schemeClr val="bg1"/>
              </a:solidFill>
              <a:highlight>
                <a:srgbClr val="0E73B9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13974995-D69F-40F0-4E6D-C818C4A01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935" y="1118729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SI" altLang="en-SI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kumimoji="0" lang="en-SI" altLang="en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441811-8B4F-81E3-B620-405B19132118}"/>
              </a:ext>
            </a:extLst>
          </p:cNvPr>
          <p:cNvSpPr txBox="1"/>
          <p:nvPr/>
        </p:nvSpPr>
        <p:spPr>
          <a:xfrm>
            <a:off x="580793" y="2019457"/>
            <a:ext cx="312689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2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Conditions for the start of activation: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 start = 50%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of activation 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19.00 on the weekend</a:t>
            </a:r>
          </a:p>
          <a:p>
            <a:endParaRPr lang="en-GB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of activation: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BESS is 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charged 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47 kWh kWh 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discharged 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 kWh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end SOC below 90%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9D5AFE7-9ADE-331B-06A6-D95BFB41E841}"/>
              </a:ext>
            </a:extLst>
          </p:cNvPr>
          <p:cNvSpPr/>
          <p:nvPr/>
        </p:nvSpPr>
        <p:spPr>
          <a:xfrm>
            <a:off x="375508" y="835289"/>
            <a:ext cx="3431958" cy="5102496"/>
          </a:xfrm>
          <a:prstGeom prst="roundRect">
            <a:avLst/>
          </a:prstGeom>
          <a:noFill/>
          <a:ln>
            <a:solidFill>
              <a:srgbClr val="0E73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32CE42B-3827-0AD0-C8CD-924A5FBBFFF8}"/>
              </a:ext>
            </a:extLst>
          </p:cNvPr>
          <p:cNvGrpSpPr/>
          <p:nvPr/>
        </p:nvGrpSpPr>
        <p:grpSpPr>
          <a:xfrm>
            <a:off x="643929" y="1131663"/>
            <a:ext cx="3091029" cy="813310"/>
            <a:chOff x="872699" y="1339457"/>
            <a:chExt cx="3091029" cy="81331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5E135E4-E113-C397-3E15-3F39B93E150A}"/>
                </a:ext>
              </a:extLst>
            </p:cNvPr>
            <p:cNvGrpSpPr/>
            <p:nvPr/>
          </p:nvGrpSpPr>
          <p:grpSpPr>
            <a:xfrm>
              <a:off x="872699" y="1339457"/>
              <a:ext cx="3091029" cy="813310"/>
              <a:chOff x="1009282" y="3276005"/>
              <a:chExt cx="3091029" cy="81331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855E030-8CDC-570E-7814-CEF99FF4E5C1}"/>
                  </a:ext>
                </a:extLst>
              </p:cNvPr>
              <p:cNvGrpSpPr/>
              <p:nvPr/>
            </p:nvGrpSpPr>
            <p:grpSpPr>
              <a:xfrm>
                <a:off x="1009282" y="3349613"/>
                <a:ext cx="2788696" cy="739702"/>
                <a:chOff x="1024899" y="3356293"/>
                <a:chExt cx="2788696" cy="739702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2759D83A-638C-844D-551F-05B9033A3B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9087" y="3378101"/>
                  <a:ext cx="272916" cy="436666"/>
                </a:xfrm>
                <a:prstGeom prst="rect">
                  <a:avLst/>
                </a:prstGeom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F7F4F622-C279-9062-7538-8D3C1378A8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8774" y="3629359"/>
                  <a:ext cx="420699" cy="198024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71138322-B182-45F2-7ED9-6EE226232B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3766" y="3519606"/>
                  <a:ext cx="110599" cy="307777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A5DB49AF-C7F6-CEB4-C843-B2259A69B1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3198" y="3356293"/>
                  <a:ext cx="272916" cy="436666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0A6FD66F-4B8E-A2A0-5DC1-589EBB8AB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3219319" y="3608540"/>
                  <a:ext cx="420699" cy="198024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B03CA627-A9A9-AC23-B90B-7A328A4D6F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87877" y="3497798"/>
                  <a:ext cx="110599" cy="307777"/>
                </a:xfrm>
                <a:prstGeom prst="rect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2D47FCE-9884-03DE-C85C-0E5A4AE3648E}"/>
                    </a:ext>
                  </a:extLst>
                </p:cNvPr>
                <p:cNvSpPr txBox="1"/>
                <p:nvPr/>
              </p:nvSpPr>
              <p:spPr>
                <a:xfrm>
                  <a:off x="2458018" y="3849774"/>
                  <a:ext cx="135557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dirty="0">
                      <a:solidFill>
                        <a:srgbClr val="58C1AE"/>
                      </a:solidFill>
                    </a:rPr>
                    <a:t>SOC</a:t>
                  </a:r>
                  <a:r>
                    <a:rPr lang="en-GB" sz="900" dirty="0">
                      <a:solidFill>
                        <a:srgbClr val="58C1AE"/>
                      </a:solidFill>
                    </a:rPr>
                    <a:t>plug-out </a:t>
                  </a:r>
                  <a:r>
                    <a:rPr lang="en-GB" sz="1000" dirty="0">
                      <a:solidFill>
                        <a:srgbClr val="58C1AE"/>
                      </a:solidFill>
                    </a:rPr>
                    <a:t>= 90%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DB200C2-D2CF-232B-80EA-5BE2D744AA7E}"/>
                    </a:ext>
                  </a:extLst>
                </p:cNvPr>
                <p:cNvSpPr txBox="1"/>
                <p:nvPr/>
              </p:nvSpPr>
              <p:spPr>
                <a:xfrm>
                  <a:off x="1024899" y="3849774"/>
                  <a:ext cx="12853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000" dirty="0">
                      <a:solidFill>
                        <a:srgbClr val="E48033"/>
                      </a:solidFill>
                    </a:rPr>
                    <a:t>SOC</a:t>
                  </a:r>
                  <a:r>
                    <a:rPr lang="en-GB" sz="900" dirty="0">
                      <a:solidFill>
                        <a:srgbClr val="E48033"/>
                      </a:solidFill>
                    </a:rPr>
                    <a:t>plug-in </a:t>
                  </a:r>
                  <a:r>
                    <a:rPr lang="en-GB" sz="1000" dirty="0">
                      <a:solidFill>
                        <a:srgbClr val="E48033"/>
                      </a:solidFill>
                    </a:rPr>
                    <a:t>= 50%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3427BCD-CFE6-C22D-A1BF-B6AFE6ADF304}"/>
                  </a:ext>
                </a:extLst>
              </p:cNvPr>
              <p:cNvSpPr txBox="1"/>
              <p:nvPr/>
            </p:nvSpPr>
            <p:spPr>
              <a:xfrm>
                <a:off x="1498814" y="3276005"/>
                <a:ext cx="9955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7 PM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1B8E6ED-77CA-C315-0637-FAA9AF309D68}"/>
                  </a:ext>
                </a:extLst>
              </p:cNvPr>
              <p:cNvSpPr txBox="1"/>
              <p:nvPr/>
            </p:nvSpPr>
            <p:spPr>
              <a:xfrm>
                <a:off x="3024622" y="3285149"/>
                <a:ext cx="107568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11 AM</a:t>
                </a:r>
              </a:p>
            </p:txBody>
          </p:sp>
        </p:grpSp>
        <p:pic>
          <p:nvPicPr>
            <p:cNvPr id="38" name="Graphic 37" descr="Clock outline">
              <a:extLst>
                <a:ext uri="{FF2B5EF4-FFF2-40B4-BE49-F238E27FC236}">
                  <a16:creationId xmlns:a16="http://schemas.microsoft.com/office/drawing/2014/main" id="{D6B28444-7486-2D7D-A2B7-2A3102D93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56807" y="1521497"/>
              <a:ext cx="318936" cy="3189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43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A042-2A2A-86DB-011E-1D74995E2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DE44F5A-6616-5863-C287-DFD3A9470955}"/>
              </a:ext>
            </a:extLst>
          </p:cNvPr>
          <p:cNvSpPr txBox="1">
            <a:spLocks/>
          </p:cNvSpPr>
          <p:nvPr/>
        </p:nvSpPr>
        <p:spPr>
          <a:xfrm>
            <a:off x="0" y="-54830"/>
            <a:ext cx="12132527" cy="947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1271B1"/>
                </a:solidFill>
                <a:latin typeface="Barlow Medium" pitchFamily="2" charset="77"/>
                <a:ea typeface="+mj-ea"/>
                <a:cs typeface="+mj-cs"/>
              </a:defRPr>
            </a:lvl1pPr>
          </a:lstStyle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GB" sz="2000" dirty="0">
                <a:solidFill>
                  <a:schemeClr val="bg1"/>
                </a:solidFill>
                <a:highlight>
                  <a:srgbClr val="0E73B9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S202.1: “V1X and V2X at work - employee’s cars – 5 EVs”  </a:t>
            </a:r>
          </a:p>
          <a:p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endParaRPr lang="en-SI" sz="2000" dirty="0">
              <a:solidFill>
                <a:schemeClr val="bg1"/>
              </a:solidFill>
              <a:highlight>
                <a:srgbClr val="0E73B9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984723-1880-CE82-A78E-D843E5236EA0}"/>
              </a:ext>
            </a:extLst>
          </p:cNvPr>
          <p:cNvSpPr txBox="1"/>
          <p:nvPr/>
        </p:nvSpPr>
        <p:spPr>
          <a:xfrm>
            <a:off x="580793" y="2019457"/>
            <a:ext cx="312689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2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Conditions for the start of activation: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 start = 20%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of activation 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16.00 on a workday</a:t>
            </a:r>
          </a:p>
          <a:p>
            <a:endParaRPr lang="en-GB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of activation: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BESS is 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charged 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106 kWh kWh 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discharged 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 kWh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end SOC below 90%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11752F4-1F79-2C85-6B8A-7A6A4761482A}"/>
              </a:ext>
            </a:extLst>
          </p:cNvPr>
          <p:cNvSpPr/>
          <p:nvPr/>
        </p:nvSpPr>
        <p:spPr>
          <a:xfrm>
            <a:off x="375508" y="835289"/>
            <a:ext cx="3431958" cy="5102496"/>
          </a:xfrm>
          <a:prstGeom prst="roundRect">
            <a:avLst/>
          </a:prstGeom>
          <a:noFill/>
          <a:ln>
            <a:solidFill>
              <a:srgbClr val="0E73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C3B611-1464-F1EB-E8A6-EF0A1B154840}"/>
              </a:ext>
            </a:extLst>
          </p:cNvPr>
          <p:cNvGrpSpPr/>
          <p:nvPr/>
        </p:nvGrpSpPr>
        <p:grpSpPr>
          <a:xfrm>
            <a:off x="675224" y="920215"/>
            <a:ext cx="2905798" cy="1056972"/>
            <a:chOff x="675224" y="920215"/>
            <a:chExt cx="2905798" cy="10569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D2FE81-827B-E1BB-A4E2-9BC10E355EC8}"/>
                </a:ext>
              </a:extLst>
            </p:cNvPr>
            <p:cNvGrpSpPr/>
            <p:nvPr/>
          </p:nvGrpSpPr>
          <p:grpSpPr>
            <a:xfrm>
              <a:off x="675224" y="920215"/>
              <a:ext cx="2905798" cy="1056972"/>
              <a:chOff x="4406071" y="1123085"/>
              <a:chExt cx="2788696" cy="1014377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5776CDE6-6A02-AAE5-1DDF-64E567E7F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1493" y="1149625"/>
                <a:ext cx="451972" cy="76764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F6DF4EF5-E0A1-A750-1CAC-081910B26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2376" y="1123085"/>
                <a:ext cx="451972" cy="767647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079A236-7420-76F5-1D1B-301354278C76}"/>
                  </a:ext>
                </a:extLst>
              </p:cNvPr>
              <p:cNvGrpSpPr/>
              <p:nvPr/>
            </p:nvGrpSpPr>
            <p:grpSpPr>
              <a:xfrm>
                <a:off x="4406071" y="1379794"/>
                <a:ext cx="2788696" cy="757668"/>
                <a:chOff x="872699" y="1385177"/>
                <a:chExt cx="2788696" cy="757668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1EECF458-1CE5-9B02-90FB-DBD96302132B}"/>
                    </a:ext>
                  </a:extLst>
                </p:cNvPr>
                <p:cNvGrpSpPr/>
                <p:nvPr/>
              </p:nvGrpSpPr>
              <p:grpSpPr>
                <a:xfrm>
                  <a:off x="872699" y="1385177"/>
                  <a:ext cx="2788696" cy="757668"/>
                  <a:chOff x="1009282" y="3321725"/>
                  <a:chExt cx="2788696" cy="757668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32BF0520-7C91-6795-B495-E3B8EE85E7FA}"/>
                      </a:ext>
                    </a:extLst>
                  </p:cNvPr>
                  <p:cNvGrpSpPr/>
                  <p:nvPr/>
                </p:nvGrpSpPr>
                <p:grpSpPr>
                  <a:xfrm>
                    <a:off x="1009282" y="3491118"/>
                    <a:ext cx="2788696" cy="588275"/>
                    <a:chOff x="1024899" y="3497798"/>
                    <a:chExt cx="2788696" cy="588275"/>
                  </a:xfrm>
                </p:grpSpPr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264CD64A-D698-5B51-88C5-A3E5B6BB18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578774" y="3629359"/>
                      <a:ext cx="420699" cy="1980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Picture 42">
                      <a:extLst>
                        <a:ext uri="{FF2B5EF4-FFF2-40B4-BE49-F238E27FC236}">
                          <a16:creationId xmlns:a16="http://schemas.microsoft.com/office/drawing/2014/main" id="{2AA72D39-B5A4-7863-74E7-41FECF69060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3766" y="3519606"/>
                      <a:ext cx="110599" cy="30777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4" name="Picture 43">
                      <a:extLst>
                        <a:ext uri="{FF2B5EF4-FFF2-40B4-BE49-F238E27FC236}">
                          <a16:creationId xmlns:a16="http://schemas.microsoft.com/office/drawing/2014/main" id="{97B19CEA-BF8B-645F-745B-AFCA3E2BEA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 flipH="1">
                      <a:off x="3219319" y="3608540"/>
                      <a:ext cx="420699" cy="1980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2B45443F-159C-757F-D7FB-070B22C888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887877" y="3497798"/>
                      <a:ext cx="110599" cy="30777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FB4DE9B-3A57-706D-120E-80EE5712AF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8018" y="3849774"/>
                      <a:ext cx="1355577" cy="2362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dirty="0">
                          <a:solidFill>
                            <a:srgbClr val="58C1AE"/>
                          </a:solidFill>
                        </a:rPr>
                        <a:t>SOC</a:t>
                      </a:r>
                      <a:r>
                        <a:rPr lang="en-GB" sz="900" dirty="0">
                          <a:solidFill>
                            <a:srgbClr val="58C1AE"/>
                          </a:solidFill>
                        </a:rPr>
                        <a:t>plug-out = </a:t>
                      </a:r>
                      <a:r>
                        <a:rPr lang="en-GB" sz="1000" dirty="0">
                          <a:solidFill>
                            <a:srgbClr val="58C1AE"/>
                          </a:solidFill>
                        </a:rPr>
                        <a:t>90%</a:t>
                      </a:r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54C44112-3C5C-E1EB-429A-39B7B52916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899" y="3849774"/>
                      <a:ext cx="1285340" cy="2362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dirty="0">
                          <a:solidFill>
                            <a:srgbClr val="E48033"/>
                          </a:solidFill>
                        </a:rPr>
                        <a:t>SOC</a:t>
                      </a:r>
                      <a:r>
                        <a:rPr lang="en-GB" sz="900" dirty="0">
                          <a:solidFill>
                            <a:srgbClr val="E48033"/>
                          </a:solidFill>
                        </a:rPr>
                        <a:t>plug-in = </a:t>
                      </a:r>
                      <a:r>
                        <a:rPr lang="en-GB" sz="1000" dirty="0">
                          <a:solidFill>
                            <a:srgbClr val="E48033"/>
                          </a:solidFill>
                        </a:rPr>
                        <a:t>20%</a:t>
                      </a:r>
                    </a:p>
                  </p:txBody>
                </p:sp>
              </p:grp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3E850B4-28A4-6303-5D08-933DC3037C0F}"/>
                      </a:ext>
                    </a:extLst>
                  </p:cNvPr>
                  <p:cNvSpPr txBox="1"/>
                  <p:nvPr/>
                </p:nvSpPr>
                <p:spPr>
                  <a:xfrm>
                    <a:off x="1498814" y="3321725"/>
                    <a:ext cx="485041" cy="2362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dirty="0"/>
                      <a:t>4 PM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DEEC2CB-626C-C4D8-39A2-7F09C0230229}"/>
                      </a:ext>
                    </a:extLst>
                  </p:cNvPr>
                  <p:cNvSpPr txBox="1"/>
                  <p:nvPr/>
                </p:nvSpPr>
                <p:spPr>
                  <a:xfrm>
                    <a:off x="3024622" y="3321725"/>
                    <a:ext cx="599779" cy="2362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dirty="0"/>
                      <a:t>8 AM</a:t>
                    </a:r>
                  </a:p>
                </p:txBody>
              </p:sp>
            </p:grpSp>
            <p:pic>
              <p:nvPicPr>
                <p:cNvPr id="35" name="Graphic 34" descr="Clock outline">
                  <a:extLst>
                    <a:ext uri="{FF2B5EF4-FFF2-40B4-BE49-F238E27FC236}">
                      <a16:creationId xmlns:a16="http://schemas.microsoft.com/office/drawing/2014/main" id="{03AFD282-B6D9-B9AC-0471-EB7DE1C7E5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6807" y="1521497"/>
                  <a:ext cx="318936" cy="318936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Graphic 28" descr="Handshake with solid fill">
              <a:extLst>
                <a:ext uri="{FF2B5EF4-FFF2-40B4-BE49-F238E27FC236}">
                  <a16:creationId xmlns:a16="http://schemas.microsoft.com/office/drawing/2014/main" id="{DC233258-37A6-5121-875E-B599F857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57037" y="1523761"/>
              <a:ext cx="202183" cy="202183"/>
            </a:xfrm>
            <a:prstGeom prst="rect">
              <a:avLst/>
            </a:prstGeom>
          </p:spPr>
        </p:pic>
        <p:pic>
          <p:nvPicPr>
            <p:cNvPr id="30" name="Graphic 29" descr="Handshake with solid fill">
              <a:extLst>
                <a:ext uri="{FF2B5EF4-FFF2-40B4-BE49-F238E27FC236}">
                  <a16:creationId xmlns:a16="http://schemas.microsoft.com/office/drawing/2014/main" id="{B71D06B5-A07D-A5A9-8FDC-9F7A4967E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94907" y="1496300"/>
              <a:ext cx="202183" cy="202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57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22353-4725-42FF-3DDC-4441888B4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14EEDE8-6312-7901-E3DE-F4172908735C}"/>
              </a:ext>
            </a:extLst>
          </p:cNvPr>
          <p:cNvSpPr txBox="1">
            <a:spLocks/>
          </p:cNvSpPr>
          <p:nvPr/>
        </p:nvSpPr>
        <p:spPr>
          <a:xfrm>
            <a:off x="0" y="-54830"/>
            <a:ext cx="12132527" cy="947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1271B1"/>
                </a:solidFill>
                <a:latin typeface="Barlow Medium" pitchFamily="2" charset="77"/>
                <a:ea typeface="+mj-ea"/>
                <a:cs typeface="+mj-cs"/>
              </a:defRPr>
            </a:lvl1pPr>
          </a:lstStyle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GB" sz="2000" dirty="0">
                <a:solidFill>
                  <a:schemeClr val="bg1"/>
                </a:solidFill>
                <a:highlight>
                  <a:srgbClr val="0E73B9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S202.21: “V1X and V2X at work- company EV fleet – </a:t>
            </a:r>
          </a:p>
          <a:p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GB" sz="2000" dirty="0">
                <a:solidFill>
                  <a:schemeClr val="bg1"/>
                </a:solidFill>
                <a:highlight>
                  <a:srgbClr val="0E73B9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5 EVs - workday”</a:t>
            </a:r>
            <a:endParaRPr lang="en-SI" sz="2000" dirty="0">
              <a:solidFill>
                <a:schemeClr val="bg1"/>
              </a:solidFill>
              <a:highlight>
                <a:srgbClr val="0E73B9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454E5-E4BC-EE90-DE48-42CDA8C6869F}"/>
              </a:ext>
            </a:extLst>
          </p:cNvPr>
          <p:cNvSpPr txBox="1"/>
          <p:nvPr/>
        </p:nvSpPr>
        <p:spPr>
          <a:xfrm>
            <a:off x="580793" y="2019457"/>
            <a:ext cx="31268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Conditions for the start of activation: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 start = 20%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of activation 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16.00 on a workday</a:t>
            </a:r>
          </a:p>
          <a:p>
            <a:endParaRPr lang="en-GB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of activation: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BESS is 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charged 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106 kWh kWh 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discharged 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 kWh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end SOC below 90%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13A23A-85A8-93AD-F2F6-69488C7BCCF7}"/>
              </a:ext>
            </a:extLst>
          </p:cNvPr>
          <p:cNvSpPr/>
          <p:nvPr/>
        </p:nvSpPr>
        <p:spPr>
          <a:xfrm>
            <a:off x="375508" y="835289"/>
            <a:ext cx="3431958" cy="5102496"/>
          </a:xfrm>
          <a:prstGeom prst="roundRect">
            <a:avLst/>
          </a:prstGeom>
          <a:noFill/>
          <a:ln>
            <a:solidFill>
              <a:srgbClr val="0E73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631726-C1F5-D1B9-5E97-1F32187DB828}"/>
              </a:ext>
            </a:extLst>
          </p:cNvPr>
          <p:cNvGrpSpPr/>
          <p:nvPr/>
        </p:nvGrpSpPr>
        <p:grpSpPr>
          <a:xfrm>
            <a:off x="675224" y="920215"/>
            <a:ext cx="2905798" cy="1056972"/>
            <a:chOff x="675224" y="920215"/>
            <a:chExt cx="2905798" cy="10569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632AB59-D1D8-3B98-5E63-8F7E10E55B72}"/>
                </a:ext>
              </a:extLst>
            </p:cNvPr>
            <p:cNvGrpSpPr/>
            <p:nvPr/>
          </p:nvGrpSpPr>
          <p:grpSpPr>
            <a:xfrm>
              <a:off x="675224" y="920215"/>
              <a:ext cx="2905798" cy="1056972"/>
              <a:chOff x="4406071" y="1123085"/>
              <a:chExt cx="2788696" cy="1014377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C082EF0A-EC34-8EAE-38F4-E3EB5F750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1493" y="1149625"/>
                <a:ext cx="451972" cy="76764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DE8D9F7D-D069-0128-87FD-77B4E770D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2376" y="1123085"/>
                <a:ext cx="451972" cy="767647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C6B8CF9-67CA-BC75-CB75-DF459E6A5235}"/>
                  </a:ext>
                </a:extLst>
              </p:cNvPr>
              <p:cNvGrpSpPr/>
              <p:nvPr/>
            </p:nvGrpSpPr>
            <p:grpSpPr>
              <a:xfrm>
                <a:off x="4406071" y="1379794"/>
                <a:ext cx="2788696" cy="757668"/>
                <a:chOff x="872699" y="1385177"/>
                <a:chExt cx="2788696" cy="757668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94E8FB38-8681-B5AD-DDF7-F31DFFF28FDE}"/>
                    </a:ext>
                  </a:extLst>
                </p:cNvPr>
                <p:cNvGrpSpPr/>
                <p:nvPr/>
              </p:nvGrpSpPr>
              <p:grpSpPr>
                <a:xfrm>
                  <a:off x="872699" y="1385177"/>
                  <a:ext cx="2788696" cy="757668"/>
                  <a:chOff x="1009282" y="3321725"/>
                  <a:chExt cx="2788696" cy="757668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1C608089-A7DA-60B6-94D3-A6E8C2269340}"/>
                      </a:ext>
                    </a:extLst>
                  </p:cNvPr>
                  <p:cNvGrpSpPr/>
                  <p:nvPr/>
                </p:nvGrpSpPr>
                <p:grpSpPr>
                  <a:xfrm>
                    <a:off x="1009282" y="3491118"/>
                    <a:ext cx="2788696" cy="588275"/>
                    <a:chOff x="1024899" y="3497798"/>
                    <a:chExt cx="2788696" cy="588275"/>
                  </a:xfrm>
                </p:grpSpPr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2BB684E1-6D78-AF19-66F2-232CC89FF85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578774" y="3629359"/>
                      <a:ext cx="420699" cy="1980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Picture 42">
                      <a:extLst>
                        <a:ext uri="{FF2B5EF4-FFF2-40B4-BE49-F238E27FC236}">
                          <a16:creationId xmlns:a16="http://schemas.microsoft.com/office/drawing/2014/main" id="{ECEDA241-DDE0-E248-9213-82F7B9B1FD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3766" y="3519606"/>
                      <a:ext cx="110599" cy="30777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4" name="Picture 43">
                      <a:extLst>
                        <a:ext uri="{FF2B5EF4-FFF2-40B4-BE49-F238E27FC236}">
                          <a16:creationId xmlns:a16="http://schemas.microsoft.com/office/drawing/2014/main" id="{CABEDE16-571E-19B9-726D-0EB1806E39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 flipH="1">
                      <a:off x="3219319" y="3608540"/>
                      <a:ext cx="420699" cy="1980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DFDABEB1-12CF-723D-DCE6-BA9FBF0B221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887877" y="3497798"/>
                      <a:ext cx="110599" cy="30777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CFE60D85-0051-2A67-F994-9CF8B45E97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8018" y="3849774"/>
                      <a:ext cx="1355577" cy="2362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dirty="0">
                          <a:solidFill>
                            <a:srgbClr val="58C1AE"/>
                          </a:solidFill>
                        </a:rPr>
                        <a:t>SOC</a:t>
                      </a:r>
                      <a:r>
                        <a:rPr lang="en-GB" sz="900" dirty="0">
                          <a:solidFill>
                            <a:srgbClr val="58C1AE"/>
                          </a:solidFill>
                        </a:rPr>
                        <a:t>plug-out = </a:t>
                      </a:r>
                      <a:r>
                        <a:rPr lang="en-GB" sz="1000" dirty="0">
                          <a:solidFill>
                            <a:srgbClr val="58C1AE"/>
                          </a:solidFill>
                        </a:rPr>
                        <a:t>90%</a:t>
                      </a:r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78AFC44D-D51F-80EE-D53E-1DD4E84DD2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899" y="3849774"/>
                      <a:ext cx="1285340" cy="2362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dirty="0">
                          <a:solidFill>
                            <a:srgbClr val="E48033"/>
                          </a:solidFill>
                        </a:rPr>
                        <a:t>SOC</a:t>
                      </a:r>
                      <a:r>
                        <a:rPr lang="en-GB" sz="900" dirty="0">
                          <a:solidFill>
                            <a:srgbClr val="E48033"/>
                          </a:solidFill>
                        </a:rPr>
                        <a:t>plug-in = </a:t>
                      </a:r>
                      <a:r>
                        <a:rPr lang="en-GB" sz="1000" dirty="0">
                          <a:solidFill>
                            <a:srgbClr val="E48033"/>
                          </a:solidFill>
                        </a:rPr>
                        <a:t>20%</a:t>
                      </a:r>
                    </a:p>
                  </p:txBody>
                </p:sp>
              </p:grp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AC3DEE5-8B56-5818-F7B5-F70BBA20A194}"/>
                      </a:ext>
                    </a:extLst>
                  </p:cNvPr>
                  <p:cNvSpPr txBox="1"/>
                  <p:nvPr/>
                </p:nvSpPr>
                <p:spPr>
                  <a:xfrm>
                    <a:off x="1498814" y="3321725"/>
                    <a:ext cx="485041" cy="2362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dirty="0"/>
                      <a:t>4 PM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BD5DE7C-541C-9D20-CCFE-F0BD3AE75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024622" y="3321725"/>
                    <a:ext cx="599779" cy="2362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dirty="0"/>
                      <a:t>8 AM</a:t>
                    </a:r>
                  </a:p>
                </p:txBody>
              </p:sp>
            </p:grpSp>
            <p:pic>
              <p:nvPicPr>
                <p:cNvPr id="35" name="Graphic 34" descr="Clock outline">
                  <a:extLst>
                    <a:ext uri="{FF2B5EF4-FFF2-40B4-BE49-F238E27FC236}">
                      <a16:creationId xmlns:a16="http://schemas.microsoft.com/office/drawing/2014/main" id="{FF3C1E72-FD01-9962-B2F2-5A01FFCB71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6807" y="1521497"/>
                  <a:ext cx="318936" cy="318936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Graphic 28" descr="Handshake with solid fill">
              <a:extLst>
                <a:ext uri="{FF2B5EF4-FFF2-40B4-BE49-F238E27FC236}">
                  <a16:creationId xmlns:a16="http://schemas.microsoft.com/office/drawing/2014/main" id="{3B2DB2FE-006E-0657-48ED-29339EE1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57037" y="1523761"/>
              <a:ext cx="202183" cy="202183"/>
            </a:xfrm>
            <a:prstGeom prst="rect">
              <a:avLst/>
            </a:prstGeom>
          </p:spPr>
        </p:pic>
        <p:pic>
          <p:nvPicPr>
            <p:cNvPr id="30" name="Graphic 29" descr="Handshake with solid fill">
              <a:extLst>
                <a:ext uri="{FF2B5EF4-FFF2-40B4-BE49-F238E27FC236}">
                  <a16:creationId xmlns:a16="http://schemas.microsoft.com/office/drawing/2014/main" id="{B2842B89-63E0-40C6-EF9E-71F08C544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94907" y="1496300"/>
              <a:ext cx="202183" cy="202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95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EA595-1B0A-8212-E2A1-CA947E2A7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3E7CA8C-DBFD-3CB3-E25C-05B523C0BEF7}"/>
              </a:ext>
            </a:extLst>
          </p:cNvPr>
          <p:cNvSpPr txBox="1">
            <a:spLocks/>
          </p:cNvSpPr>
          <p:nvPr/>
        </p:nvSpPr>
        <p:spPr>
          <a:xfrm>
            <a:off x="0" y="-54830"/>
            <a:ext cx="12132527" cy="947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1271B1"/>
                </a:solidFill>
                <a:latin typeface="Barlow Medium" pitchFamily="2" charset="77"/>
                <a:ea typeface="+mj-ea"/>
                <a:cs typeface="+mj-cs"/>
              </a:defRPr>
            </a:lvl1pPr>
          </a:lstStyle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GB" sz="2000" dirty="0">
                <a:solidFill>
                  <a:schemeClr val="bg1"/>
                </a:solidFill>
                <a:highlight>
                  <a:srgbClr val="0E73B9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S202.22: “V1X and V2X at work- company EV fleet  </a:t>
            </a:r>
          </a:p>
          <a:p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GB" sz="2000" dirty="0">
                <a:solidFill>
                  <a:schemeClr val="bg1"/>
                </a:solidFill>
                <a:highlight>
                  <a:srgbClr val="0E73B9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5 EVs – weekend”</a:t>
            </a:r>
            <a:endParaRPr lang="en-SI" sz="2000" dirty="0">
              <a:solidFill>
                <a:schemeClr val="bg1"/>
              </a:solidFill>
              <a:highlight>
                <a:srgbClr val="0E73B9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121E3-75CA-DDE0-AE85-55DFA8B2A353}"/>
              </a:ext>
            </a:extLst>
          </p:cNvPr>
          <p:cNvSpPr txBox="1"/>
          <p:nvPr/>
        </p:nvSpPr>
        <p:spPr>
          <a:xfrm>
            <a:off x="580793" y="2019457"/>
            <a:ext cx="31268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Conditions for the start of activation: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 start = 20%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of activation 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00.00 on the weekend</a:t>
            </a:r>
          </a:p>
          <a:p>
            <a:endParaRPr lang="en-GB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of activation: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BESS is 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charged 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106 kWh kWh 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discharged </a:t>
            </a: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GB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 kWh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end SOC below 90%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1119A9A-22A8-5B6D-5453-B9C11B2EF56D}"/>
              </a:ext>
            </a:extLst>
          </p:cNvPr>
          <p:cNvSpPr/>
          <p:nvPr/>
        </p:nvSpPr>
        <p:spPr>
          <a:xfrm>
            <a:off x="375508" y="835289"/>
            <a:ext cx="3431958" cy="5102496"/>
          </a:xfrm>
          <a:prstGeom prst="roundRect">
            <a:avLst/>
          </a:prstGeom>
          <a:noFill/>
          <a:ln>
            <a:solidFill>
              <a:srgbClr val="0E73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A1C711A-C17D-C9AE-3A1E-5DA4367C8D34}"/>
              </a:ext>
            </a:extLst>
          </p:cNvPr>
          <p:cNvGrpSpPr/>
          <p:nvPr/>
        </p:nvGrpSpPr>
        <p:grpSpPr>
          <a:xfrm>
            <a:off x="675224" y="920215"/>
            <a:ext cx="2905798" cy="1056972"/>
            <a:chOff x="675224" y="920215"/>
            <a:chExt cx="2905798" cy="10569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B6E2BF5-DC2E-94DA-A7F9-353ABED4BEEA}"/>
                </a:ext>
              </a:extLst>
            </p:cNvPr>
            <p:cNvGrpSpPr/>
            <p:nvPr/>
          </p:nvGrpSpPr>
          <p:grpSpPr>
            <a:xfrm>
              <a:off x="675224" y="920215"/>
              <a:ext cx="2905798" cy="1056972"/>
              <a:chOff x="4406071" y="1123085"/>
              <a:chExt cx="2788696" cy="1014377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FEDFF04-DFB2-601D-0140-71576A72E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1493" y="1149625"/>
                <a:ext cx="451972" cy="76764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370D57DD-E489-CC95-D478-94F7C4ABE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2376" y="1123085"/>
                <a:ext cx="451972" cy="767647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BBEB262-10F8-2CE7-5605-096C05DFE965}"/>
                  </a:ext>
                </a:extLst>
              </p:cNvPr>
              <p:cNvGrpSpPr/>
              <p:nvPr/>
            </p:nvGrpSpPr>
            <p:grpSpPr>
              <a:xfrm>
                <a:off x="4406071" y="1379794"/>
                <a:ext cx="2788696" cy="757668"/>
                <a:chOff x="872699" y="1385177"/>
                <a:chExt cx="2788696" cy="757668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CE0444C-1735-4516-7407-A7785E9896C2}"/>
                    </a:ext>
                  </a:extLst>
                </p:cNvPr>
                <p:cNvGrpSpPr/>
                <p:nvPr/>
              </p:nvGrpSpPr>
              <p:grpSpPr>
                <a:xfrm>
                  <a:off x="872699" y="1385177"/>
                  <a:ext cx="2788696" cy="757668"/>
                  <a:chOff x="1009282" y="3321725"/>
                  <a:chExt cx="2788696" cy="757668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A470AC41-4DE1-D117-F4D8-5BA44D2D5591}"/>
                      </a:ext>
                    </a:extLst>
                  </p:cNvPr>
                  <p:cNvGrpSpPr/>
                  <p:nvPr/>
                </p:nvGrpSpPr>
                <p:grpSpPr>
                  <a:xfrm>
                    <a:off x="1009282" y="3491118"/>
                    <a:ext cx="2788696" cy="588275"/>
                    <a:chOff x="1024899" y="3497798"/>
                    <a:chExt cx="2788696" cy="588275"/>
                  </a:xfrm>
                </p:grpSpPr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CC5207D6-1D23-52AD-BA2F-7E43996DE5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578774" y="3629359"/>
                      <a:ext cx="420699" cy="1980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Picture 42">
                      <a:extLst>
                        <a:ext uri="{FF2B5EF4-FFF2-40B4-BE49-F238E27FC236}">
                          <a16:creationId xmlns:a16="http://schemas.microsoft.com/office/drawing/2014/main" id="{3A3981BA-BC86-66BF-2E14-D3D0F83955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453766" y="3519606"/>
                      <a:ext cx="110599" cy="30777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4" name="Picture 43">
                      <a:extLst>
                        <a:ext uri="{FF2B5EF4-FFF2-40B4-BE49-F238E27FC236}">
                          <a16:creationId xmlns:a16="http://schemas.microsoft.com/office/drawing/2014/main" id="{9FF59D33-F4EC-A080-D257-2DB47092183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 flipH="1">
                      <a:off x="3219319" y="3608540"/>
                      <a:ext cx="420699" cy="19802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37BD0E07-9064-6E1D-E733-35A5B4F8BF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887877" y="3497798"/>
                      <a:ext cx="110599" cy="30777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013A0E92-B8DC-D0B4-B1DC-DB0824C70E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8018" y="3849774"/>
                      <a:ext cx="1355577" cy="2362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dirty="0">
                          <a:solidFill>
                            <a:srgbClr val="58C1AE"/>
                          </a:solidFill>
                        </a:rPr>
                        <a:t>SOC</a:t>
                      </a:r>
                      <a:r>
                        <a:rPr lang="en-GB" sz="900" dirty="0">
                          <a:solidFill>
                            <a:srgbClr val="58C1AE"/>
                          </a:solidFill>
                        </a:rPr>
                        <a:t>plug-out = </a:t>
                      </a:r>
                      <a:r>
                        <a:rPr lang="en-GB" sz="1000" dirty="0">
                          <a:solidFill>
                            <a:srgbClr val="58C1AE"/>
                          </a:solidFill>
                        </a:rPr>
                        <a:t>90%</a:t>
                      </a:r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ED0AF241-DF34-293D-C5BC-A301908AD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899" y="3849774"/>
                      <a:ext cx="1285340" cy="2362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000" dirty="0">
                          <a:solidFill>
                            <a:srgbClr val="E48033"/>
                          </a:solidFill>
                        </a:rPr>
                        <a:t>SOC</a:t>
                      </a:r>
                      <a:r>
                        <a:rPr lang="en-GB" sz="900" dirty="0">
                          <a:solidFill>
                            <a:srgbClr val="E48033"/>
                          </a:solidFill>
                        </a:rPr>
                        <a:t>plug-in = </a:t>
                      </a:r>
                      <a:r>
                        <a:rPr lang="en-GB" sz="1000" dirty="0">
                          <a:solidFill>
                            <a:srgbClr val="E48033"/>
                          </a:solidFill>
                        </a:rPr>
                        <a:t>20%</a:t>
                      </a:r>
                    </a:p>
                  </p:txBody>
                </p:sp>
              </p:grp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B477893-3EC7-A1DC-6405-70F5650C2311}"/>
                      </a:ext>
                    </a:extLst>
                  </p:cNvPr>
                  <p:cNvSpPr txBox="1"/>
                  <p:nvPr/>
                </p:nvSpPr>
                <p:spPr>
                  <a:xfrm>
                    <a:off x="1498814" y="3321725"/>
                    <a:ext cx="485041" cy="2362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dirty="0"/>
                      <a:t>0 AM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64D771B-8AD0-858A-DCDD-92EB7CED16F4}"/>
                      </a:ext>
                    </a:extLst>
                  </p:cNvPr>
                  <p:cNvSpPr txBox="1"/>
                  <p:nvPr/>
                </p:nvSpPr>
                <p:spPr>
                  <a:xfrm>
                    <a:off x="3024622" y="3321725"/>
                    <a:ext cx="599779" cy="2362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000" dirty="0"/>
                      <a:t>12 PM</a:t>
                    </a:r>
                  </a:p>
                </p:txBody>
              </p:sp>
            </p:grpSp>
            <p:pic>
              <p:nvPicPr>
                <p:cNvPr id="35" name="Graphic 34" descr="Clock outline">
                  <a:extLst>
                    <a:ext uri="{FF2B5EF4-FFF2-40B4-BE49-F238E27FC236}">
                      <a16:creationId xmlns:a16="http://schemas.microsoft.com/office/drawing/2014/main" id="{77113BF5-47D5-8AF8-99E9-408ACD11A5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6807" y="1521497"/>
                  <a:ext cx="318936" cy="318936"/>
                </a:xfrm>
                <a:prstGeom prst="rect">
                  <a:avLst/>
                </a:prstGeom>
              </p:spPr>
            </p:pic>
          </p:grpSp>
        </p:grpSp>
        <p:pic>
          <p:nvPicPr>
            <p:cNvPr id="29" name="Graphic 28" descr="Handshake with solid fill">
              <a:extLst>
                <a:ext uri="{FF2B5EF4-FFF2-40B4-BE49-F238E27FC236}">
                  <a16:creationId xmlns:a16="http://schemas.microsoft.com/office/drawing/2014/main" id="{06C7501C-8FD7-5C2B-ED0D-79A9E5221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57037" y="1523761"/>
              <a:ext cx="202183" cy="202183"/>
            </a:xfrm>
            <a:prstGeom prst="rect">
              <a:avLst/>
            </a:prstGeom>
          </p:spPr>
        </p:pic>
        <p:pic>
          <p:nvPicPr>
            <p:cNvPr id="30" name="Graphic 29" descr="Handshake with solid fill">
              <a:extLst>
                <a:ext uri="{FF2B5EF4-FFF2-40B4-BE49-F238E27FC236}">
                  <a16:creationId xmlns:a16="http://schemas.microsoft.com/office/drawing/2014/main" id="{FABCB461-DC1C-D5C2-2E42-2654C3B24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94907" y="1496300"/>
              <a:ext cx="202183" cy="2021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828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379</Words>
  <Application>Microsoft Office PowerPoint</Application>
  <PresentationFormat>Widescreen</PresentationFormat>
  <Paragraphs>77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Barlow</vt:lpstr>
      <vt:lpstr>Barlow Medium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Marentič, Tim</dc:creator>
  <cp:lastModifiedBy>Marentič, Tim</cp:lastModifiedBy>
  <cp:revision>4</cp:revision>
  <dcterms:created xsi:type="dcterms:W3CDTF">2025-04-29T13:32:04Z</dcterms:created>
  <dcterms:modified xsi:type="dcterms:W3CDTF">2025-04-29T13:34:19Z</dcterms:modified>
</cp:coreProperties>
</file>