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9" r:id="rId2"/>
    <p:sldId id="262" r:id="rId3"/>
    <p:sldId id="257" r:id="rId4"/>
    <p:sldId id="258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2FAA5C-5E4D-4802-BE4A-B21F4C412D0F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2BC27-F380-48E8-818A-22F1A9D8E9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3597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weather forecast, sports and gaming strategies, buying or selling insurance, online shopping, and online games, determining blood groups, and analyzing political strategies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2BC27-F380-48E8-818A-22F1A9D8E9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094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Discrete and continuous Random variables, different distributions and processes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2BC27-F380-48E8-818A-22F1A9D8E9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7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Prestigious university– challenges in the course. This is harder when I learned in undergrad.. You will need exercises to practice and form your understanding of what you learned. This is very necessary to help you achieve these different levels of goals.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2BC27-F380-48E8-818A-22F1A9D8E9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0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C201E-25E0-17B6-32D1-4D8D276A4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22CC8D-822A-3D15-13CE-C7E8373DD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E5F2F-69AB-7F6E-D67F-AEDA9B61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25BA-E52F-4C15-A6EA-08B770105F4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CF6D3-CD88-A4A4-94DE-CDC2865CA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EE714-EA63-21C0-A3C3-6ED9D83F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755A-8B3A-4DB2-B94C-F59601E5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2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B679A-60BB-422D-9F72-7B3A8F6F4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AA3F0-0DF5-C081-2125-D0691CEEC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CB27B1-33C4-9307-FAB7-9C1057962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25BA-E52F-4C15-A6EA-08B770105F4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BE31-B267-09D5-3010-47A37F68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D90A1-0809-02E7-8BCA-D660A4AD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755A-8B3A-4DB2-B94C-F59601E5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263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0D3D19-9DC9-9BA4-C342-55D181A697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7A1863-09FD-7436-60C5-43CAA23A2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98066-A62B-2DBA-AE61-9B8B97DC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25BA-E52F-4C15-A6EA-08B770105F4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84F4C-0995-39F1-4DBD-F532753AC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5C3A7-85C5-AEE4-88C2-35A97D39F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755A-8B3A-4DB2-B94C-F59601E5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11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4B249-FE99-85C8-C6CE-DC57BFBA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408D6-2CC5-540F-6F88-718FDEFD4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353A0-4F1A-D21D-F29D-221DF1D3C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25BA-E52F-4C15-A6EA-08B770105F4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F1D0C1-C386-E04E-41DF-B57C0A010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5E30C-808F-319E-FEF8-D80EED99A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755A-8B3A-4DB2-B94C-F59601E5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65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09D33-B4B5-522C-87DA-788407B08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D63E-F183-8010-068A-F8313C5E9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B3728-A507-E792-7C5C-0A43DCC21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25BA-E52F-4C15-A6EA-08B770105F4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72877-99B0-C5CC-6B78-E7C893A3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564E0-F2E1-E6EE-14F1-3EF1C6602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755A-8B3A-4DB2-B94C-F59601E5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15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D9B48-F4BD-428C-7F94-B395A96E1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096A6-6F26-ACBF-1223-E5EC8A1E8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9656E3-1C01-74D7-1729-93A34D19F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ABD84-7DC5-E913-E0C7-5B3CE9F6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25BA-E52F-4C15-A6EA-08B770105F4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886A0A-18D7-75B9-1C82-01B1653DB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FDB0ED-3D62-1E58-28E8-BB6BE168A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755A-8B3A-4DB2-B94C-F59601E5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0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B135-14B3-7A3B-59CD-8EA02868F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1460F-1945-AD7F-6BB6-254ECAAFD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5ED7B7-5927-CE71-92AF-E235A9EE9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638C4-BA4D-934D-2AD9-B0C4DAA4E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C73D67-7D19-9D8C-E92D-926B340F6F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1FE79C-100A-B61D-2180-BE52CECCA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25BA-E52F-4C15-A6EA-08B770105F4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AAE3DC-EC92-448A-457A-26ABA7AF5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C338F7-9234-26BA-5AC8-5D69D6084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755A-8B3A-4DB2-B94C-F59601E5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714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E8C03-8851-68D8-7404-86AB3E85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DB8422-D72E-11CB-6D61-C9712AC9D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25BA-E52F-4C15-A6EA-08B770105F4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DAAEE-9720-CF93-7A77-3554E128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57ECEE-D425-FD63-7AF9-CE015228D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755A-8B3A-4DB2-B94C-F59601E5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94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9432E2-9178-6A84-9E28-F8C7BA65D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25BA-E52F-4C15-A6EA-08B770105F4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616B50-C875-D499-3ABA-24AB1B42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B9394-FC28-2A07-4ABE-38FB7B8CF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755A-8B3A-4DB2-B94C-F59601E5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63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A3FF8-DC47-DC02-FB26-C743D02D0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B61A8-5602-3769-BC3E-9F525FD43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DF852-CD84-715F-FA7D-F5C85CB5C5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AB268-1581-F0C3-9D61-8F42D44E5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25BA-E52F-4C15-A6EA-08B770105F4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8ACD3-7661-FB1F-1DFB-8D5554C9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93292E-C8ED-7E17-2F64-0F20CE92B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755A-8B3A-4DB2-B94C-F59601E5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81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21998-5517-17BA-A358-A61FCCCE9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237BA-91C8-AF1C-9CE1-6326A6548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3534E-D092-DAE0-F740-50E896D95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B70FBC-086C-78D0-D228-9D36AAEC8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325BA-E52F-4C15-A6EA-08B770105F4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473ABD-4103-2781-8021-564996CD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A667EE-D406-7F50-BBA5-59AE1A07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0755A-8B3A-4DB2-B94C-F59601E5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17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9A1E2E-D498-4E25-1133-5D959BEB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D3972-6330-0C53-D0E8-D1840F649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63C30-3D36-DC5C-CEFD-7BCEE06C2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C325BA-E52F-4C15-A6EA-08B770105F49}" type="datetimeFigureOut">
              <a:rPr lang="en-US" smtClean="0"/>
              <a:t>9/2/2022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F823C-B33E-F9FB-B6FA-45114FA77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3F67F-F7E9-0D29-DDE2-605A4CE2D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0755A-8B3A-4DB2-B94C-F59601E58C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26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cecilialeiqi.github.io/syllabus-prob_and_stats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37B4A5-F406-32C9-206A-C0B097174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3712" y="1747464"/>
            <a:ext cx="8224520" cy="37599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altLang="zh-CN" sz="7200" dirty="0">
                <a:solidFill>
                  <a:schemeClr val="bg1">
                    <a:lumMod val="85000"/>
                    <a:lumOff val="15000"/>
                  </a:schemeClr>
                </a:solidFill>
              </a:rPr>
              <a:t>Probability &amp; Statistics</a:t>
            </a:r>
            <a:endParaRPr lang="en-US" sz="5400" dirty="0">
              <a:solidFill>
                <a:schemeClr val="bg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1886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640A-5FAC-3B5D-4A6C-50065217F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42D3E-AF99-2F4C-DD71-487D01626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Instructor: </a:t>
            </a:r>
            <a:r>
              <a:rPr lang="en-US" altLang="zh-CN" b="1" dirty="0"/>
              <a:t>Qi Lei</a:t>
            </a:r>
          </a:p>
          <a:p>
            <a:endParaRPr lang="en-US" dirty="0"/>
          </a:p>
          <a:p>
            <a:r>
              <a:rPr lang="en-US" dirty="0"/>
              <a:t>Recitation leader: </a:t>
            </a:r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Elias Hess-Childs</a:t>
            </a:r>
            <a:endParaRPr lang="en-US" b="1" i="0" dirty="0">
              <a:solidFill>
                <a:srgbClr val="5F6368"/>
              </a:solidFill>
              <a:effectLst/>
              <a:latin typeface="Google Sans"/>
            </a:endParaRPr>
          </a:p>
          <a:p>
            <a:endParaRPr lang="en-US" dirty="0"/>
          </a:p>
          <a:p>
            <a:r>
              <a:rPr lang="en-US" dirty="0"/>
              <a:t>Grader: Xuan Zhao </a:t>
            </a:r>
          </a:p>
          <a:p>
            <a:endParaRPr lang="en-US" dirty="0"/>
          </a:p>
        </p:txBody>
      </p:sp>
      <p:pic>
        <p:nvPicPr>
          <p:cNvPr id="7" name="Picture 6" descr="A picture containing person, clothing, suit, posing&#10;&#10;Description automatically generated">
            <a:extLst>
              <a:ext uri="{FF2B5EF4-FFF2-40B4-BE49-F238E27FC236}">
                <a16:creationId xmlns:a16="http://schemas.microsoft.com/office/drawing/2014/main" id="{E224AA75-06E7-DF49-86C8-44225E011E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7686" y="3868202"/>
            <a:ext cx="1894114" cy="2036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1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3EB10-1D43-3350-B240-F7678BCC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Motivations</a:t>
            </a:r>
          </a:p>
        </p:txBody>
      </p:sp>
      <p:pic>
        <p:nvPicPr>
          <p:cNvPr id="1026" name="Picture 2" descr="Weather Forecast">
            <a:extLst>
              <a:ext uri="{FF2B5EF4-FFF2-40B4-BE49-F238E27FC236}">
                <a16:creationId xmlns:a16="http://schemas.microsoft.com/office/drawing/2014/main" id="{E2742973-8FA7-50FB-F978-E6D728F90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086" y="2439760"/>
            <a:ext cx="6183086" cy="3477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bstract Strategy Games: The Definitive Guide">
            <a:extLst>
              <a:ext uri="{FF2B5EF4-FFF2-40B4-BE49-F238E27FC236}">
                <a16:creationId xmlns:a16="http://schemas.microsoft.com/office/drawing/2014/main" id="{6EA978FF-A339-029C-5A3B-355A766DF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086" y="2439760"/>
            <a:ext cx="7048500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s it a Good Strategy to always Bet on your Favorite Team - Star Two">
            <a:extLst>
              <a:ext uri="{FF2B5EF4-FFF2-40B4-BE49-F238E27FC236}">
                <a16:creationId xmlns:a16="http://schemas.microsoft.com/office/drawing/2014/main" id="{6481E0EA-6CBC-5EDA-11C1-07A6C8AB0F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815" y="2530020"/>
            <a:ext cx="6754586" cy="3797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F0F08-1C43-59D4-EC61-68D23B3188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Probability and statistics are everywhere </a:t>
            </a:r>
          </a:p>
          <a:p>
            <a:pPr lvl="1"/>
            <a:r>
              <a:rPr lang="en-US" dirty="0"/>
              <a:t>weather forecast</a:t>
            </a:r>
          </a:p>
          <a:p>
            <a:pPr lvl="1"/>
            <a:r>
              <a:rPr lang="en-US" dirty="0"/>
              <a:t>Board games</a:t>
            </a:r>
          </a:p>
          <a:p>
            <a:pPr lvl="1"/>
            <a:r>
              <a:rPr lang="en-US" dirty="0"/>
              <a:t>Sports and gaming strategies</a:t>
            </a:r>
          </a:p>
          <a:p>
            <a:pPr lvl="1"/>
            <a:endParaRPr lang="en-US" dirty="0"/>
          </a:p>
          <a:p>
            <a:r>
              <a:rPr lang="en-US" dirty="0"/>
              <a:t>Applications:</a:t>
            </a:r>
          </a:p>
          <a:p>
            <a:pPr lvl="1"/>
            <a:r>
              <a:rPr lang="en-US" dirty="0"/>
              <a:t>Biology</a:t>
            </a:r>
          </a:p>
          <a:p>
            <a:pPr lvl="1"/>
            <a:r>
              <a:rPr lang="en-US" dirty="0"/>
              <a:t>History</a:t>
            </a:r>
          </a:p>
          <a:p>
            <a:pPr lvl="1"/>
            <a:r>
              <a:rPr lang="en-US" dirty="0"/>
              <a:t>Finance</a:t>
            </a:r>
          </a:p>
          <a:p>
            <a:pPr lvl="1"/>
            <a:r>
              <a:rPr lang="en-US" dirty="0"/>
              <a:t>Gambling </a:t>
            </a:r>
          </a:p>
        </p:txBody>
      </p:sp>
    </p:spTree>
    <p:extLst>
      <p:ext uri="{BB962C8B-B14F-4D97-AF65-F5344CB8AC3E}">
        <p14:creationId xmlns:p14="http://schemas.microsoft.com/office/powerpoint/2010/main" val="384668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4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B0EF6-92B9-4107-0D9F-6805041F9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22F01-5E56-BFB8-AB4E-D9E362E4F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I: understand basic concepts</a:t>
            </a:r>
          </a:p>
          <a:p>
            <a:endParaRPr lang="en-US" dirty="0"/>
          </a:p>
          <a:p>
            <a:r>
              <a:rPr lang="en-US" dirty="0"/>
              <a:t>Level II: solve specific probability and statistical problems</a:t>
            </a:r>
          </a:p>
          <a:p>
            <a:endParaRPr lang="en-US" dirty="0"/>
          </a:p>
          <a:p>
            <a:r>
              <a:rPr lang="en-US" dirty="0"/>
              <a:t>Level III: identify the statistical tools when facing a real problem</a:t>
            </a:r>
          </a:p>
        </p:txBody>
      </p:sp>
    </p:spTree>
    <p:extLst>
      <p:ext uri="{BB962C8B-B14F-4D97-AF65-F5344CB8AC3E}">
        <p14:creationId xmlns:p14="http://schemas.microsoft.com/office/powerpoint/2010/main" val="314114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1FC5D-1F07-5151-4AAA-325E42767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D7319-0387-8BCB-EAD4-4BBC6E5BF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 action="ppaction://hlinkfile"/>
              </a:rPr>
              <a:t>Link to syllabus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135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0DF83-2E7C-3F87-D49A-44A8B15C6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FA711-6F4D-796B-B030-DE250D9A0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Quantifying uncertainty</a:t>
            </a:r>
          </a:p>
        </p:txBody>
      </p:sp>
    </p:spTree>
    <p:extLst>
      <p:ext uri="{BB962C8B-B14F-4D97-AF65-F5344CB8AC3E}">
        <p14:creationId xmlns:p14="http://schemas.microsoft.com/office/powerpoint/2010/main" val="38055248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6086</TotalTime>
  <Words>160</Words>
  <Application>Microsoft Office PowerPoint</Application>
  <PresentationFormat>Widescreen</PresentationFormat>
  <Paragraphs>34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Google Sans</vt:lpstr>
      <vt:lpstr>Arial</vt:lpstr>
      <vt:lpstr>Calibri</vt:lpstr>
      <vt:lpstr>Calibri Light</vt:lpstr>
      <vt:lpstr>Roboto</vt:lpstr>
      <vt:lpstr>Office Theme</vt:lpstr>
      <vt:lpstr>Probability &amp; Statistics</vt:lpstr>
      <vt:lpstr>People:</vt:lpstr>
      <vt:lpstr>Motivations</vt:lpstr>
      <vt:lpstr>Goals</vt:lpstr>
      <vt:lpstr>Syllabus</vt:lpstr>
      <vt:lpstr>What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Probability &amp; Statistics</dc:title>
  <dc:creator>Lei Qi</dc:creator>
  <cp:lastModifiedBy>Lei Qi</cp:lastModifiedBy>
  <cp:revision>2</cp:revision>
  <dcterms:created xsi:type="dcterms:W3CDTF">2022-09-02T20:01:32Z</dcterms:created>
  <dcterms:modified xsi:type="dcterms:W3CDTF">2022-09-07T01:28:10Z</dcterms:modified>
</cp:coreProperties>
</file>