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79" r:id="rId5"/>
    <p:sldId id="275" r:id="rId6"/>
    <p:sldId id="258" r:id="rId7"/>
    <p:sldId id="259" r:id="rId8"/>
    <p:sldId id="280" r:id="rId9"/>
    <p:sldId id="263" r:id="rId10"/>
    <p:sldId id="269" r:id="rId11"/>
    <p:sldId id="264" r:id="rId12"/>
    <p:sldId id="265" r:id="rId13"/>
    <p:sldId id="281" r:id="rId14"/>
    <p:sldId id="266" r:id="rId15"/>
    <p:sldId id="282" r:id="rId16"/>
    <p:sldId id="283" r:id="rId17"/>
    <p:sldId id="284" r:id="rId18"/>
    <p:sldId id="26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BC2488-B423-A747-53D5-976EB4443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9964F-5199-A2FF-4583-AF29869C04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D9D50-D58A-4795-BDD8-3731BD305AAE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99105-0118-901B-F762-33DFF31E00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10A8-3135-2467-DCD8-EBD72460F9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04A0E-C8FD-412F-B2BE-F477206FE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640B0-D7A4-4573-A546-A9CDD01AA6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B01D7-AA7D-4CE9-B25E-D38E60AA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0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2D2D2D"/>
                </a:solidFill>
                <a:effectLst/>
                <a:latin typeface="Lato" panose="020B0604020202020204" pitchFamily="34" charset="0"/>
              </a:rPr>
              <a:t>Most attacks actually happens at inference time, others happen in distributed systems, where data and model are not co-located.</a:t>
            </a:r>
            <a:endParaRPr lang="en-US" b="0" i="1" dirty="0">
              <a:solidFill>
                <a:srgbClr val="2D2D2D"/>
              </a:solidFill>
              <a:effectLst/>
              <a:latin typeface="Lato" panose="020B0604020202020204" pitchFamily="34" charset="0"/>
            </a:endParaRPr>
          </a:p>
          <a:p>
            <a:r>
              <a:rPr lang="en-US" b="0" i="1" dirty="0">
                <a:solidFill>
                  <a:srgbClr val="2D2D2D"/>
                </a:solidFill>
                <a:effectLst/>
                <a:latin typeface="Lato" panose="020B0604020202020204" pitchFamily="34" charset="0"/>
              </a:rPr>
              <a:t>Jakub and Brenden and many others proposed the federated learning framework in 2016. </a:t>
            </a:r>
          </a:p>
          <a:p>
            <a:r>
              <a:rPr lang="en-US" b="0" i="1" dirty="0">
                <a:solidFill>
                  <a:srgbClr val="2D2D2D"/>
                </a:solidFill>
                <a:effectLst/>
                <a:latin typeface="Lato" panose="020B0604020202020204" pitchFamily="34" charset="0"/>
              </a:rPr>
              <a:t>By definition. Federated Learning is privacy-preserving model training in heterogeneous, distributed networks. But how ironic that FL is in fact not privacy-preserving. </a:t>
            </a:r>
          </a:p>
          <a:p>
            <a:r>
              <a:rPr lang="en-US" b="0" i="1" dirty="0">
                <a:solidFill>
                  <a:srgbClr val="2D2D2D"/>
                </a:solidFill>
                <a:effectLst/>
                <a:latin typeface="Lato" panose="020B0604020202020204" pitchFamily="34" charset="0"/>
              </a:rPr>
              <a:t>This figure illustrates next-word prediction..  (don’t type sensitive information in your search box)</a:t>
            </a:r>
          </a:p>
          <a:p>
            <a:r>
              <a:rPr lang="en-US" dirty="0"/>
              <a:t>Back to the story.. Since the local users don’t want to leak their own information to others, and the only information they gave out is the partial gradient/local updates, we are interested in the question, whether that causes potential privacy issues.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D2D2D"/>
                </a:solidFill>
                <a:effectLst/>
                <a:latin typeface="Lato" panose="020B0604020202020204" pitchFamily="34" charset="0"/>
              </a:rPr>
              <a:t>By definition. Federated Learning is privacy-preserving model training in heterogeneous, distributed networks. But how ironic that FL is in fact not privacy-preserving. </a:t>
            </a:r>
          </a:p>
          <a:p>
            <a:endParaRPr lang="en-US" b="0" i="1" dirty="0">
              <a:solidFill>
                <a:srgbClr val="2D2D2D"/>
              </a:solidFill>
              <a:effectLst/>
              <a:latin typeface="Lato" panose="020B0604020202020204" pitchFamily="34" charset="0"/>
            </a:endParaRPr>
          </a:p>
          <a:p>
            <a:r>
              <a:rPr lang="en-US" b="0" i="1" dirty="0">
                <a:solidFill>
                  <a:srgbClr val="2D2D2D"/>
                </a:solidFill>
                <a:effectLst/>
                <a:latin typeface="Lato" panose="020B0604020202020204" pitchFamily="34" charset="0"/>
              </a:rPr>
              <a:t>Challenges behind: since which data to use in the local update is determined by the user, the PS cannot control it. Therefore if to reconstruct individual data, will need to reconstruct at a single query.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Agnostic to the data modality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Defending: affect the information retrieved from the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 facto standard for data privacy seems doesn’t apply so well here: adjacent datasets D and D0 that differ in a single training sample, a model trained on D is almost statistically indistinguishable from a model trained on D0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image of 2 layer </a:t>
            </a:r>
            <a:r>
              <a:rPr lang="en-US" dirty="0" err="1"/>
              <a:t>nn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5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H_p</a:t>
            </a:r>
            <a:r>
              <a:rPr lang="en-US" dirty="0"/>
              <a:t> is the p-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hermite</a:t>
            </a:r>
            <a:r>
              <a:rPr lang="en-US" dirty="0"/>
              <a:t>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B01D7-AA7D-4CE9-B25E-D38E60AA7D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3FF6-3D4F-8BCC-7607-99833CE11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1D5BF-F286-6F39-8F2A-D59B84E3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D4A7-FACA-FD1B-61DE-46AAA8EC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CF01-3993-4FEC-999C-5017EC6B6B84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9446-7285-967F-AA63-39B06DF5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22A3-7577-3E06-8967-7F13A3FD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A53D-ACDA-BDC8-84C2-97A44C86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CA910-7DE9-18DF-F348-E68BFBB43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BDAEA-7901-554C-C209-DC262472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CF5-19C7-48E7-BAE3-E639DB6BB8FA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F847-F624-AE74-286D-FA58D5A6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24BA-ADD0-4633-D660-348A1331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A222-F02F-5EDA-EBF1-FBA99A0B0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DD6DC-AC36-7BB4-9654-2E2C09E04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350D-1431-A084-CB41-BAF75683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DBAE-3F5E-4AA2-871F-B7B38D6B624E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19A7E-08F5-B2F9-3246-3E02625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2F8A-5467-7C5D-443F-330D38EB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82DF-E338-0E35-D5A8-132EB1B8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A79D-C3DF-C5AC-CDF0-9CADCA6D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A5C2-603D-DD08-D307-C67D8005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6E82-90DB-44FF-904F-0D76DA123B51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5E9E-D6B4-7DE1-1FF4-A4D1C96F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9B75-D47F-39FD-C025-FC6F347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46B9-C82F-2DD3-83A9-5CB92596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9030-2169-4F60-CA33-AC8C5E2B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04C8-9DDA-93E0-BE71-E88A9698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FC5F-8397-4F0D-AD8D-3C7FAE1D623C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2F92-C11D-CD90-0FDE-52CF6172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8AB4-58AE-2B79-50B5-B10AEBD5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97AD-CBA8-DD33-80C9-23F1D7D0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4BA6-D257-09AE-817C-B4EA40B66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437C7-B1F6-5079-1E72-86FF599E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E202-0574-3985-FECB-3CB1431F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1DB6-26D8-4B5E-A00C-2E19F9B43373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88E82-9B05-EF3D-1879-37205205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9316-C8E6-F94F-79E9-FA2F0B93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AF12-DB66-8EDF-3849-6D60471A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63857-AC50-D70F-07B5-7B01237D1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3B48B-31E1-8F9F-B5DB-DCDB8E341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A1972-6584-AEC0-9243-93B654A28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43F41-CA1D-6B10-14EE-C05C1955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65EF7-B523-E827-4BEC-939A4709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0332-5157-49B6-A973-AF9FDD51D341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BEFC0-D597-42B9-5266-28C57D6B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4D14E-8C13-6EB5-E464-A3FA38F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D935-D7CA-71B1-6ACA-D45CB245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71DD2-986F-85C4-5A16-7A1C8912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F213-2104-44CD-9B15-624141C9C814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AD6C9-DC69-E759-6EE0-C214D10E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E14C3-5618-6126-E669-79130BB0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7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5FB3E-6B46-9146-E48F-F84DEF4A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59D7-BFBA-47C2-B340-DD36D8393B2C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E5C6-CFA6-3D99-FFD6-6CB6489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D761-0A8D-8095-0179-9283A68C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5561-6A56-00E1-E0D6-5713C62C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7007-DCF2-F8B0-BF61-95E56205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C8162-D015-58DC-F2D6-A26AF212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C1F0-96E8-125B-069E-C3AF55AF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DB69-492C-4918-928E-E8C16847E350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6F9F-131A-93DE-A606-185FFD27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5CF2-AB29-123D-CFD6-59D4F169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CE9A-6DD5-1531-5114-2B29E879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B230D-5CF2-9697-7998-6797499C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253FF-886C-B885-AE21-5114EA4A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EA4B3-A020-6BAF-41D4-FEDBD832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6EBF-0D88-483E-BE4F-E9411AB3447B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B5851-F1ED-D152-AF6B-F8CA735F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1E02-3E6B-D4B2-A4A4-996D12C2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FB135-3235-051D-FBF1-F125F63A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E11DB-A26F-F093-8D4B-481856A5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4FB9-3133-1178-E020-1CEE8F344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3BCC-04B4-409F-BF62-80450AF1720A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5B80-6A66-0860-743C-C789E1E0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B9EB-D996-6BBD-213B-B3A90458A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3034-9D99-4BE9-BFA4-F24751C1D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12.0371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arxiv.org/abs/2312.05720" TargetMode="External"/><Relationship Id="rId4" Type="http://schemas.openxmlformats.org/officeDocument/2006/relationships/hyperlink" Target="https://arxiv.org/abs/2402.0947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12.0371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212.03714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12.0371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0947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402.0947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s://arxiv.org/abs/2402.0947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09478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2.05720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Kone%C4%8Dn%C3%BD%2C+J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FAC7-80F9-941B-645A-1A812F7EE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69" y="1122363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docs-Bookman Old Style"/>
              </a:rPr>
              <a:t>Data Reconstruction Attacks and Defenses: From Theory to Practice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17F72-6541-B44D-E536-7AC94986D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764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altLang="zh-CN" sz="3000" dirty="0"/>
              <a:t>Qi Lei, Courant Math and CDS</a:t>
            </a:r>
          </a:p>
          <a:p>
            <a:endParaRPr lang="en-US" dirty="0"/>
          </a:p>
          <a:p>
            <a:r>
              <a:rPr lang="en-US" dirty="0"/>
              <a:t>With Zihan Wang, </a:t>
            </a:r>
            <a:r>
              <a:rPr lang="en-US" altLang="zh-CN" dirty="0"/>
              <a:t>Sheng Liu,</a:t>
            </a:r>
            <a:r>
              <a:rPr lang="en-US" dirty="0"/>
              <a:t> </a:t>
            </a:r>
            <a:r>
              <a:rPr lang="en-US" dirty="0" err="1"/>
              <a:t>Jianwei</a:t>
            </a:r>
            <a:r>
              <a:rPr lang="en-US" dirty="0"/>
              <a:t> Li, Jason Lee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46487-EBA1-AF43-2EEA-0F6394202DBC}"/>
              </a:ext>
            </a:extLst>
          </p:cNvPr>
          <p:cNvSpPr txBox="1"/>
          <p:nvPr/>
        </p:nvSpPr>
        <p:spPr>
          <a:xfrm>
            <a:off x="755130" y="5747758"/>
            <a:ext cx="3995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https://arxiv.org/abs/2212.03714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https://arxiv.org/abs/2402.09478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https://arxiv.org/abs/2312.05720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A55E-1FB3-53DA-F77A-3B89CFE9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47F86-BF75-4699-EAD2-3F0CF9F6B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693" y="5213410"/>
            <a:ext cx="7382152" cy="3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8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E692-861F-D363-FCCF-1EAB7BE8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findings: recover third moment of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3BB19-CF6B-9AED-9467-E16183740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want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Uniquely identify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lit/>
                      </m:rPr>
                      <a:rPr lang="en-US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through tensor decomposition when data is linearly independent for p&gt;=3. [Kuleshov et al. 2015]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strategy: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          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l-PL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3BB19-CF6B-9AED-9467-E16183740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CD854-5D1A-5469-9BA2-A4A54CD5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10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654FD9-D5AB-BF0C-A4C5-FAC3AC707C97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[Wang et al. 2023]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https://arxiv.org/abs/2212.03714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8B77-8319-4267-8787-CE7A4A1E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AC9DD-5CF9-34B6-BC0C-C55131ADD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Stein’s lemma: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Hermite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AC9DD-5CF9-34B6-BC0C-C55131ADD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D5F491-E576-FB8E-5AF3-9AB890FC7929}"/>
                  </a:ext>
                </a:extLst>
              </p:cNvPr>
              <p:cNvSpPr txBox="1"/>
              <p:nvPr/>
            </p:nvSpPr>
            <p:spPr>
              <a:xfrm>
                <a:off x="838200" y="5127173"/>
                <a:ext cx="10069286" cy="10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l-PL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sz="2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l-PL" sz="280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80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pl-PL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2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pl-PL" sz="28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our observation from the model gradient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D5F491-E576-FB8E-5AF3-9AB890FC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27173"/>
                <a:ext cx="10069286" cy="1070358"/>
              </a:xfrm>
              <a:prstGeom prst="rect">
                <a:avLst/>
              </a:prstGeom>
              <a:blipFill>
                <a:blip r:embed="rId4"/>
                <a:stretch>
                  <a:fillRect t="-3409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8C1C-9071-7551-80B3-A0CEE3AD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007636-F065-1160-97F3-88F2E510D83F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[Wang et al. 2023]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https://arxiv.org/abs/2212.03714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352-7C1E-8232-A5F3-BBA4723B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attack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AD17-1B2E-B321-27FE-FA1A062EB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≠0.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Applies to sigmoid, tanh,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leaky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SELU, ELU etc.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AD17-1B2E-B321-27FE-FA1A062EB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9CB63-56E8-291B-C38B-FBF72290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103988-3C9C-8C59-C6E3-F6FF8494A18E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[Wang et al. 2023]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https://arxiv.org/abs/2212.03714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352-7C1E-8232-A5F3-BBA4723B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defense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AD17-1B2E-B321-27FE-FA1A062EB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defense: 			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K-Local aggregation:  		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Add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noise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error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K-Secure aggregation:		error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endParaRPr lang="en-US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p-Dropout: 			</a:t>
                </a:r>
                <a:r>
                  <a:rPr lang="en-US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error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endParaRPr lang="en-US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pruning: 		 not applicable</a:t>
                </a:r>
                <a:endParaRPr lang="en-US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AD17-1B2E-B321-27FE-FA1A062EB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9CB63-56E8-291B-C38B-FBF72290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103988-3C9C-8C59-C6E3-F6FF8494A18E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2024] 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https://arxiv.org/abs/2402.09478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E0845-73C7-083B-84DD-FC987821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5D10FE6-5206-ECD5-3AEF-CAFE607C8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65464"/>
                <a:ext cx="10515600" cy="181850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findings: if last two layers are fully connected, can recover the features from the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layer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structured data modalities: recover the embeddings first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5D10FE6-5206-ECD5-3AEF-CAFE607C8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65464"/>
                <a:ext cx="10515600" cy="1818503"/>
              </a:xfrm>
              <a:blipFill>
                <a:blip r:embed="rId2"/>
                <a:stretch>
                  <a:fillRect l="-1043" t="-5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>
            <a:extLst>
              <a:ext uri="{FF2B5EF4-FFF2-40B4-BE49-F238E27FC236}">
                <a16:creationId xmlns:a16="http://schemas.microsoft.com/office/drawing/2014/main" id="{CB9274BE-C2BF-7906-51FD-277C463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two-layer networks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0B99C2-5D1F-99A9-C1EF-C4568EFE1D7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DC06A7-121A-A57B-F74A-E3E37074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19" y="1543190"/>
            <a:ext cx="9423884" cy="32767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4BBE019-4914-9DC0-FB55-7DDA53B9C1A2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2024] 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https://arxiv.org/abs/2402.09478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CA2ED-A9FF-C99C-C96E-5EB938BD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results: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F98DD-45B0-C3D1-6A97-8D638DF7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0AD95B-92F6-EE9E-88CF-C8E52E33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15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0A6339-5FDD-D7D1-838C-58D56E2066F4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2024]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https://arxiv.org/abs/2402.09478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E12F2C-310B-51C2-3496-7DAA8D90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93" y="1264035"/>
            <a:ext cx="6610690" cy="2578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B5ACCD-B7DB-1176-93D2-593BD04F1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798" y="3804208"/>
            <a:ext cx="5588287" cy="5715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2CF56C-7A20-925C-F5BB-E56E1BDF6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275" y="4287966"/>
            <a:ext cx="3276768" cy="19622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13C45A-B6E5-592A-8ABB-A5964AB94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430" y="1383185"/>
            <a:ext cx="2082907" cy="24448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8DEC92-EC9C-6C59-1D4E-793B1A2BB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840" y="4329027"/>
            <a:ext cx="5416828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336A1-8648-1E7D-CB0E-12F71DBC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Privacy-utility trade-offs</a:t>
            </a:r>
          </a:p>
        </p:txBody>
      </p:sp>
      <p:pic>
        <p:nvPicPr>
          <p:cNvPr id="10" name="内容占位符 9" descr="图表, 散点图&#10;&#10;描述已自动生成">
            <a:extLst>
              <a:ext uri="{FF2B5EF4-FFF2-40B4-BE49-F238E27FC236}">
                <a16:creationId xmlns:a16="http://schemas.microsoft.com/office/drawing/2014/main" id="{90EB1E91-B630-F69D-0D5E-F4AE87DCE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54" y="1507807"/>
            <a:ext cx="5998659" cy="45828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9CB1E-9E78-DA4B-E1E2-888A34D6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16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EC7AB3-3349-FFF5-2C63-91B6F1F7A45B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2024] 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https://arxiv.org/abs/2402.09478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79F197-5F48-0336-96FF-706EC53F2559}"/>
              </a:ext>
            </a:extLst>
          </p:cNvPr>
          <p:cNvCxnSpPr>
            <a:cxnSpLocks/>
          </p:cNvCxnSpPr>
          <p:nvPr/>
        </p:nvCxnSpPr>
        <p:spPr>
          <a:xfrm flipV="1">
            <a:off x="6154310" y="1868557"/>
            <a:ext cx="2838615" cy="329979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EB21F4F-C2DA-085F-ED4C-29531299D2AB}"/>
              </a:ext>
            </a:extLst>
          </p:cNvPr>
          <p:cNvCxnSpPr>
            <a:cxnSpLocks/>
          </p:cNvCxnSpPr>
          <p:nvPr/>
        </p:nvCxnSpPr>
        <p:spPr>
          <a:xfrm flipV="1">
            <a:off x="4271176" y="1789043"/>
            <a:ext cx="1600546" cy="33793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119C3E-F773-485A-9B0D-0935A72F1D93}"/>
              </a:ext>
            </a:extLst>
          </p:cNvPr>
          <p:cNvCxnSpPr>
            <a:cxnSpLocks/>
          </p:cNvCxnSpPr>
          <p:nvPr/>
        </p:nvCxnSpPr>
        <p:spPr>
          <a:xfrm flipV="1">
            <a:off x="6905800" y="4325510"/>
            <a:ext cx="2087125" cy="914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77DC3-6525-C6EE-5F7E-FA1E08C8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computer vision tasks…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D7CF8-1F1F-E991-19FA-3B869965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0F2F7-578E-3AB4-6BEF-D2A0F21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40019C-88BA-1025-C68F-5DB0B9D1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48" y="2148370"/>
            <a:ext cx="10072304" cy="2798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85CFB2-0E92-9E36-35B3-563C60423512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results in: 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2024] </a:t>
            </a: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https://arxiv.org/abs/2312.05720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E77-1D26-B48B-B6ED-824F1DB2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2991-CDD2-55EE-B1AE-32EAA5FF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2531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pruning is the most effective defending method (theoretically, empirically: better privacy-utility trade-off)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more tailored concept of privacy in reconstruction attack in federated learning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Information-theoretical or computational lower bound in reconstruction attack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D383-3CD4-1357-F2E9-2842A401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6037-DEBE-4CEC-46DC-F9C192C0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B5B4-3664-C7FD-29E4-1A519C34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BE93-BF66-88F5-E8B4-3F313119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F064-6B30-A419-D100-1116377A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3F68-C523-ADFB-9011-CD79130E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leakage in distributed learning - Data and model not co-located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7F83B3-21B9-92DE-1E37-BA5F79FF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4469"/>
            <a:ext cx="1119574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30ECC6-41CC-F011-5986-EF000145654A}"/>
                  </a:ext>
                </a:extLst>
              </p:cNvPr>
              <p:cNvSpPr txBox="1"/>
              <p:nvPr/>
            </p:nvSpPr>
            <p:spPr>
              <a:xfrm>
                <a:off x="2068286" y="3617974"/>
                <a:ext cx="1153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ΔΘ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30ECC6-41CC-F011-5986-EF000145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6" y="3617974"/>
                <a:ext cx="11538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B2487-CFC0-43CE-1001-1A12B0196E47}"/>
                  </a:ext>
                </a:extLst>
              </p:cNvPr>
              <p:cNvSpPr txBox="1"/>
              <p:nvPr/>
            </p:nvSpPr>
            <p:spPr>
              <a:xfrm>
                <a:off x="5747658" y="2736232"/>
                <a:ext cx="1153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B2487-CFC0-43CE-1001-1A12B019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8" y="2736232"/>
                <a:ext cx="11538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7682D98-824E-2700-693A-431CC6D4D8A8}"/>
              </a:ext>
            </a:extLst>
          </p:cNvPr>
          <p:cNvSpPr/>
          <p:nvPr/>
        </p:nvSpPr>
        <p:spPr>
          <a:xfrm>
            <a:off x="3967843" y="5979885"/>
            <a:ext cx="3516086" cy="6640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credit card # is 11|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2233….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39BF-471D-7D82-7A4B-F5048C7F7824}"/>
              </a:ext>
            </a:extLst>
          </p:cNvPr>
          <p:cNvSpPr txBox="1"/>
          <p:nvPr/>
        </p:nvSpPr>
        <p:spPr>
          <a:xfrm>
            <a:off x="794652" y="1328056"/>
            <a:ext cx="54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Konečný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al. 2016,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McMahan et al. 2017]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0A4BF6-D41D-8294-2289-CA5B87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1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F064-6B30-A419-D100-1116377A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leakage in distributed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3F68-C523-ADFB-9011-CD79130E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3943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local update reveal the training data?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7F83B3-21B9-92DE-1E37-BA5F79FF6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4469"/>
            <a:ext cx="1119574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30ECC6-41CC-F011-5986-EF000145654A}"/>
                  </a:ext>
                </a:extLst>
              </p:cNvPr>
              <p:cNvSpPr txBox="1"/>
              <p:nvPr/>
            </p:nvSpPr>
            <p:spPr>
              <a:xfrm>
                <a:off x="2068286" y="3617974"/>
                <a:ext cx="1153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ΔΘ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30ECC6-41CC-F011-5986-EF000145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6" y="3617974"/>
                <a:ext cx="11538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B2487-CFC0-43CE-1001-1A12B0196E47}"/>
                  </a:ext>
                </a:extLst>
              </p:cNvPr>
              <p:cNvSpPr txBox="1"/>
              <p:nvPr/>
            </p:nvSpPr>
            <p:spPr>
              <a:xfrm>
                <a:off x="5747658" y="2736232"/>
                <a:ext cx="1153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BB2487-CFC0-43CE-1001-1A12B019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8" y="2736232"/>
                <a:ext cx="11538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7682D98-824E-2700-693A-431CC6D4D8A8}"/>
              </a:ext>
            </a:extLst>
          </p:cNvPr>
          <p:cNvSpPr/>
          <p:nvPr/>
        </p:nvSpPr>
        <p:spPr>
          <a:xfrm>
            <a:off x="3967843" y="5979885"/>
            <a:ext cx="3516086" cy="6640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credit card # is 11|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2233….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A9E7D-5F48-9423-FBF8-17143CA3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40749F54-6F51-5649-8FD3-3E41DA730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95" y="2216244"/>
            <a:ext cx="8784009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4F4AF1-446D-5B76-B910-AC6F5944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9DF422-A28C-22D6-30BD-BA93A160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64" y="519030"/>
            <a:ext cx="2177761" cy="1530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79293-6830-2312-CB81-75F46DB9C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603" y="506731"/>
            <a:ext cx="1493867" cy="15301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349136-407F-E4C7-7D29-903B1AA2B80D}"/>
              </a:ext>
            </a:extLst>
          </p:cNvPr>
          <p:cNvCxnSpPr>
            <a:cxnSpLocks/>
          </p:cNvCxnSpPr>
          <p:nvPr/>
        </p:nvCxnSpPr>
        <p:spPr>
          <a:xfrm flipH="1">
            <a:off x="1926454" y="1882068"/>
            <a:ext cx="2077375" cy="33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84AAD5-15F9-80C7-9D39-62D6775AF62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084244" y="1882068"/>
            <a:ext cx="2011756" cy="33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3DEDAE-3F2A-62B8-B8BF-24E1E6A574B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188173" y="2036857"/>
            <a:ext cx="1017364" cy="60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41AE6F-F74B-E650-3CD3-945CAF07C32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205537" y="2036857"/>
            <a:ext cx="1074807" cy="608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0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7EF4655-D7C3-A9C3-AA4A-44A71E142165}"/>
              </a:ext>
            </a:extLst>
          </p:cNvPr>
          <p:cNvGrpSpPr/>
          <p:nvPr/>
        </p:nvGrpSpPr>
        <p:grpSpPr>
          <a:xfrm>
            <a:off x="6444448" y="1318439"/>
            <a:ext cx="4776925" cy="2610035"/>
            <a:chOff x="6444448" y="1318439"/>
            <a:chExt cx="4776925" cy="261003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B0951A-0473-1338-ADEF-48D62A40D748}"/>
                </a:ext>
              </a:extLst>
            </p:cNvPr>
            <p:cNvGrpSpPr/>
            <p:nvPr/>
          </p:nvGrpSpPr>
          <p:grpSpPr>
            <a:xfrm>
              <a:off x="6444448" y="1318439"/>
              <a:ext cx="2166152" cy="2610035"/>
              <a:chOff x="8948691" y="2263806"/>
              <a:chExt cx="2166152" cy="2610035"/>
            </a:xfrm>
          </p:grpSpPr>
          <p:sp>
            <p:nvSpPr>
              <p:cNvPr id="9" name="Double Brace 8">
                <a:extLst>
                  <a:ext uri="{FF2B5EF4-FFF2-40B4-BE49-F238E27FC236}">
                    <a16:creationId xmlns:a16="http://schemas.microsoft.com/office/drawing/2014/main" id="{65EFF2F3-5C95-C36D-37E4-A0FE0114F7F0}"/>
                  </a:ext>
                </a:extLst>
              </p:cNvPr>
              <p:cNvSpPr/>
              <p:nvPr/>
            </p:nvSpPr>
            <p:spPr>
              <a:xfrm>
                <a:off x="9161755" y="2534741"/>
                <a:ext cx="1953088" cy="2064060"/>
              </a:xfrm>
              <a:prstGeom prst="brace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01C178-C6C8-B17C-FD83-914607088DF1}"/>
                  </a:ext>
                </a:extLst>
              </p:cNvPr>
              <p:cNvSpPr/>
              <p:nvPr/>
            </p:nvSpPr>
            <p:spPr>
              <a:xfrm>
                <a:off x="8948691" y="2263806"/>
                <a:ext cx="949911" cy="26100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D8A0E4-2FD0-8925-3C71-92A9BFBFAE9F}"/>
                </a:ext>
              </a:extLst>
            </p:cNvPr>
            <p:cNvSpPr txBox="1"/>
            <p:nvPr/>
          </p:nvSpPr>
          <p:spPr>
            <a:xfrm>
              <a:off x="8753381" y="2361463"/>
              <a:ext cx="2467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learner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AF432F-4184-1E83-123B-D0655ECCC121}"/>
              </a:ext>
            </a:extLst>
          </p:cNvPr>
          <p:cNvGrpSpPr/>
          <p:nvPr/>
        </p:nvGrpSpPr>
        <p:grpSpPr>
          <a:xfrm>
            <a:off x="647141" y="2408810"/>
            <a:ext cx="3908581" cy="2610035"/>
            <a:chOff x="647141" y="2408810"/>
            <a:chExt cx="3908581" cy="26100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5CF3AF-3D03-7EA4-6FB6-CC13B2E06863}"/>
                </a:ext>
              </a:extLst>
            </p:cNvPr>
            <p:cNvGrpSpPr/>
            <p:nvPr/>
          </p:nvGrpSpPr>
          <p:grpSpPr>
            <a:xfrm rot="10800000">
              <a:off x="2389570" y="2408810"/>
              <a:ext cx="2166152" cy="2610035"/>
              <a:chOff x="8948691" y="2263806"/>
              <a:chExt cx="2166152" cy="2610035"/>
            </a:xfrm>
          </p:grpSpPr>
          <p:sp>
            <p:nvSpPr>
              <p:cNvPr id="14" name="Double Brace 13">
                <a:extLst>
                  <a:ext uri="{FF2B5EF4-FFF2-40B4-BE49-F238E27FC236}">
                    <a16:creationId xmlns:a16="http://schemas.microsoft.com/office/drawing/2014/main" id="{E564721B-9076-1F07-C466-DBBF87ACEC63}"/>
                  </a:ext>
                </a:extLst>
              </p:cNvPr>
              <p:cNvSpPr/>
              <p:nvPr/>
            </p:nvSpPr>
            <p:spPr>
              <a:xfrm>
                <a:off x="9161755" y="2534741"/>
                <a:ext cx="1953088" cy="2064060"/>
              </a:xfrm>
              <a:prstGeom prst="brace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95A656-FCB3-C323-6F62-280DA1667A5B}"/>
                  </a:ext>
                </a:extLst>
              </p:cNvPr>
              <p:cNvSpPr/>
              <p:nvPr/>
            </p:nvSpPr>
            <p:spPr>
              <a:xfrm>
                <a:off x="8948691" y="2263806"/>
                <a:ext cx="949911" cy="26100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F15412-0153-7B10-052C-1C302D02011A}"/>
                </a:ext>
              </a:extLst>
            </p:cNvPr>
            <p:cNvSpPr txBox="1"/>
            <p:nvPr/>
          </p:nvSpPr>
          <p:spPr>
            <a:xfrm>
              <a:off x="647141" y="3391824"/>
              <a:ext cx="1684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5DC40F-30A5-4EA8-5A39-0961A5EC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model more formally: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6ADC3-FCE6-56F6-5FDC-D58D63744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44553" y="1558029"/>
                <a:ext cx="10515600" cy="106542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batch of data: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s-ES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</a:rPr>
                      <m:t>,⋯, 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s-ES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6ADC3-FCE6-56F6-5FDC-D58D63744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4553" y="1558029"/>
                <a:ext cx="10515600" cy="1065428"/>
              </a:xfrm>
              <a:blipFill>
                <a:blip r:embed="rId3"/>
                <a:stretch>
                  <a:fillRect l="-1043" t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2250EE-96E5-1E54-0931-DF1F4349EE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4553" y="2738871"/>
                <a:ext cx="10515600" cy="1078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function: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2250EE-96E5-1E54-0931-DF1F4349E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53" y="2738871"/>
                <a:ext cx="10515600" cy="1078528"/>
              </a:xfrm>
              <a:prstGeom prst="rect">
                <a:avLst/>
              </a:prstGeom>
              <a:blipFill>
                <a:blip r:embed="rId4"/>
                <a:stretch>
                  <a:fillRect l="-1043" t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9855D0A-698B-F23B-F759-71024325F9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4553" y="3903213"/>
                <a:ext cx="10515600" cy="1231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update: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: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9855D0A-698B-F23B-F759-71024325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53" y="3903213"/>
                <a:ext cx="10515600" cy="1231046"/>
              </a:xfrm>
              <a:prstGeom prst="rect">
                <a:avLst/>
              </a:prstGeom>
              <a:blipFill>
                <a:blip r:embed="rId5"/>
                <a:stretch>
                  <a:fillRect l="-1043" t="-8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153D-BCAE-70F5-21F4-CF68A6BE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E5BD235D-6C52-FEBE-5D57-828F93D3D3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4553" y="5396484"/>
                <a:ext cx="10515600" cy="1231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known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E5BD235D-6C52-FEBE-5D57-828F93D3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53" y="5396484"/>
                <a:ext cx="10515600" cy="1231046"/>
              </a:xfrm>
              <a:prstGeom prst="rect">
                <a:avLst/>
              </a:prstGeom>
              <a:blipFill>
                <a:blip r:embed="rId6"/>
                <a:stretch>
                  <a:fillRect l="-1043" t="-8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0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BCB2-E019-667F-DAE4-5A3117C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B903-B815-F81D-54C1-8454BF86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is the model gradient G sufficient to identify the training samples?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 defending with information-theoretic bottleneck guarantees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 is there an efficient algorithm to recover the samples?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 defending with computational barriers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60479-B3FE-4F78-C777-5F89327B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D47E-5028-8196-9E26-883F7ABB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089C4-2EEE-8D12-1F20-25646A514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4434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Attacking methods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 to generate the training samples from a local user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 the gradient: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lit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lit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;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Θ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e>
                            </m:d>
                          </m:e>
                        </m:func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089C4-2EEE-8D12-1F20-25646A514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44346"/>
              </a:xfrm>
              <a:blipFill>
                <a:blip r:embed="rId3"/>
                <a:stretch>
                  <a:fillRect l="-1043" t="-3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84BBF1-DFA0-3514-1DB3-2959E11859B3}"/>
              </a:ext>
            </a:extLst>
          </p:cNvPr>
          <p:cNvSpPr txBox="1">
            <a:spLocks/>
          </p:cNvSpPr>
          <p:nvPr/>
        </p:nvSpPr>
        <p:spPr>
          <a:xfrm>
            <a:off x="838200" y="3748421"/>
            <a:ext cx="10515600" cy="251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Defending methods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Quantizing/pruning the gradient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aggregation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local aggregation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noise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0800-0820-3A9B-3A4D-14B454E7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8EA870-F423-E377-8B09-9966281539BA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 et al., 2019;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 et al., 2021; Jeon et al., 2021]</a:t>
            </a:r>
          </a:p>
        </p:txBody>
      </p:sp>
    </p:spTree>
    <p:extLst>
      <p:ext uri="{BB962C8B-B14F-4D97-AF65-F5344CB8AC3E}">
        <p14:creationId xmlns:p14="http://schemas.microsoft.com/office/powerpoint/2010/main" val="37379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D47E-5028-8196-9E26-883F7ABB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089C4-2EEE-8D12-1F20-25646A514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83570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analysis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Privacy: more tailored for membership inference attack</a:t>
                </a:r>
              </a:p>
              <a:p>
                <a:pPr lvl="1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Renyi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-DP: reconstructing last sample with other samples known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Illustrating example: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s-ES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G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DP guarantee, not possible to reconstruct (unless with prior information)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089C4-2EEE-8D12-1F20-25646A514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835704"/>
              </a:xfrm>
              <a:blipFill>
                <a:blip r:embed="rId3"/>
                <a:stretch>
                  <a:fillRect l="-1043" t="-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0800-0820-3A9B-3A4D-14B454E7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2FFF40-4FDA-AFB6-5F10-B4A7C31D4923}"/>
              </a:ext>
            </a:extLst>
          </p:cNvPr>
          <p:cNvSpPr txBox="1"/>
          <p:nvPr/>
        </p:nvSpPr>
        <p:spPr>
          <a:xfrm>
            <a:off x="898497" y="6260299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[Guo et al. 2022]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951A03-03E9-6CAC-D1A5-68713205685F}"/>
              </a:ext>
            </a:extLst>
          </p:cNvPr>
          <p:cNvSpPr txBox="1"/>
          <p:nvPr/>
        </p:nvSpPr>
        <p:spPr>
          <a:xfrm>
            <a:off x="838200" y="3753416"/>
            <a:ext cx="10333383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common trajectory in security: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stronger attack  stronger defense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3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0EF3-550B-2A32-175F-E0D97B2B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Warm-up: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AFCDA-247E-A1FC-2AF2-71020FFAF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260486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wo-layer neural network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lit/>
                            </m:rPr>
                            <a:rPr lang="pl-PL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lit/>
                            </m:rPr>
                            <a:rPr lang="pl-PL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pl-PL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proper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query the gradient at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FAFCDA-247E-A1FC-2AF2-71020FFAF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2604861"/>
              </a:xfrm>
              <a:blipFill>
                <a:blip r:embed="rId3"/>
                <a:stretch>
                  <a:fillRect l="-1043" t="-3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18418-216E-23B7-58BE-A6958A7FFCF9}"/>
                  </a:ext>
                </a:extLst>
              </p:cNvPr>
              <p:cNvSpPr txBox="1"/>
              <p:nvPr/>
            </p:nvSpPr>
            <p:spPr>
              <a:xfrm>
                <a:off x="2155371" y="4129994"/>
                <a:ext cx="7881257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18418-216E-23B7-58BE-A6958A7FF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1" y="4129994"/>
                <a:ext cx="7881257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FCA8-5E2A-1653-F733-075723CF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3034-9D99-4BE9-BFA4-F24751C1D9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1114</Words>
  <Application>Microsoft Office PowerPoint</Application>
  <PresentationFormat>宽屏</PresentationFormat>
  <Paragraphs>152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docs-Bookman Old Style</vt:lpstr>
      <vt:lpstr>Arial</vt:lpstr>
      <vt:lpstr>Calibri</vt:lpstr>
      <vt:lpstr>Calibri Light</vt:lpstr>
      <vt:lpstr>Cambria Math</vt:lpstr>
      <vt:lpstr>Lato</vt:lpstr>
      <vt:lpstr>Times New Roman</vt:lpstr>
      <vt:lpstr>Office Theme</vt:lpstr>
      <vt:lpstr>Data Reconstruction Attacks and Defenses: From Theory to Practice</vt:lpstr>
      <vt:lpstr>Federated learning</vt:lpstr>
      <vt:lpstr>Privacy leakage in distributed learning</vt:lpstr>
      <vt:lpstr>PowerPoint 演示文稿</vt:lpstr>
      <vt:lpstr>Threat model more formally:</vt:lpstr>
      <vt:lpstr>Fundamental questions</vt:lpstr>
      <vt:lpstr>Prior work</vt:lpstr>
      <vt:lpstr>Prior work</vt:lpstr>
      <vt:lpstr>Warm-up:</vt:lpstr>
      <vt:lpstr>Our findings: recover third moment of data</vt:lpstr>
      <vt:lpstr>Tensor decomposition</vt:lpstr>
      <vt:lpstr>Theoretical analysis on attack</vt:lpstr>
      <vt:lpstr>Theoretical analysis on defense </vt:lpstr>
      <vt:lpstr>Beyond two-layer networks</vt:lpstr>
      <vt:lpstr>Empirical results:</vt:lpstr>
      <vt:lpstr>Privacy-utility trade-offs</vt:lpstr>
      <vt:lpstr>Beyond computer vision tasks…</vt:lpstr>
      <vt:lpstr>Discussions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Lei</dc:creator>
  <cp:lastModifiedBy>Qi Lei</cp:lastModifiedBy>
  <cp:revision>94</cp:revision>
  <dcterms:created xsi:type="dcterms:W3CDTF">2022-12-07T04:58:51Z</dcterms:created>
  <dcterms:modified xsi:type="dcterms:W3CDTF">2024-03-14T16:37:38Z</dcterms:modified>
</cp:coreProperties>
</file>