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75" d="100"/>
          <a:sy n="75" d="100"/>
        </p:scale>
        <p:origin x="693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EDB1-1619-4076-9E05-00C68A6FBF6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80B9C-0E34-40F4-BEC0-51A17B2CF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2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34049-3348-32CB-9FBC-30627DC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CCFCDA-FAFA-7632-4C2B-34E43E22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635F7-0F45-4810-4091-4E6494AA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286" y="6356350"/>
            <a:ext cx="4114800" cy="365125"/>
          </a:xfrm>
        </p:spPr>
        <p:txBody>
          <a:bodyPr/>
          <a:lstStyle/>
          <a:p>
            <a:r>
              <a:rPr lang="en-AU" altLang="zh-CN"/>
              <a:t>Cecilia Meng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C76BD-59DB-1F91-3D2D-3A3CBFD3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1EBA1B-1CEA-6D1B-9F30-AEB2705AE773}"/>
              </a:ext>
            </a:extLst>
          </p:cNvPr>
          <p:cNvCxnSpPr/>
          <p:nvPr userDrawn="1"/>
        </p:nvCxnSpPr>
        <p:spPr>
          <a:xfrm>
            <a:off x="605286" y="543465"/>
            <a:ext cx="10981427" cy="0"/>
          </a:xfrm>
          <a:prstGeom prst="line">
            <a:avLst/>
          </a:prstGeom>
          <a:ln w="38100">
            <a:solidFill>
              <a:srgbClr val="386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21A6960-79EE-5A84-5ED1-A459966A9A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239" y="1990004"/>
            <a:ext cx="371478" cy="51435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C8AC88E-405E-28BB-D013-30783BCCCE3D}"/>
              </a:ext>
            </a:extLst>
          </p:cNvPr>
          <p:cNvCxnSpPr/>
          <p:nvPr userDrawn="1"/>
        </p:nvCxnSpPr>
        <p:spPr>
          <a:xfrm>
            <a:off x="605286" y="6284463"/>
            <a:ext cx="10981427" cy="0"/>
          </a:xfrm>
          <a:prstGeom prst="line">
            <a:avLst/>
          </a:prstGeom>
          <a:ln w="38100">
            <a:solidFill>
              <a:srgbClr val="386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136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9E6F3-A53E-5CD7-91DB-3484EA69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0C76F-5012-D38D-3C2A-C5453F641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FEDBA-6AD7-60AD-C53E-92C211F0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00C70-968F-DA80-0EEE-0C0D4703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4F0B4-E4FF-E59D-D56C-A32CCB7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49F27-5C58-B756-C921-22A3FD423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6A16E-C8E1-40FF-F57E-368975BCD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4B493-4F9B-FAE1-EE20-EF3417A5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6D273-3199-16B8-825A-5E3D41A6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BDBF0-DA60-9302-663E-670D4E7F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C2904-28E5-EC90-783C-DFBDB89F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5FC02-D148-2A96-B4F0-A7F8FCA8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899C0-6AAE-2915-E2DD-9AD437E7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8948C-9069-6EAD-2602-F264B973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45C6E-3AD9-0291-4C84-9814A7D4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5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D4C31-5B13-DCF8-1B47-1A4EE687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084FC-5F36-03AB-E839-B5E55EE8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2575C-1F2B-3B86-A014-833DF553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008E3-68D6-9762-6F8E-171FAEEE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D8929-CDA1-69DF-33F2-D6FE5F8F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40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F62D4-22F4-384C-9757-5076CDDD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18D84-64DE-9B78-E4DB-EF7C3FF94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B7C59-2AA6-59B0-0D84-43D033F1C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B9534-6EC3-E3F8-BFC4-234D6C6C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F31D0-3BDD-8030-5BC8-49C16BC9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A59AC-AE6B-FA2D-424E-BE6AA19D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302BF-3999-ED67-9AF5-DE7BA166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C5BB3-B20E-3A63-9FF8-0C1AE332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A370B-71CF-113E-4D49-DDACEE54A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D3E67-9A4D-FE61-9E8E-A6F03AA03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BA2351-7234-1F44-4733-61680E90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F6B0FA-45CE-8D4F-EACF-AD538AF8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060FC8-D0EE-C93A-60E8-3760C86F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D33233-9C29-3C49-6494-B36E8A89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79215-7F5B-2BE3-3112-EA8DD081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B106F1-9C52-93CA-1D70-819D9BF0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AB350-2DAF-6A93-F723-3F16FD02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A7D75D-0094-8786-1FB7-CA815646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9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26FE3F-C601-B12F-D1EF-3BB9ACE0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9060C9-4E9A-6024-450F-F829CCBC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A117C-925C-B8E8-19B5-E797FDF3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672AF-0C7C-E513-2D8C-50B247B3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480A9-BB5B-041A-558D-A8802601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699546-11A9-37F6-0811-3CB5D68A1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31720-C3C6-84DF-5C9C-27A96C6C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97593-CB30-1379-0BFE-EFAD7B97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65E39-C2EB-B822-DABB-DA9C053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F5CF-9875-2F5F-B832-67F46863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783C2C-7D9D-BB85-2FDD-6D9A35AD5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87828-1D4B-A30C-6554-D875F51C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20F1D-3BCD-4253-D1F0-9A24A88C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92C02-31B7-76D0-241A-F346DD30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647A7-EC95-09C0-0105-B8D70234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2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2AC9B3-69FC-2A9A-EA34-34BBDA9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9F1CA-8DDE-5884-5A98-2B89B2D97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BDB7-71CF-DEB2-0E44-329BCBA1B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Cecilia Meng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5AEC0-BFAE-EE86-C474-3486DDAEF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altLang="zh-CN"/>
              <a:t>Cecilia Meng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BB977-D806-B9CE-2570-19A18F92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CF6F-D438-4A5B-B223-A97680F46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2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4BFE4-E353-0A8F-FF0E-70329E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7FAFF0-2FC0-7905-703D-C50FEFBBEB3E}"/>
              </a:ext>
            </a:extLst>
          </p:cNvPr>
          <p:cNvSpPr txBox="1"/>
          <p:nvPr/>
        </p:nvSpPr>
        <p:spPr>
          <a:xfrm>
            <a:off x="1259487" y="2365920"/>
            <a:ext cx="967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>
                <a:solidFill>
                  <a:srgbClr val="386466"/>
                </a:solidFill>
              </a:rPr>
              <a:t>Build A Segment-Based Product Recommendation Engine</a:t>
            </a:r>
            <a:endParaRPr lang="zh-CN" altLang="en-US" sz="2800" b="1" dirty="0">
              <a:solidFill>
                <a:srgbClr val="38646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729015-9378-2140-A9CA-C8B5F052C2E2}"/>
              </a:ext>
            </a:extLst>
          </p:cNvPr>
          <p:cNvSpPr txBox="1"/>
          <p:nvPr/>
        </p:nvSpPr>
        <p:spPr>
          <a:xfrm>
            <a:off x="2899954" y="3047215"/>
            <a:ext cx="6051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2000" dirty="0">
                <a:solidFill>
                  <a:srgbClr val="386466"/>
                </a:solidFill>
              </a:rPr>
              <a:t>To help to make our first-time buyers return!</a:t>
            </a:r>
            <a:endParaRPr lang="zh-CN" altLang="en-US" sz="2000" dirty="0">
              <a:solidFill>
                <a:srgbClr val="386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4BFE4-E353-0A8F-FF0E-70329E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4843F-B4DE-404B-0BEE-696A352E31CE}"/>
              </a:ext>
            </a:extLst>
          </p:cNvPr>
          <p:cNvSpPr txBox="1"/>
          <p:nvPr/>
        </p:nvSpPr>
        <p:spPr>
          <a:xfrm>
            <a:off x="500783" y="136525"/>
            <a:ext cx="4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>
                <a:solidFill>
                  <a:srgbClr val="386466"/>
                </a:solidFill>
              </a:rPr>
              <a:t>Appendix: Feature Engineered &amp; Selected</a:t>
            </a:r>
            <a:endParaRPr lang="zh-CN" altLang="en-US" b="1" dirty="0">
              <a:solidFill>
                <a:srgbClr val="386466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EA8F09-65E1-367D-77AF-78133CC6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6" y="642183"/>
            <a:ext cx="610829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8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4BFE4-E353-0A8F-FF0E-70329E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7943" y="6275958"/>
            <a:ext cx="10480725" cy="365125"/>
          </a:xfrm>
        </p:spPr>
        <p:txBody>
          <a:bodyPr/>
          <a:lstStyle/>
          <a:p>
            <a:pPr algn="l"/>
            <a:r>
              <a:rPr lang="en-AU" altLang="zh-CN" dirty="0"/>
              <a:t>*Returning Customers is defined as customers who made more than 1 purchases at more than one date.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A87A47-9BC9-908A-08A6-2808F4785520}"/>
              </a:ext>
            </a:extLst>
          </p:cNvPr>
          <p:cNvSpPr txBox="1"/>
          <p:nvPr/>
        </p:nvSpPr>
        <p:spPr>
          <a:xfrm>
            <a:off x="500783" y="136525"/>
            <a:ext cx="4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>
                <a:solidFill>
                  <a:srgbClr val="386466"/>
                </a:solidFill>
              </a:rPr>
              <a:t>Diagnostic Analysis</a:t>
            </a:r>
            <a:endParaRPr lang="zh-CN" altLang="en-US" b="1" dirty="0">
              <a:solidFill>
                <a:srgbClr val="38646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2ECC5E-8AB3-D0CE-8841-2A4C03D955A8}"/>
              </a:ext>
            </a:extLst>
          </p:cNvPr>
          <p:cNvSpPr txBox="1"/>
          <p:nvPr/>
        </p:nvSpPr>
        <p:spPr>
          <a:xfrm>
            <a:off x="500783" y="4383436"/>
            <a:ext cx="4114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386466"/>
                </a:solidFill>
                <a:effectLst/>
                <a:latin typeface="Segoe UI" panose="020B0502040204020203" pitchFamily="34" charset="0"/>
              </a:rPr>
              <a:t>With an average days between orders of 18, it is seen that proportion of returning customers* is declining over the past year.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C45320-BC79-9721-0772-A0EE44EFF642}"/>
              </a:ext>
            </a:extLst>
          </p:cNvPr>
          <p:cNvSpPr txBox="1"/>
          <p:nvPr/>
        </p:nvSpPr>
        <p:spPr>
          <a:xfrm>
            <a:off x="4900119" y="4261575"/>
            <a:ext cx="392484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In terms of single-order shopping pattern, non-returning customers are mostly indifferent from returning customers. The only notable difference is that non-returning customers seem to be acquired more from online</a:t>
            </a:r>
            <a:r>
              <a:rPr lang="en-US" altLang="zh-CN" sz="1600" dirty="0">
                <a:solidFill>
                  <a:srgbClr val="386466"/>
                </a:solidFill>
                <a:latin typeface="Segoe UI" panose="020B0502040204020203" pitchFamily="34" charset="0"/>
              </a:rPr>
              <a:t> 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channels.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966A2-2820-8FB0-0393-8D5E2671C696}"/>
              </a:ext>
            </a:extLst>
          </p:cNvPr>
          <p:cNvSpPr/>
          <p:nvPr/>
        </p:nvSpPr>
        <p:spPr>
          <a:xfrm>
            <a:off x="605286" y="892701"/>
            <a:ext cx="4027674" cy="369332"/>
          </a:xfrm>
          <a:prstGeom prst="rect">
            <a:avLst/>
          </a:prstGeom>
          <a:solidFill>
            <a:srgbClr val="386466"/>
          </a:solidFill>
          <a:ln>
            <a:solidFill>
              <a:srgbClr val="3864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Customer Retention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D8B6CC-5D67-71F7-B7E4-B1D9C61D234B}"/>
              </a:ext>
            </a:extLst>
          </p:cNvPr>
          <p:cNvSpPr/>
          <p:nvPr/>
        </p:nvSpPr>
        <p:spPr>
          <a:xfrm>
            <a:off x="5025955" y="892701"/>
            <a:ext cx="3498628" cy="369332"/>
          </a:xfrm>
          <a:prstGeom prst="rect">
            <a:avLst/>
          </a:prstGeom>
          <a:solidFill>
            <a:srgbClr val="386466"/>
          </a:solidFill>
          <a:ln>
            <a:solidFill>
              <a:srgbClr val="3864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Customer Shopping Pattern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3C7B55-E972-DEDB-5186-1B24B033B543}"/>
              </a:ext>
            </a:extLst>
          </p:cNvPr>
          <p:cNvSpPr/>
          <p:nvPr/>
        </p:nvSpPr>
        <p:spPr>
          <a:xfrm>
            <a:off x="8917577" y="892701"/>
            <a:ext cx="2865119" cy="369332"/>
          </a:xfrm>
          <a:prstGeom prst="rect">
            <a:avLst/>
          </a:prstGeom>
          <a:solidFill>
            <a:srgbClr val="386466"/>
          </a:solidFill>
          <a:ln>
            <a:solidFill>
              <a:srgbClr val="3864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Product Purchase Pattern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3C79F04-CA67-2F0F-EDDE-DF493AF4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3" y="1530910"/>
            <a:ext cx="4152143" cy="2746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4721EDF-7F52-312D-57A9-57E309B0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70" y="1480206"/>
            <a:ext cx="3030582" cy="252163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0FA0B34-42D6-1E75-CB3F-E36E6C562E75}"/>
              </a:ext>
            </a:extLst>
          </p:cNvPr>
          <p:cNvSpPr txBox="1"/>
          <p:nvPr/>
        </p:nvSpPr>
        <p:spPr>
          <a:xfrm>
            <a:off x="8917577" y="4338838"/>
            <a:ext cx="31488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With c.a.17,000 products available, top selling 2,500 products contributed 90% sales. Product preferences are highly concentrated. 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2ED66A-140C-E1DA-7685-FEFB3B406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619" y="1534020"/>
            <a:ext cx="3956340" cy="89296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E26E385-F153-22EC-41E1-1ED70E27A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119" y="2503907"/>
            <a:ext cx="3947746" cy="11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1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4BFE4-E353-0A8F-FF0E-70329E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4843F-B4DE-404B-0BEE-696A352E31CE}"/>
              </a:ext>
            </a:extLst>
          </p:cNvPr>
          <p:cNvSpPr txBox="1"/>
          <p:nvPr/>
        </p:nvSpPr>
        <p:spPr>
          <a:xfrm>
            <a:off x="500783" y="136525"/>
            <a:ext cx="4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>
                <a:solidFill>
                  <a:srgbClr val="386466"/>
                </a:solidFill>
              </a:rPr>
              <a:t>Problem Statement</a:t>
            </a:r>
            <a:endParaRPr lang="zh-CN" altLang="en-US" b="1" dirty="0">
              <a:solidFill>
                <a:srgbClr val="38646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D56578-67F0-CEC6-6573-37CCC76E8EA5}"/>
              </a:ext>
            </a:extLst>
          </p:cNvPr>
          <p:cNvSpPr/>
          <p:nvPr/>
        </p:nvSpPr>
        <p:spPr>
          <a:xfrm>
            <a:off x="709789" y="4301057"/>
            <a:ext cx="10981428" cy="633463"/>
          </a:xfrm>
          <a:prstGeom prst="rect">
            <a:avLst/>
          </a:prstGeom>
          <a:solidFill>
            <a:srgbClr val="386466"/>
          </a:solidFill>
          <a:ln>
            <a:solidFill>
              <a:srgbClr val="3864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altLang="zh-CN" dirty="0">
                <a:solidFill>
                  <a:schemeClr val="bg1"/>
                </a:solidFill>
                <a:latin typeface="Segoe UI" panose="020B0502040204020203" pitchFamily="34" charset="0"/>
              </a:rPr>
              <a:t>The goal is to create a customer-segment-based product recommendation engine to help to make our first-time buyers return!</a:t>
            </a:r>
            <a:endParaRPr lang="en-US" altLang="zh-CN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E6A4B1-D3C0-FB52-BD94-0535E421A664}"/>
              </a:ext>
            </a:extLst>
          </p:cNvPr>
          <p:cNvSpPr txBox="1"/>
          <p:nvPr/>
        </p:nvSpPr>
        <p:spPr>
          <a:xfrm>
            <a:off x="605286" y="1744708"/>
            <a:ext cx="47504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i="0" dirty="0">
                <a:solidFill>
                  <a:srgbClr val="386466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en-US" altLang="zh-CN" sz="1800" b="0" i="0" dirty="0">
                <a:solidFill>
                  <a:srgbClr val="386466"/>
                </a:solidFill>
                <a:effectLst/>
                <a:latin typeface="Segoe UI" panose="020B0502040204020203" pitchFamily="34" charset="0"/>
              </a:rPr>
              <a:t>Compared to non-returning customers, returning customers are more valuable with a significantly higher average customer lifetime value (CLV), It is important to develop effective marketing strategy to improve the customer retention.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3831A6-2B6C-549D-9F79-4258AF5AAEA9}"/>
              </a:ext>
            </a:extLst>
          </p:cNvPr>
          <p:cNvSpPr txBox="1"/>
          <p:nvPr/>
        </p:nvSpPr>
        <p:spPr>
          <a:xfrm>
            <a:off x="7145303" y="1744709"/>
            <a:ext cx="45459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86466"/>
                </a:solidFill>
                <a:effectLst/>
                <a:latin typeface="Segoe UI" panose="020B0502040204020203" pitchFamily="34" charset="0"/>
              </a:rPr>
              <a:t>2. </a:t>
            </a:r>
            <a:r>
              <a:rPr lang="en-US" altLang="zh-CN" b="0" i="0" dirty="0">
                <a:solidFill>
                  <a:srgbClr val="386466"/>
                </a:solidFill>
                <a:effectLst/>
                <a:latin typeface="Segoe UI" panose="020B0502040204020203" pitchFamily="34" charset="0"/>
              </a:rPr>
              <a:t>Since non-returning and returning customers have similar </a:t>
            </a:r>
            <a:r>
              <a:rPr lang="en-US" altLang="zh-CN" dirty="0">
                <a:solidFill>
                  <a:srgbClr val="386466"/>
                </a:solidFill>
                <a:latin typeface="Segoe UI" panose="020B0502040204020203" pitchFamily="34" charset="0"/>
              </a:rPr>
              <a:t>single-order shopping pattern and product preference, it is expected that recommending products to non-returning customers based on returning customers’ choices will be an solution.</a:t>
            </a:r>
            <a:endParaRPr lang="en-US" altLang="zh-CN" b="0" i="0" dirty="0">
              <a:solidFill>
                <a:srgbClr val="38646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645D3874-F28F-D398-C0A6-602019D3EE90}"/>
              </a:ext>
            </a:extLst>
          </p:cNvPr>
          <p:cNvSpPr/>
          <p:nvPr/>
        </p:nvSpPr>
        <p:spPr>
          <a:xfrm rot="10800000">
            <a:off x="722811" y="4038599"/>
            <a:ext cx="10728960" cy="176349"/>
          </a:xfrm>
          <a:prstGeom prst="triangle">
            <a:avLst/>
          </a:prstGeom>
          <a:solidFill>
            <a:srgbClr val="38646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8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4843F-B4DE-404B-0BEE-696A352E31CE}"/>
              </a:ext>
            </a:extLst>
          </p:cNvPr>
          <p:cNvSpPr txBox="1"/>
          <p:nvPr/>
        </p:nvSpPr>
        <p:spPr>
          <a:xfrm>
            <a:off x="500783" y="136525"/>
            <a:ext cx="4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>
                <a:solidFill>
                  <a:srgbClr val="386466"/>
                </a:solidFill>
              </a:rPr>
              <a:t>Methodology Formulation</a:t>
            </a:r>
            <a:endParaRPr lang="zh-CN" altLang="en-US" b="1" dirty="0">
              <a:solidFill>
                <a:srgbClr val="386466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F88FB9-B6BC-4D6F-6AB6-44DD3E381C11}"/>
              </a:ext>
            </a:extLst>
          </p:cNvPr>
          <p:cNvSpPr/>
          <p:nvPr/>
        </p:nvSpPr>
        <p:spPr>
          <a:xfrm>
            <a:off x="605286" y="836168"/>
            <a:ext cx="3148108" cy="539785"/>
          </a:xfrm>
          <a:prstGeom prst="rect">
            <a:avLst/>
          </a:prstGeom>
          <a:solidFill>
            <a:srgbClr val="386466"/>
          </a:solidFill>
          <a:ln>
            <a:solidFill>
              <a:srgbClr val="3864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Know Your Customer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CA7863-E5F2-537A-F850-E5503DBF0BF1}"/>
              </a:ext>
            </a:extLst>
          </p:cNvPr>
          <p:cNvSpPr/>
          <p:nvPr/>
        </p:nvSpPr>
        <p:spPr>
          <a:xfrm>
            <a:off x="8721595" y="836168"/>
            <a:ext cx="2865119" cy="539786"/>
          </a:xfrm>
          <a:prstGeom prst="rect">
            <a:avLst/>
          </a:prstGeom>
          <a:solidFill>
            <a:srgbClr val="386466"/>
          </a:solidFill>
          <a:ln>
            <a:solidFill>
              <a:srgbClr val="3864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Recommend to Your First Time Buyer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488D24-55FE-B5FC-F654-E07319A2E974}"/>
              </a:ext>
            </a:extLst>
          </p:cNvPr>
          <p:cNvSpPr/>
          <p:nvPr/>
        </p:nvSpPr>
        <p:spPr>
          <a:xfrm>
            <a:off x="4720086" y="836167"/>
            <a:ext cx="3148108" cy="539785"/>
          </a:xfrm>
          <a:prstGeom prst="rect">
            <a:avLst/>
          </a:prstGeom>
          <a:solidFill>
            <a:srgbClr val="386466"/>
          </a:solidFill>
          <a:ln>
            <a:solidFill>
              <a:srgbClr val="3864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Classify Your First Time Buyer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8983C1-D901-87C7-F009-93B981986A05}"/>
              </a:ext>
            </a:extLst>
          </p:cNvPr>
          <p:cNvSpPr txBox="1"/>
          <p:nvPr/>
        </p:nvSpPr>
        <p:spPr>
          <a:xfrm>
            <a:off x="605286" y="1706264"/>
            <a:ext cx="3074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dirty="0">
                <a:solidFill>
                  <a:srgbClr val="386466"/>
                </a:solidFill>
              </a:rPr>
              <a:t>Customers’ recency, frequency, monetary, and product preference related features were engineered*</a:t>
            </a:r>
            <a:endParaRPr lang="zh-CN" altLang="en-US" sz="1400" dirty="0">
              <a:solidFill>
                <a:srgbClr val="386466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A082CC-AECC-0799-1B3D-4A8EC76FEF65}"/>
              </a:ext>
            </a:extLst>
          </p:cNvPr>
          <p:cNvSpPr txBox="1"/>
          <p:nvPr/>
        </p:nvSpPr>
        <p:spPr>
          <a:xfrm>
            <a:off x="605286" y="2481156"/>
            <a:ext cx="3074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dirty="0">
                <a:solidFill>
                  <a:srgbClr val="386466"/>
                </a:solidFill>
              </a:rPr>
              <a:t>Based on above engineered features, an unsupervised segmenting exercise was performed on returning customers. The goal is to provide a comprehensive the characterises of  the customer base.</a:t>
            </a:r>
            <a:endParaRPr lang="zh-CN" altLang="en-US" sz="1400" dirty="0">
              <a:solidFill>
                <a:srgbClr val="386466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E1EAF4-0BFF-470C-F468-D021B5945D15}"/>
              </a:ext>
            </a:extLst>
          </p:cNvPr>
          <p:cNvSpPr txBox="1"/>
          <p:nvPr/>
        </p:nvSpPr>
        <p:spPr>
          <a:xfrm>
            <a:off x="4720086" y="1650072"/>
            <a:ext cx="31481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dirty="0">
                <a:solidFill>
                  <a:srgbClr val="386466"/>
                </a:solidFill>
              </a:rPr>
              <a:t>Using segment outputted from Step 1, a supervised classification model is trained using </a:t>
            </a:r>
            <a:r>
              <a:rPr lang="en-AU" altLang="zh-CN" sz="1400" b="1" dirty="0">
                <a:solidFill>
                  <a:srgbClr val="386466"/>
                </a:solidFill>
              </a:rPr>
              <a:t>features only reflecting single-purchase behaviours</a:t>
            </a:r>
            <a:r>
              <a:rPr lang="en-AU" altLang="zh-CN" sz="1400" dirty="0">
                <a:solidFill>
                  <a:srgbClr val="386466"/>
                </a:solidFill>
              </a:rPr>
              <a:t>.</a:t>
            </a:r>
          </a:p>
          <a:p>
            <a:endParaRPr lang="en-AU" altLang="zh-CN" sz="1400" dirty="0">
              <a:solidFill>
                <a:srgbClr val="386466"/>
              </a:solidFill>
            </a:endParaRPr>
          </a:p>
          <a:p>
            <a:r>
              <a:rPr lang="en-AU" altLang="zh-CN" sz="1400" dirty="0">
                <a:solidFill>
                  <a:srgbClr val="386466"/>
                </a:solidFill>
              </a:rPr>
              <a:t>All first-time buyers were than been classified using this model.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2B6055-FB1B-98CA-81BA-3D3F7AB954A4}"/>
              </a:ext>
            </a:extLst>
          </p:cNvPr>
          <p:cNvSpPr txBox="1"/>
          <p:nvPr/>
        </p:nvSpPr>
        <p:spPr>
          <a:xfrm>
            <a:off x="8721595" y="1650072"/>
            <a:ext cx="3074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dirty="0">
                <a:solidFill>
                  <a:srgbClr val="386466"/>
                </a:solidFill>
              </a:rPr>
              <a:t>Based on the classified segment for the first-time buyers. Product recommendation can be made focusing on:</a:t>
            </a:r>
          </a:p>
          <a:p>
            <a:endParaRPr lang="en-AU" altLang="zh-CN" sz="1400" dirty="0">
              <a:solidFill>
                <a:srgbClr val="386466"/>
              </a:solidFill>
            </a:endParaRPr>
          </a:p>
          <a:p>
            <a:r>
              <a:rPr lang="en-AU" altLang="zh-CN" sz="1400" dirty="0">
                <a:solidFill>
                  <a:srgbClr val="386466"/>
                </a:solidFill>
              </a:rPr>
              <a:t>- Products that were bought together by their peer returning customers</a:t>
            </a:r>
          </a:p>
          <a:p>
            <a:endParaRPr lang="en-AU" altLang="zh-CN" sz="1400" dirty="0">
              <a:solidFill>
                <a:srgbClr val="386466"/>
              </a:solidFill>
            </a:endParaRPr>
          </a:p>
          <a:p>
            <a:r>
              <a:rPr lang="en-AU" altLang="zh-CN" sz="1400" dirty="0">
                <a:solidFill>
                  <a:srgbClr val="386466"/>
                </a:solidFill>
              </a:rPr>
              <a:t>- Product that were bought in the next order by their peer returning customers. </a:t>
            </a:r>
          </a:p>
        </p:txBody>
      </p:sp>
      <p:sp>
        <p:nvSpPr>
          <p:cNvPr id="16" name="页脚占位符 5">
            <a:extLst>
              <a:ext uri="{FF2B5EF4-FFF2-40B4-BE49-F238E27FC236}">
                <a16:creationId xmlns:a16="http://schemas.microsoft.com/office/drawing/2014/main" id="{28D1859D-EC71-EE08-25A3-A5F8D2351EFE}"/>
              </a:ext>
            </a:extLst>
          </p:cNvPr>
          <p:cNvSpPr txBox="1">
            <a:spLocks/>
          </p:cNvSpPr>
          <p:nvPr/>
        </p:nvSpPr>
        <p:spPr>
          <a:xfrm>
            <a:off x="605286" y="6270466"/>
            <a:ext cx="10480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zh-CN" dirty="0"/>
              <a:t>*For full feature engineered list, please view appendix Feature Engineered.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BD3904-2C11-09F7-ED70-7C1983955746}"/>
              </a:ext>
            </a:extLst>
          </p:cNvPr>
          <p:cNvSpPr/>
          <p:nvPr/>
        </p:nvSpPr>
        <p:spPr>
          <a:xfrm>
            <a:off x="744583" y="4302512"/>
            <a:ext cx="10842131" cy="201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Evaluation</a:t>
            </a:r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1A3A108B-CA97-F887-7C7C-54ED9C6C8C73}"/>
              </a:ext>
            </a:extLst>
          </p:cNvPr>
          <p:cNvSpPr/>
          <p:nvPr/>
        </p:nvSpPr>
        <p:spPr>
          <a:xfrm rot="5400000">
            <a:off x="2413420" y="2427854"/>
            <a:ext cx="3148109" cy="106605"/>
          </a:xfrm>
          <a:prstGeom prst="triangle">
            <a:avLst/>
          </a:prstGeom>
          <a:solidFill>
            <a:srgbClr val="38646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9BBA4FD-0076-E18E-D2C4-4C76CC0DF976}"/>
              </a:ext>
            </a:extLst>
          </p:cNvPr>
          <p:cNvSpPr/>
          <p:nvPr/>
        </p:nvSpPr>
        <p:spPr>
          <a:xfrm rot="5400000">
            <a:off x="6732871" y="2391625"/>
            <a:ext cx="3148109" cy="106605"/>
          </a:xfrm>
          <a:prstGeom prst="triangle">
            <a:avLst/>
          </a:prstGeom>
          <a:solidFill>
            <a:srgbClr val="38646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5A23FF-41C8-7FC2-6B54-92FDB7751C45}"/>
              </a:ext>
            </a:extLst>
          </p:cNvPr>
          <p:cNvSpPr txBox="1"/>
          <p:nvPr/>
        </p:nvSpPr>
        <p:spPr>
          <a:xfrm>
            <a:off x="720655" y="4626262"/>
            <a:ext cx="5573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200" b="1" dirty="0"/>
              <a:t>Pros: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zh-CN" sz="1200" dirty="0"/>
              <a:t>It is usually hard to clearly picture the first-time buyers or non-returning customers. In this method, they are not viewed and modelled in insolate, rather a picture of what their comparable peer returning customers look like is accessible.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zh-CN" sz="1200" dirty="0"/>
              <a:t>Common modelling methods for product recommendation engine such as collective filtering, usually unfriendly to customers with only single transaction records. This segment-based recommendation can mitigate this problem. 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00DF3F-997A-B6E7-99D2-DE74A9EB848C}"/>
              </a:ext>
            </a:extLst>
          </p:cNvPr>
          <p:cNvSpPr txBox="1"/>
          <p:nvPr/>
        </p:nvSpPr>
        <p:spPr>
          <a:xfrm>
            <a:off x="6618516" y="4652810"/>
            <a:ext cx="496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200" b="1" dirty="0"/>
              <a:t>Cons</a:t>
            </a:r>
            <a:r>
              <a:rPr lang="en-AU" altLang="zh-CN" sz="1200" dirty="0"/>
              <a:t>: </a:t>
            </a:r>
          </a:p>
          <a:p>
            <a:r>
              <a:rPr lang="en-AU" altLang="zh-CN" sz="1200" dirty="0"/>
              <a:t>Product recommendation results highly depends on the quality of the segmenting task and the classification task. </a:t>
            </a:r>
          </a:p>
          <a:p>
            <a:r>
              <a:rPr lang="en-AU" altLang="zh-CN" sz="1200" dirty="0"/>
              <a:t>    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586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4BFE4-E353-0A8F-FF0E-70329E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49AE3-C4E0-E732-E28D-95A555CA7AD2}"/>
              </a:ext>
            </a:extLst>
          </p:cNvPr>
          <p:cNvSpPr txBox="1"/>
          <p:nvPr/>
        </p:nvSpPr>
        <p:spPr>
          <a:xfrm>
            <a:off x="500783" y="136525"/>
            <a:ext cx="4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>
                <a:solidFill>
                  <a:srgbClr val="386466"/>
                </a:solidFill>
              </a:rPr>
              <a:t>Know Your Customers</a:t>
            </a:r>
            <a:endParaRPr lang="zh-CN" altLang="en-US" b="1" dirty="0">
              <a:solidFill>
                <a:srgbClr val="386466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935356-5B0F-7C74-F2D3-C4C9CDAA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6" y="879472"/>
            <a:ext cx="5817324" cy="1510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6CF8C7-150A-7A26-CF74-B09E1729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6" y="2432971"/>
            <a:ext cx="5793248" cy="19495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E2E37-CB51-A981-291A-3F776421A1BE}"/>
              </a:ext>
            </a:extLst>
          </p:cNvPr>
          <p:cNvSpPr txBox="1"/>
          <p:nvPr/>
        </p:nvSpPr>
        <p:spPr>
          <a:xfrm>
            <a:off x="6836228" y="879472"/>
            <a:ext cx="47504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-</a:t>
            </a: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 Feature Selection: 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Features were selected to ensure that they are not correlated with each other, and also related to customer lifetime value (CLV). Some numerical features such as average basket, were </a:t>
            </a:r>
            <a:r>
              <a:rPr lang="en-US" altLang="zh-CN" sz="1400" dirty="0" err="1">
                <a:solidFill>
                  <a:srgbClr val="386466"/>
                </a:solidFill>
                <a:latin typeface="Segoe UI" panose="020B0502040204020203" pitchFamily="34" charset="0"/>
              </a:rPr>
              <a:t>categorised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 into bucket to ensure the robust of the segment model. </a:t>
            </a:r>
            <a:endParaRPr lang="en-US" altLang="zh-CN" sz="1400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FC8A41-496A-57FB-B07D-695EB122CCA1}"/>
              </a:ext>
            </a:extLst>
          </p:cNvPr>
          <p:cNvSpPr txBox="1"/>
          <p:nvPr/>
        </p:nvSpPr>
        <p:spPr>
          <a:xfrm>
            <a:off x="6932022" y="2432971"/>
            <a:ext cx="47504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-</a:t>
            </a: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 Model Selection: 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K-Means is the algorithm used for the segmenting exercise. </a:t>
            </a:r>
          </a:p>
          <a:p>
            <a:pPr algn="l"/>
            <a:endParaRPr lang="en-US" altLang="zh-CN" sz="1400" dirty="0">
              <a:solidFill>
                <a:srgbClr val="386466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- </a:t>
            </a: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Model Training &amp; Evaluation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: Three metrics were used to evaluate the model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Inertia: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 to ensure the formed segments are low in terms of in-cluster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Minimal Distance across clusters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: to ensure the formed clusters were distant enough with each other, this is key to ensure the robustness of the trained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Product Category Concentration: 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product category concentration by each cluster were also monitored. This is to ensure the formed cluster is capable to reflect the product preference difference.</a:t>
            </a:r>
            <a:endParaRPr lang="en-US" altLang="zh-CN" sz="1400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BF5866-DFFF-37E5-E99A-07E3957DDC18}"/>
              </a:ext>
            </a:extLst>
          </p:cNvPr>
          <p:cNvSpPr txBox="1"/>
          <p:nvPr/>
        </p:nvSpPr>
        <p:spPr>
          <a:xfrm>
            <a:off x="605286" y="5194879"/>
            <a:ext cx="6481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sz="1200" dirty="0">
                <a:latin typeface="Segoe UI" panose="020B0502040204020203" pitchFamily="34" charset="0"/>
              </a:rPr>
              <a:t>P</a:t>
            </a:r>
            <a:r>
              <a:rPr lang="en-US" altLang="zh-CN" sz="1200" dirty="0">
                <a:latin typeface="Segoe UI" panose="020B0502040204020203" pitchFamily="34" charset="0"/>
              </a:rPr>
              <a:t>lease note cluster 1, 4, 7 are characterized as high-frequent buyers, where first-time/non-returning customers definitely not belong to. Hence only remaining clusters were used for the next classification exercise.</a:t>
            </a:r>
          </a:p>
        </p:txBody>
      </p:sp>
    </p:spTree>
    <p:extLst>
      <p:ext uri="{BB962C8B-B14F-4D97-AF65-F5344CB8AC3E}">
        <p14:creationId xmlns:p14="http://schemas.microsoft.com/office/powerpoint/2010/main" val="262762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4BFE4-E353-0A8F-FF0E-70329E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49AE3-C4E0-E732-E28D-95A555CA7AD2}"/>
              </a:ext>
            </a:extLst>
          </p:cNvPr>
          <p:cNvSpPr txBox="1"/>
          <p:nvPr/>
        </p:nvSpPr>
        <p:spPr>
          <a:xfrm>
            <a:off x="500783" y="136525"/>
            <a:ext cx="4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>
                <a:solidFill>
                  <a:srgbClr val="386466"/>
                </a:solidFill>
              </a:rPr>
              <a:t>Classify First-time Buyers</a:t>
            </a:r>
            <a:endParaRPr lang="zh-CN" altLang="en-US" b="1" dirty="0">
              <a:solidFill>
                <a:srgbClr val="386466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AEF5D4-28DF-47B6-A198-347B5F07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7" y="1060600"/>
            <a:ext cx="5812496" cy="4515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AECD22-05E6-0801-434E-1C05BB3D41F0}"/>
              </a:ext>
            </a:extLst>
          </p:cNvPr>
          <p:cNvSpPr txBox="1"/>
          <p:nvPr/>
        </p:nvSpPr>
        <p:spPr>
          <a:xfrm>
            <a:off x="535658" y="725584"/>
            <a:ext cx="270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b="1" dirty="0">
                <a:solidFill>
                  <a:srgbClr val="386466"/>
                </a:solidFill>
              </a:rPr>
              <a:t>Classification Decision Tree:</a:t>
            </a:r>
            <a:endParaRPr lang="zh-CN" altLang="en-US" sz="1400" b="1" dirty="0">
              <a:solidFill>
                <a:srgbClr val="38646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D08D19-4857-0CB4-1ACA-5487303C73B9}"/>
              </a:ext>
            </a:extLst>
          </p:cNvPr>
          <p:cNvSpPr txBox="1"/>
          <p:nvPr/>
        </p:nvSpPr>
        <p:spPr>
          <a:xfrm>
            <a:off x="6836228" y="879472"/>
            <a:ext cx="47504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-</a:t>
            </a: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 Feature Selection: 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Only</a:t>
            </a: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 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Features related to single-purchase behaviors and product preferences were used. This is to avoid the bias introduced by #purchases. Only when such biases were avoided, non-returning customers and first-time buyers can be classified into identified customer segments on an unbiased basis.</a:t>
            </a:r>
            <a:endParaRPr lang="en-US" altLang="zh-CN" sz="1400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C6DDF-2DD6-BC75-8AAC-E2474EFB0985}"/>
              </a:ext>
            </a:extLst>
          </p:cNvPr>
          <p:cNvSpPr txBox="1"/>
          <p:nvPr/>
        </p:nvSpPr>
        <p:spPr>
          <a:xfrm>
            <a:off x="6836228" y="2384567"/>
            <a:ext cx="47504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-</a:t>
            </a: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 Model Selection: 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Decision Tree is selected, given it has good interpretability and relatively simple to be trained. Given the #features selected is relatively few, a complex classification might overfit</a:t>
            </a:r>
          </a:p>
          <a:p>
            <a:pPr algn="l"/>
            <a:endParaRPr lang="en-US" altLang="zh-CN" sz="1400" dirty="0">
              <a:solidFill>
                <a:srgbClr val="386466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- </a:t>
            </a:r>
            <a:r>
              <a:rPr lang="en-US" altLang="zh-CN" sz="1400" b="1" dirty="0">
                <a:solidFill>
                  <a:srgbClr val="386466"/>
                </a:solidFill>
                <a:latin typeface="Segoe UI" panose="020B0502040204020203" pitchFamily="34" charset="0"/>
              </a:rPr>
              <a:t>Model Training &amp; Evaluation</a:t>
            </a:r>
            <a:r>
              <a:rPr lang="en-US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: F1 score is the main metrics that monitored when training and evaluating the model</a:t>
            </a:r>
            <a:endParaRPr lang="en-US" altLang="zh-CN" sz="1400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5BA29C4-8501-19F9-E9E7-8E1EC8DE3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6" y="4782535"/>
            <a:ext cx="2083762" cy="1352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018390-031A-1B83-BC7A-D08B964D16CA}"/>
              </a:ext>
            </a:extLst>
          </p:cNvPr>
          <p:cNvSpPr txBox="1"/>
          <p:nvPr/>
        </p:nvSpPr>
        <p:spPr>
          <a:xfrm>
            <a:off x="6897269" y="4455034"/>
            <a:ext cx="505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200" b="1" dirty="0"/>
              <a:t>Classification Results on Non-Returning/First-time Buyers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4213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4BFE4-E353-0A8F-FF0E-70329E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49AE3-C4E0-E732-E28D-95A555CA7AD2}"/>
              </a:ext>
            </a:extLst>
          </p:cNvPr>
          <p:cNvSpPr txBox="1"/>
          <p:nvPr/>
        </p:nvSpPr>
        <p:spPr>
          <a:xfrm>
            <a:off x="500783" y="136525"/>
            <a:ext cx="621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>
                <a:solidFill>
                  <a:srgbClr val="386466"/>
                </a:solidFill>
              </a:rPr>
              <a:t>Recommend Products to Your First Time Buyer</a:t>
            </a:r>
            <a:endParaRPr lang="zh-CN" altLang="en-US" b="1" dirty="0">
              <a:solidFill>
                <a:srgbClr val="386466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3C65F6-807F-83F9-9994-74490E6C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6" y="1196185"/>
            <a:ext cx="8590364" cy="4689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A94A75-7722-6FDB-42CA-358E6E10BE46}"/>
              </a:ext>
            </a:extLst>
          </p:cNvPr>
          <p:cNvSpPr txBox="1"/>
          <p:nvPr/>
        </p:nvSpPr>
        <p:spPr>
          <a:xfrm>
            <a:off x="535658" y="725584"/>
            <a:ext cx="957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b="1" dirty="0">
                <a:solidFill>
                  <a:srgbClr val="386466"/>
                </a:solidFill>
              </a:rPr>
              <a:t>Product Recommendation Engine Demo. For details, please refer to the associated </a:t>
            </a:r>
            <a:r>
              <a:rPr lang="en-AU" altLang="zh-CN" sz="1400" b="1" dirty="0" err="1">
                <a:solidFill>
                  <a:srgbClr val="386466"/>
                </a:solidFill>
              </a:rPr>
              <a:t>PowerBI</a:t>
            </a:r>
            <a:r>
              <a:rPr lang="en-AU" altLang="zh-CN" sz="1400" b="1" dirty="0">
                <a:solidFill>
                  <a:srgbClr val="386466"/>
                </a:solidFill>
              </a:rPr>
              <a:t> File:</a:t>
            </a:r>
            <a:endParaRPr lang="zh-CN" altLang="en-US" sz="1400" b="1" dirty="0">
              <a:solidFill>
                <a:srgbClr val="386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4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4BFE4-E353-0A8F-FF0E-70329E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4843F-B4DE-404B-0BEE-696A352E31CE}"/>
              </a:ext>
            </a:extLst>
          </p:cNvPr>
          <p:cNvSpPr txBox="1"/>
          <p:nvPr/>
        </p:nvSpPr>
        <p:spPr>
          <a:xfrm>
            <a:off x="500783" y="136525"/>
            <a:ext cx="4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>
                <a:solidFill>
                  <a:srgbClr val="386466"/>
                </a:solidFill>
              </a:rPr>
              <a:t>Future Implementation &amp; Evaluation </a:t>
            </a:r>
            <a:endParaRPr lang="zh-CN" altLang="en-US" b="1" dirty="0">
              <a:solidFill>
                <a:srgbClr val="386466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E338D4-E5BA-F7FC-A316-FA20E89C0CFE}"/>
              </a:ext>
            </a:extLst>
          </p:cNvPr>
          <p:cNvSpPr/>
          <p:nvPr/>
        </p:nvSpPr>
        <p:spPr>
          <a:xfrm>
            <a:off x="605285" y="836168"/>
            <a:ext cx="6152565" cy="539785"/>
          </a:xfrm>
          <a:prstGeom prst="rect">
            <a:avLst/>
          </a:prstGeom>
          <a:solidFill>
            <a:srgbClr val="386466"/>
          </a:solidFill>
          <a:ln>
            <a:solidFill>
              <a:srgbClr val="3864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Products Often Bought Together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E36240-7600-08CD-464C-7F1C6E444361}"/>
              </a:ext>
            </a:extLst>
          </p:cNvPr>
          <p:cNvSpPr/>
          <p:nvPr/>
        </p:nvSpPr>
        <p:spPr>
          <a:xfrm>
            <a:off x="605284" y="3346481"/>
            <a:ext cx="6152565" cy="539785"/>
          </a:xfrm>
          <a:prstGeom prst="rect">
            <a:avLst/>
          </a:prstGeom>
          <a:solidFill>
            <a:srgbClr val="386466"/>
          </a:solidFill>
          <a:ln>
            <a:solidFill>
              <a:srgbClr val="3864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Product Often Bought Next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36224F-4417-6A4C-AF3E-44D51686E1DE}"/>
              </a:ext>
            </a:extLst>
          </p:cNvPr>
          <p:cNvSpPr/>
          <p:nvPr/>
        </p:nvSpPr>
        <p:spPr>
          <a:xfrm>
            <a:off x="8438608" y="836167"/>
            <a:ext cx="3148108" cy="5397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Evaluation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05FD6A-CC6A-3F6C-5C65-56B9222759C4}"/>
              </a:ext>
            </a:extLst>
          </p:cNvPr>
          <p:cNvSpPr txBox="1"/>
          <p:nvPr/>
        </p:nvSpPr>
        <p:spPr>
          <a:xfrm>
            <a:off x="605286" y="1550032"/>
            <a:ext cx="61525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Given first-time/non-returning buyers are often acquired online/ via other apps. In-page recommendation on product bought together can be made when they browse the page or ready to make a payment</a:t>
            </a:r>
          </a:p>
          <a:p>
            <a:pPr algn="l"/>
            <a:endParaRPr lang="en-AU" altLang="zh-CN" sz="1400" dirty="0">
              <a:solidFill>
                <a:srgbClr val="386466"/>
              </a:solidFill>
              <a:latin typeface="Segoe UI" panose="020B0502040204020203" pitchFamily="34" charset="0"/>
            </a:endParaRPr>
          </a:p>
          <a:p>
            <a:pPr algn="l"/>
            <a:r>
              <a:rPr lang="en-AU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This recommendation strategy can be easily extended to returning customers too.</a:t>
            </a:r>
            <a:endParaRPr lang="en-US" altLang="zh-CN" sz="1400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0770F1-07A4-B0F3-1853-8E776D280B08}"/>
              </a:ext>
            </a:extLst>
          </p:cNvPr>
          <p:cNvSpPr txBox="1"/>
          <p:nvPr/>
        </p:nvSpPr>
        <p:spPr>
          <a:xfrm>
            <a:off x="605284" y="4020116"/>
            <a:ext cx="61525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sz="1400" dirty="0">
                <a:solidFill>
                  <a:srgbClr val="386466"/>
                </a:solidFill>
                <a:latin typeface="Segoe UI" panose="020B0502040204020203" pitchFamily="34" charset="0"/>
              </a:rPr>
              <a:t>Personalised emails can be send to the first-time/non-returning buyers on a regular basis to promote products that are often bought next by their peer returning customers, discounts can be offered for these products, too. </a:t>
            </a:r>
            <a:endParaRPr lang="en-US" altLang="zh-CN" sz="1400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F61CB1-2E72-1EAD-1E56-0079377823C1}"/>
              </a:ext>
            </a:extLst>
          </p:cNvPr>
          <p:cNvSpPr txBox="1"/>
          <p:nvPr/>
        </p:nvSpPr>
        <p:spPr>
          <a:xfrm>
            <a:off x="8438608" y="1595964"/>
            <a:ext cx="274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sz="1400" dirty="0">
                <a:latin typeface="Segoe UI" panose="020B0502040204020203" pitchFamily="34" charset="0"/>
              </a:rPr>
              <a:t>Marketing strategy evaluation such as A/B testing should be implemented to monitor the effectiveness of such campaigns.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F01276-3787-2E7C-A2BD-37D0497CAD52}"/>
              </a:ext>
            </a:extLst>
          </p:cNvPr>
          <p:cNvSpPr txBox="1"/>
          <p:nvPr/>
        </p:nvSpPr>
        <p:spPr>
          <a:xfrm>
            <a:off x="8438607" y="2946125"/>
            <a:ext cx="31481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altLang="zh-CN" sz="1400" dirty="0">
                <a:latin typeface="Segoe UI" panose="020B0502040204020203" pitchFamily="34" charset="0"/>
              </a:rPr>
              <a:t>Current Top-N based product recommendation engine can be further developed to embed  solutions such as collective filtering, to support more personalised product recommendation.</a:t>
            </a: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CDF18EF-50E4-3067-62BF-A5FEC2F7786A}"/>
              </a:ext>
            </a:extLst>
          </p:cNvPr>
          <p:cNvSpPr/>
          <p:nvPr/>
        </p:nvSpPr>
        <p:spPr>
          <a:xfrm rot="5400000">
            <a:off x="4871427" y="3103590"/>
            <a:ext cx="4136501" cy="141440"/>
          </a:xfrm>
          <a:prstGeom prst="triangle">
            <a:avLst/>
          </a:prstGeom>
          <a:solidFill>
            <a:srgbClr val="38646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5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D922-1922-DAA3-2831-9CC68FB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CF6F-D438-4A5B-B223-A97680F46C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4BFE4-E353-0A8F-FF0E-70329E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zh-CN"/>
              <a:t>Cecilia Meng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7FAFF0-2FC0-7905-703D-C50FEFBBEB3E}"/>
              </a:ext>
            </a:extLst>
          </p:cNvPr>
          <p:cNvSpPr txBox="1"/>
          <p:nvPr/>
        </p:nvSpPr>
        <p:spPr>
          <a:xfrm>
            <a:off x="4275910" y="2659559"/>
            <a:ext cx="3047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400" b="1" dirty="0">
                <a:solidFill>
                  <a:srgbClr val="386466"/>
                </a:solidFill>
              </a:rPr>
              <a:t>Thank You</a:t>
            </a:r>
            <a:endParaRPr lang="zh-CN" altLang="en-US" sz="4400" b="1" dirty="0">
              <a:solidFill>
                <a:srgbClr val="38646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D20622-64C3-21FE-ED79-FD98AEDC080F}"/>
              </a:ext>
            </a:extLst>
          </p:cNvPr>
          <p:cNvSpPr txBox="1"/>
          <p:nvPr/>
        </p:nvSpPr>
        <p:spPr>
          <a:xfrm>
            <a:off x="2367103" y="5937502"/>
            <a:ext cx="745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1200" dirty="0"/>
              <a:t>Cecilia Meng | P: 0424495928 | E: wabi1171039353@gmail.com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44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991</Words>
  <Application>Microsoft Office PowerPoint</Application>
  <PresentationFormat>宽屏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Cecilia Meng</dc:creator>
  <cp:lastModifiedBy>Cecilia Meng</cp:lastModifiedBy>
  <cp:revision>28</cp:revision>
  <dcterms:created xsi:type="dcterms:W3CDTF">2023-12-16T10:43:08Z</dcterms:created>
  <dcterms:modified xsi:type="dcterms:W3CDTF">2024-08-28T12:53:28Z</dcterms:modified>
</cp:coreProperties>
</file>