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7" r:id="rId9"/>
    <p:sldId id="268" r:id="rId10"/>
    <p:sldId id="269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ECCA"/>
          </a:solidFill>
        </a:fill>
      </a:tcStyle>
    </a:wholeTbl>
    <a:band2H>
      <a:tcTxStyle/>
      <a:tcStyle>
        <a:tcBdr/>
        <a:fill>
          <a:solidFill>
            <a:srgbClr val="EFF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6E6D1"/>
          </a:solidFill>
        </a:fill>
      </a:tcStyle>
    </a:wholeTbl>
    <a:band2H>
      <a:tcTxStyle/>
      <a:tcStyle>
        <a:tcBdr/>
        <a:fill>
          <a:solidFill>
            <a:srgbClr val="F3F3E9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6"/>
    <p:restoredTop sz="94474"/>
  </p:normalViewPr>
  <p:slideViewPr>
    <p:cSldViewPr snapToGrid="0" snapToObjects="1">
      <p:cViewPr>
        <p:scale>
          <a:sx n="132" d="100"/>
          <a:sy n="132" d="100"/>
        </p:scale>
        <p:origin x="1264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3483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2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57200" y="1066800"/>
            <a:ext cx="80772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7329" y="6477000"/>
            <a:ext cx="24947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00"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8" name="Group"/>
          <p:cNvGrpSpPr/>
          <p:nvPr/>
        </p:nvGrpSpPr>
        <p:grpSpPr>
          <a:xfrm>
            <a:off x="191515" y="6388100"/>
            <a:ext cx="1662464" cy="237985"/>
            <a:chOff x="0" y="0"/>
            <a:chExt cx="1662462" cy="237984"/>
          </a:xfrm>
        </p:grpSpPr>
        <p:sp>
          <p:nvSpPr>
            <p:cNvPr id="6" name="2013-2017 Suzanne McIntosh"/>
            <p:cNvSpPr txBox="1"/>
            <p:nvPr/>
          </p:nvSpPr>
          <p:spPr>
            <a:xfrm>
              <a:off x="0" y="0"/>
              <a:ext cx="1662463" cy="237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9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     </a:t>
              </a:r>
              <a:r>
                <a:rPr sz="700"/>
                <a:t>2013-2017 Suzanne McIntosh</a:t>
              </a:r>
            </a:p>
          </p:txBody>
        </p:sp>
        <p:sp>
          <p:nvSpPr>
            <p:cNvPr id="7" name="C"/>
            <p:cNvSpPr/>
            <p:nvPr/>
          </p:nvSpPr>
          <p:spPr>
            <a:xfrm>
              <a:off x="52116" y="72342"/>
              <a:ext cx="123883" cy="118700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■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zillow.com/research/data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inserv2.cims.nyu.edu:2629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inserv2.cims.nyu.edu:2629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7" name="Big Data Applications Symposium - Fall 20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Big Data Applications Symposium - Fall 2017</a:t>
            </a:r>
          </a:p>
        </p:txBody>
      </p:sp>
      <p:sp>
        <p:nvSpPr>
          <p:cNvPr id="28" name="Project Name:  &lt; Enter your project name here &gt;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Project </a:t>
            </a:r>
            <a:r>
              <a:rPr b="1" dirty="0" smtClean="0"/>
              <a:t>Name</a:t>
            </a:r>
            <a:r>
              <a:rPr lang="en-US" b="1" dirty="0" smtClean="0"/>
              <a:t>: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Your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Neighborhood Finder</a:t>
            </a:r>
            <a:endParaRPr sz="20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</a:endParaRPr>
          </a:p>
          <a:p>
            <a:pPr marL="0" indent="0">
              <a:buSzTx/>
              <a:buFont typeface="Wingdings"/>
              <a:buNone/>
              <a:defRPr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Team:  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Abstract:</a:t>
            </a:r>
            <a:r>
              <a:rPr dirty="0"/>
              <a:t>  </a:t>
            </a:r>
            <a:endParaRPr lang="en-US" dirty="0" smtClean="0"/>
          </a:p>
          <a:p>
            <a:pPr marL="0" indent="0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e are buiding a living area recommendation system that can output a list of </a:t>
            </a: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neighborhoods in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United States for user according to </a:t>
            </a: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his / her personal demands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.</a:t>
            </a:r>
            <a:endParaRPr sz="20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3145046" y="3190875"/>
            <a:ext cx="2635240" cy="141577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Oukan Fan</a:t>
            </a:r>
            <a:endParaRPr lang="zh-CN" altLang="en-US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Xi Huang</a:t>
            </a:r>
            <a:endParaRPr lang="x-none" altLang="x-none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Yanyu Zhang</a:t>
            </a:r>
            <a:endParaRPr lang="en-US" altLang="x-none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zh-CN" dirty="0">
              <a:latin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3: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cities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mostly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white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population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youth,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whose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local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under-developing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6" y="1788450"/>
            <a:ext cx="2832246" cy="468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78" y="1829985"/>
            <a:ext cx="5000519" cy="34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8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1" name="&lt;Your project name&gt;"/>
          <p:cNvSpPr txBox="1">
            <a:spLocks noGrp="1"/>
          </p:cNvSpPr>
          <p:nvPr>
            <p:ph type="title"/>
          </p:nvPr>
        </p:nvSpPr>
        <p:spPr>
          <a:xfrm>
            <a:off x="457201" y="289243"/>
            <a:ext cx="8229600" cy="712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52" name="Obstacl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Obstacles</a:t>
            </a:r>
            <a:endParaRPr dirty="0"/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1. </a:t>
            </a:r>
            <a:r>
              <a:rPr lang="en-US" b="1" dirty="0" smtClean="0">
                <a:solidFill>
                  <a:schemeClr val="tx1"/>
                </a:solidFill>
              </a:rPr>
              <a:t>How to join dataset?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ifferent location format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datasets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spcBef>
                <a:spcPts val="400"/>
              </a:spcBef>
              <a:buSzTx/>
              <a:buFont typeface="Wingdings" charset="2"/>
              <a:buChar char="Ø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state,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county,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city,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zip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code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Unify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ormat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county,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names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oin data </a:t>
            </a:r>
            <a:r>
              <a:rPr lang="en-US" altLang="zh-CN" dirty="0" smtClean="0">
                <a:solidFill>
                  <a:schemeClr val="tx1"/>
                </a:solidFill>
              </a:rPr>
              <a:t>based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county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2. </a:t>
            </a:r>
            <a:r>
              <a:rPr lang="en-US" b="1" dirty="0" smtClean="0">
                <a:solidFill>
                  <a:schemeClr val="tx1"/>
                </a:solidFill>
              </a:rPr>
              <a:t>How to transform user input to parameters feeding our model?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Profiling the dataset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Design the questions properly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Assigning reasonable weights to each answer option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5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56" name="Summary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Summary</a:t>
            </a:r>
            <a:endParaRPr lang="en-US" b="1" dirty="0" smtClean="0"/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Collect </a:t>
            </a:r>
            <a:r>
              <a:rPr lang="x-none" sz="2000" dirty="0">
                <a:latin typeface="Century"/>
              </a:rPr>
              <a:t>several related </a:t>
            </a:r>
            <a:r>
              <a:rPr lang="x-none" sz="2000" dirty="0" smtClean="0">
                <a:latin typeface="Century"/>
              </a:rPr>
              <a:t>datasets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Parse </a:t>
            </a:r>
            <a:r>
              <a:rPr lang="x-none" sz="2000" dirty="0">
                <a:latin typeface="Century"/>
              </a:rPr>
              <a:t>and clean data with </a:t>
            </a:r>
            <a:r>
              <a:rPr lang="en-US" altLang="zh-CN" sz="2000" dirty="0" smtClean="0">
                <a:latin typeface="Century"/>
              </a:rPr>
              <a:t>Spark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Join </a:t>
            </a:r>
            <a:r>
              <a:rPr lang="x-none" sz="2000" dirty="0">
                <a:latin typeface="Century"/>
              </a:rPr>
              <a:t>and </a:t>
            </a:r>
            <a:r>
              <a:rPr lang="en-US" altLang="zh-CN" sz="2000" dirty="0" smtClean="0">
                <a:latin typeface="Century"/>
              </a:rPr>
              <a:t>perform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>
                <a:latin typeface="Century"/>
                <a:ea typeface="Century"/>
                <a:cs typeface="Century"/>
              </a:rPr>
              <a:t>clustering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x-none" sz="2000" dirty="0" smtClean="0">
                <a:latin typeface="Century"/>
              </a:rPr>
              <a:t>using Spark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and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Spark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err="1" smtClean="0">
                <a:latin typeface="Century"/>
              </a:rPr>
              <a:t>MLlib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dirty="0" smtClean="0">
                <a:latin typeface="Century"/>
              </a:rPr>
              <a:t>Build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UI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to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ingest user input and provide visualized results</a:t>
            </a:r>
            <a:r>
              <a:rPr lang="zh-CN" altLang="en-US" sz="2000" dirty="0" smtClean="0">
                <a:latin typeface="Century"/>
              </a:rPr>
              <a:t> </a:t>
            </a: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Acknowledgements</a:t>
            </a:r>
            <a:endParaRPr lang="en-US" b="1" dirty="0" smtClean="0"/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>
                <a:latin typeface="Century"/>
                <a:ea typeface="Century"/>
                <a:cs typeface="Century"/>
              </a:rPr>
              <a:t>Professor Suzanne </a:t>
            </a:r>
            <a:r>
              <a:rPr lang="x-none" sz="2000" dirty="0" smtClean="0">
                <a:latin typeface="Century"/>
                <a:ea typeface="Century"/>
                <a:cs typeface="Century"/>
              </a:rPr>
              <a:t>McIntosh</a:t>
            </a:r>
            <a:r>
              <a:rPr lang="x-none" sz="2000" dirty="0" smtClean="0">
                <a:latin typeface="Century" panose="02040604050505020304" pitchFamily="18" charset="0"/>
              </a:rPr>
              <a:t> </a:t>
            </a:r>
            <a:endParaRPr lang="x-none" sz="2000" b="1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Zillow, Kaggle and U.S. government Census for providing these datasets for free</a:t>
            </a: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Google Maps for providing map service</a:t>
            </a: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NYU HPC, CIMS</a:t>
            </a:r>
            <a:endParaRPr lang="en-US" sz="1600" dirty="0">
              <a:latin typeface="+mn-lt"/>
              <a:ea typeface="Century"/>
              <a:cs typeface="Century"/>
              <a:sym typeface="Century"/>
            </a:endParaRPr>
          </a:p>
          <a:p>
            <a:pPr>
              <a:spcBef>
                <a:spcPts val="600"/>
              </a:spcBef>
              <a:buSzTx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600" dirty="0" smtClean="0">
              <a:latin typeface="+mn-lt"/>
              <a:sym typeface="Century"/>
            </a:endParaRP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9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60" name="Referen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References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[1]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Shyam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Varan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Nath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Crime Pattern Detection Using Data Mining, Proceedings of the 2006 IEEE/WIC/ACM international conference on Web Intelligence and Intelligent Agent Technology, p.41-44, December 18-22, 2006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[2]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Neli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Esipova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Anita Pugliese, and Julie Ray, 2013 May, “381 Million Adults Worldwide Migrate Within Countries”,  GALLUP News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[3]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Jie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Bao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Yu Zheng and Mohamed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F.Mokbel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: Location-based and Preference-Aware Recommendation Using Sparse Geo-Social Networking Data. SIGSPATIAL ’12 Proceedings of the 20th International Conference on Advances in Geographic Information Systems. Pages 199-208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[4] Zillow 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Median Home Value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DataSet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 [Online]. Available: 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hlinkClick r:id="rId2"/>
              </a:rPr>
              <a:t>https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hlinkClick r:id="rId2"/>
              </a:rPr>
              <a:t>://www.zillow.com/research/data/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[5]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Róbert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Pálovics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Péter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Szalai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Júlia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Pap,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Erzsébet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Frigó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Levente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Kocsis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András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A.Benczúr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 Location-aware online learning for top-k recommendation. Pervasive and Mobile Computing. Volume 38, Part 2, July 2017, Pages 490-504</a:t>
            </a:r>
          </a:p>
          <a:p>
            <a:pPr>
              <a:spcBef>
                <a:spcPts val="600"/>
              </a:spcBef>
              <a:buSzTx/>
              <a:buFont typeface="Arial" charset="0"/>
              <a:buChar char="•"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400" dirty="0">
              <a:latin typeface="+mn-lt"/>
              <a:sym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3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4" name="Thank you!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algn="ctr">
              <a:lnSpc>
                <a:spcPct val="80000"/>
              </a:lnSpc>
              <a:spcBef>
                <a:spcPts val="1200"/>
              </a:spcBef>
              <a:buSzTx/>
              <a:buFont typeface="Wingdings"/>
              <a:buNone/>
              <a:defRPr sz="54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1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Motiv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Motivation</a:t>
            </a:r>
            <a:endParaRPr sz="2000" dirty="0"/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Who are the users of this application</a:t>
            </a:r>
            <a:r>
              <a:rPr dirty="0"/>
              <a:t>?     </a:t>
            </a:r>
            <a:endParaRPr lang="en-US" dirty="0"/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latin typeface="Century"/>
                <a:ea typeface="Century"/>
                <a:cs typeface="Century"/>
              </a:rPr>
              <a:t>People who want to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relocate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sz="2000" dirty="0">
                <a:latin typeface="Century"/>
                <a:ea typeface="Century"/>
                <a:cs typeface="Century"/>
              </a:rPr>
              <a:t>in the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U.S.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but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have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no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idea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where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is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the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best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living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place.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Who will benefit from this application</a:t>
            </a:r>
            <a:r>
              <a:rPr dirty="0"/>
              <a:t>? 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latin typeface="Century"/>
                <a:ea typeface="Century"/>
                <a:cs typeface="Century"/>
              </a:rPr>
              <a:t>People who want to find a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living area in the U.S. and know </a:t>
            </a:r>
            <a:r>
              <a:rPr lang="en-US" sz="2000" dirty="0">
                <a:latin typeface="Century"/>
                <a:ea typeface="Century"/>
                <a:cs typeface="Century"/>
              </a:rPr>
              <a:t>more about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it.</a:t>
            </a:r>
            <a:endParaRPr sz="2000" dirty="0">
              <a:latin typeface="Century"/>
              <a:ea typeface="Century"/>
              <a:cs typeface="Century"/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Why is this application important</a:t>
            </a:r>
            <a:r>
              <a:rPr dirty="0"/>
              <a:t>?         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People keep relocating during their lifetime. Due to the nature of diversity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among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different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cities,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it has always been a difficult decision to make to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choose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an area that makes them feel most comfortable to live in. O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ur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application can make it eas</a:t>
            </a:r>
            <a:r>
              <a:rPr lang="en-US" altLang="zh-CN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er.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5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36" name="Remedi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Remediation</a:t>
            </a:r>
            <a:endParaRPr sz="2000"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What actuation(s) or remediation actions are performed by the </a:t>
            </a:r>
            <a:r>
              <a:rPr b="1" dirty="0" smtClean="0"/>
              <a:t>application</a:t>
            </a:r>
            <a:r>
              <a:rPr dirty="0" smtClean="0"/>
              <a:t>?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sz="2000" dirty="0">
              <a:solidFill>
                <a:schemeClr val="tx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solidFill>
                  <a:schemeClr val="tx1"/>
                </a:solidFill>
                <a:sym typeface="Century"/>
              </a:rPr>
              <a:t>Based on various datasets, our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application provides an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quantified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method for people to choose their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living,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which leads to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more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persuasive </a:t>
            </a:r>
            <a:r>
              <a:rPr lang="en-US" altLang="zh-CN" sz="2000" dirty="0" smtClean="0">
                <a:solidFill>
                  <a:schemeClr val="tx1"/>
                </a:solidFill>
                <a:sym typeface="Century"/>
              </a:rPr>
              <a:t>recommendations</a:t>
            </a:r>
            <a:r>
              <a:rPr lang="zh-CN" altLang="en-US" sz="2000" dirty="0" smtClean="0">
                <a:solidFill>
                  <a:schemeClr val="tx1"/>
                </a:solidFill>
                <a:sym typeface="Century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Century"/>
              </a:rPr>
              <a:t>that people can refer to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other than just making the decisions by stereotypes or some random thoughts.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9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0" name="Data Sour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Data Sources</a:t>
            </a: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</a:t>
            </a:r>
            <a:r>
              <a:rPr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</a:t>
            </a:r>
            <a:r>
              <a:rPr lang="en-US" sz="2000" dirty="0" smtClean="0">
                <a:latin typeface="Century"/>
                <a:ea typeface="Century"/>
                <a:cs typeface="Century"/>
                <a:sym typeface="Century"/>
              </a:rPr>
              <a:t>H</a:t>
            </a:r>
            <a:r>
              <a:rPr lang="en-US" sz="2000" dirty="0" smtClean="0">
                <a:sym typeface="Century"/>
              </a:rPr>
              <a:t>ouse-renting </a:t>
            </a:r>
            <a:r>
              <a:rPr lang="en-US" sz="2000" dirty="0">
                <a:sym typeface="Century"/>
              </a:rPr>
              <a:t>P</a:t>
            </a:r>
            <a:r>
              <a:rPr lang="en-US" sz="2000" dirty="0" smtClean="0">
                <a:sym typeface="Century"/>
              </a:rPr>
              <a:t>rice </a:t>
            </a:r>
            <a:r>
              <a:rPr lang="en-US" sz="2000" dirty="0">
                <a:sym typeface="Century"/>
              </a:rPr>
              <a:t>D</a:t>
            </a:r>
            <a:r>
              <a:rPr lang="en-US" sz="2000" dirty="0" smtClean="0">
                <a:sym typeface="Century"/>
              </a:rPr>
              <a:t>ataset by Zillow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Home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value and rental price data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by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state, metro,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city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, zip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code in the U.S.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of data: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60 MB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Name: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United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States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Crime Rate Dataset </a:t>
            </a:r>
            <a:endParaRPr lang="en-US" sz="2000" dirty="0">
              <a:solidFill>
                <a:schemeClr val="tx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Description: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Crime data and crime rate by city of the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U.S.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of data: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337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KB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Name:</a:t>
            </a:r>
            <a:r>
              <a:rPr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        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Demographic Dataset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</a:t>
            </a:r>
            <a:r>
              <a:rPr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Population structure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by county in the U.S.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of data: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135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MB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3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4" name="Design Diagram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Design Diagram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Platform(s) on which the application runs</a:t>
            </a:r>
            <a:r>
              <a:rPr dirty="0"/>
              <a:t>: 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>
                <a:solidFill>
                  <a:schemeClr val="tx1"/>
                </a:solidFill>
              </a:rPr>
              <a:t>Quickstart VM</a:t>
            </a:r>
            <a:r>
              <a:rPr lang="en-US" dirty="0" smtClean="0">
                <a:solidFill>
                  <a:schemeClr val="tx1"/>
                </a:solidFill>
              </a:rPr>
              <a:t>, Dumbo, Local Virtual Environment.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581508"/>
            <a:ext cx="2815937" cy="3516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1" y="1775840"/>
            <a:ext cx="3860588" cy="30764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Experiments/Results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1800" dirty="0" smtClean="0">
                <a:latin typeface="Century" charset="0"/>
                <a:ea typeface="Century" charset="0"/>
                <a:cs typeface="Century" charset="0"/>
              </a:rPr>
              <a:t>1.</a:t>
            </a:r>
            <a:r>
              <a:rPr lang="zh-CN" altLang="en-US" sz="18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1800" dirty="0" smtClean="0">
                <a:latin typeface="Century" charset="0"/>
                <a:ea typeface="Century" charset="0"/>
                <a:cs typeface="Century" charset="0"/>
              </a:rPr>
              <a:t>To test the goodness of experiments, we use computing WSSSE(Within Set Sum of Squared Errors) to evaluate clustering.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60867"/>
              </p:ext>
            </p:extLst>
          </p:nvPr>
        </p:nvGraphicFramePr>
        <p:xfrm>
          <a:off x="914400" y="3148314"/>
          <a:ext cx="6680200" cy="2209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9069"/>
                <a:gridCol w="1724845"/>
                <a:gridCol w="1496136"/>
                <a:gridCol w="2630150"/>
              </a:tblGrid>
              <a:tr h="546100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T</a:t>
                      </a:r>
                      <a:r>
                        <a:rPr 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est 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Number of Cluster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Number of Interation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WSSSE(Within Set Sum of Squared Errors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6302.72309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1000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3008.96067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2000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9024.257221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2500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56149.3695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3000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37704.77441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2800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43402.57687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3200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42066.45644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3400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43066.45644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8370370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 algn="ctr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dirty="0" smtClean="0"/>
          </a:p>
          <a:p>
            <a:pPr marL="0" indent="0" algn="ctr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dirty="0"/>
          </a:p>
          <a:p>
            <a:pPr marL="0" indent="0" algn="ctr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dirty="0" smtClean="0"/>
          </a:p>
          <a:p>
            <a:pPr marL="0" indent="0" algn="ctr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4800" dirty="0" smtClean="0"/>
              <a:t>DEMO PART!</a:t>
            </a:r>
            <a:endParaRPr lang="en-US" sz="4800" dirty="0"/>
          </a:p>
          <a:p>
            <a:pPr marL="0" indent="0" algn="ctr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sz="1400" dirty="0" smtClean="0"/>
          </a:p>
          <a:p>
            <a:pPr marL="0" indent="0" algn="ctr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sz="1400" dirty="0" smtClean="0"/>
          </a:p>
          <a:p>
            <a:pPr marL="0" indent="0" algn="ctr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/>
              <a:t>NYU </a:t>
            </a:r>
            <a:r>
              <a:rPr lang="en-US" sz="2000" dirty="0"/>
              <a:t>CIMS (Currently running</a:t>
            </a:r>
            <a:r>
              <a:rPr lang="en-US" sz="2000" dirty="0" smtClean="0"/>
              <a:t>):</a:t>
            </a:r>
          </a:p>
          <a:p>
            <a:pPr marL="0" indent="0" algn="ctr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://linserv2.cims.nyu.edu:26292</a:t>
            </a:r>
            <a:endParaRPr lang="en-US"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sz="2000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09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8370370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endParaRPr lang="en-US" dirty="0"/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400" dirty="0"/>
              <a:t>NYU CIMS (Currently running</a:t>
            </a:r>
            <a:r>
              <a:rPr lang="en-US" sz="1400" dirty="0" smtClean="0"/>
              <a:t>):</a:t>
            </a:r>
            <a:r>
              <a:rPr lang="en-US" sz="1400" dirty="0">
                <a:hlinkClick r:id="rId2"/>
              </a:rPr>
              <a:t>http://linserv2.cims.nyu.edu:26292</a:t>
            </a:r>
            <a:endParaRPr lang="en-US" sz="14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1988609"/>
            <a:ext cx="2725186" cy="448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64" y="2022338"/>
            <a:ext cx="5075551" cy="3138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such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input,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shows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our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user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wants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to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live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area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super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blooming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NYC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07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cities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mostly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white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population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youth,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whose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local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also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good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46" y="1904020"/>
            <a:ext cx="5066664" cy="3141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7" y="1904020"/>
            <a:ext cx="2714706" cy="44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31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637</Words>
  <Application>Microsoft Macintosh PowerPoint</Application>
  <PresentationFormat>On-screen Show (4:3)</PresentationFormat>
  <Paragraphs>186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century</vt:lpstr>
      <vt:lpstr>century</vt:lpstr>
      <vt:lpstr>Helvetica</vt:lpstr>
      <vt:lpstr>Helvetica Neue Light</vt:lpstr>
      <vt:lpstr>Verdana</vt:lpstr>
      <vt:lpstr>Wingdings</vt:lpstr>
      <vt:lpstr>Arial</vt:lpstr>
      <vt:lpstr>Level</vt:lpstr>
      <vt:lpstr>Big Data Applications Symposium - Fall 2017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Applications Symposium - Fall 2017</dc:title>
  <cp:lastModifiedBy>OK F</cp:lastModifiedBy>
  <cp:revision>43</cp:revision>
  <dcterms:modified xsi:type="dcterms:W3CDTF">2017-12-12T21:29:19Z</dcterms:modified>
</cp:coreProperties>
</file>