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DDECCA"/>
          </a:solidFill>
        </a:fill>
      </a:tcStyle>
    </a:wholeTbl>
    <a:band2H>
      <a:tcTxStyle/>
      <a:tcStyle>
        <a:tcBdr/>
        <a:fill>
          <a:solidFill>
            <a:srgbClr val="EFF6E6"/>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6E6D1"/>
          </a:solidFill>
        </a:fill>
      </a:tcStyle>
    </a:wholeTbl>
    <a:band2H>
      <a:tcTxStyle/>
      <a:tcStyle>
        <a:tcBdr/>
        <a:fill>
          <a:solidFill>
            <a:srgbClr val="F3F3E9"/>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93"/>
    <p:restoredTop sz="94599"/>
  </p:normalViewPr>
  <p:slideViewPr>
    <p:cSldViewPr snapToGrid="0" snapToObjects="1">
      <p:cViewPr varScale="1">
        <p:scale>
          <a:sx n="112" d="100"/>
          <a:sy n="112" d="100"/>
        </p:scale>
        <p:origin x="5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 name="Shape 23"/>
          <p:cNvSpPr>
            <a:spLocks noGrp="1" noRot="1" noChangeAspect="1"/>
          </p:cNvSpPr>
          <p:nvPr>
            <p:ph type="sldImg"/>
          </p:nvPr>
        </p:nvSpPr>
        <p:spPr>
          <a:xfrm>
            <a:off x="1143000" y="685800"/>
            <a:ext cx="4572000" cy="3429000"/>
          </a:xfrm>
          <a:prstGeom prst="rect">
            <a:avLst/>
          </a:prstGeom>
        </p:spPr>
        <p:txBody>
          <a:bodyPr/>
          <a:lstStyle/>
          <a:p>
            <a:endParaRPr/>
          </a:p>
        </p:txBody>
      </p:sp>
      <p:sp>
        <p:nvSpPr>
          <p:cNvPr id="24" name="Shape 2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Arial"/>
      </a:defRPr>
    </a:lvl1pPr>
    <a:lvl2pPr indent="228600" latinLnBrk="0">
      <a:spcBef>
        <a:spcPts val="400"/>
      </a:spcBef>
      <a:defRPr sz="1200">
        <a:latin typeface="+mj-lt"/>
        <a:ea typeface="+mj-ea"/>
        <a:cs typeface="+mj-cs"/>
        <a:sym typeface="Arial"/>
      </a:defRPr>
    </a:lvl2pPr>
    <a:lvl3pPr indent="457200" latinLnBrk="0">
      <a:spcBef>
        <a:spcPts val="400"/>
      </a:spcBef>
      <a:defRPr sz="1200">
        <a:latin typeface="+mj-lt"/>
        <a:ea typeface="+mj-ea"/>
        <a:cs typeface="+mj-cs"/>
        <a:sym typeface="Arial"/>
      </a:defRPr>
    </a:lvl3pPr>
    <a:lvl4pPr indent="685800" latinLnBrk="0">
      <a:spcBef>
        <a:spcPts val="400"/>
      </a:spcBef>
      <a:defRPr sz="1200">
        <a:latin typeface="+mj-lt"/>
        <a:ea typeface="+mj-ea"/>
        <a:cs typeface="+mj-cs"/>
        <a:sym typeface="Arial"/>
      </a:defRPr>
    </a:lvl4pPr>
    <a:lvl5pPr indent="914400" latinLnBrk="0">
      <a:spcBef>
        <a:spcPts val="400"/>
      </a:spcBef>
      <a:defRPr sz="1200">
        <a:latin typeface="+mj-lt"/>
        <a:ea typeface="+mj-ea"/>
        <a:cs typeface="+mj-cs"/>
        <a:sym typeface="Arial"/>
      </a:defRPr>
    </a:lvl5pPr>
    <a:lvl6pPr indent="1143000" latinLnBrk="0">
      <a:spcBef>
        <a:spcPts val="400"/>
      </a:spcBef>
      <a:defRPr sz="1200">
        <a:latin typeface="+mj-lt"/>
        <a:ea typeface="+mj-ea"/>
        <a:cs typeface="+mj-cs"/>
        <a:sym typeface="Arial"/>
      </a:defRPr>
    </a:lvl6pPr>
    <a:lvl7pPr indent="1371600" latinLnBrk="0">
      <a:spcBef>
        <a:spcPts val="400"/>
      </a:spcBef>
      <a:defRPr sz="1200">
        <a:latin typeface="+mj-lt"/>
        <a:ea typeface="+mj-ea"/>
        <a:cs typeface="+mj-cs"/>
        <a:sym typeface="Arial"/>
      </a:defRPr>
    </a:lvl7pPr>
    <a:lvl8pPr indent="1600200" latinLnBrk="0">
      <a:spcBef>
        <a:spcPts val="400"/>
      </a:spcBef>
      <a:defRPr sz="1200">
        <a:latin typeface="+mj-lt"/>
        <a:ea typeface="+mj-ea"/>
        <a:cs typeface="+mj-cs"/>
        <a:sym typeface="Arial"/>
      </a:defRPr>
    </a:lvl8pPr>
    <a:lvl9pPr indent="1828800" latinLnBrk="0">
      <a:spcBef>
        <a:spcPts val="400"/>
      </a:spcBef>
      <a:defRPr sz="12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5" name="Title Text"/>
          <p:cNvSpPr txBox="1">
            <a:spLocks noGrp="1"/>
          </p:cNvSpPr>
          <p:nvPr>
            <p:ph type="title"/>
          </p:nvPr>
        </p:nvSpPr>
        <p:spPr>
          <a:prstGeom prst="rect">
            <a:avLst/>
          </a:prstGeom>
        </p:spPr>
        <p:txBody>
          <a:bodyPr/>
          <a:lstStyle/>
          <a:p>
            <a:r>
              <a:t>Title Text</a:t>
            </a:r>
          </a:p>
        </p:txBody>
      </p:sp>
      <p:sp>
        <p:nvSpPr>
          <p:cNvPr id="1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2" name="Line"/>
          <p:cNvSpPr/>
          <p:nvPr/>
        </p:nvSpPr>
        <p:spPr>
          <a:xfrm>
            <a:off x="457200" y="1066800"/>
            <a:ext cx="8077200" cy="0"/>
          </a:xfrm>
          <a:prstGeom prst="line">
            <a:avLst/>
          </a:prstGeom>
          <a:ln w="19050">
            <a:solidFill>
              <a:srgbClr val="000000"/>
            </a:solidFill>
          </a:ln>
        </p:spPr>
        <p:txBody>
          <a:bodyPr lIns="45719" rIns="45719"/>
          <a:lstStyle/>
          <a:p>
            <a:endParaRPr/>
          </a:p>
        </p:txBody>
      </p:sp>
      <p:sp>
        <p:nvSpPr>
          <p:cNvPr id="3" name="Title Text"/>
          <p:cNvSpPr txBox="1">
            <a:spLocks noGrp="1"/>
          </p:cNvSpPr>
          <p:nvPr>
            <p:ph type="title"/>
          </p:nvPr>
        </p:nvSpPr>
        <p:spPr>
          <a:xfrm>
            <a:off x="457200" y="277813"/>
            <a:ext cx="8229600" cy="712788"/>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a:bodyPr>
          <a:lstStyle/>
          <a:p>
            <a:r>
              <a:t>Title Text</a:t>
            </a:r>
          </a:p>
        </p:txBody>
      </p:sp>
      <p:sp>
        <p:nvSpPr>
          <p:cNvPr id="4" name="Body Level One…"/>
          <p:cNvSpPr txBox="1">
            <a:spLocks noGrp="1"/>
          </p:cNvSpPr>
          <p:nvPr>
            <p:ph type="body" idx="1"/>
          </p:nvPr>
        </p:nvSpPr>
        <p:spPr>
          <a:xfrm>
            <a:off x="457200" y="1143000"/>
            <a:ext cx="8229600" cy="498792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8437329" y="6477000"/>
            <a:ext cx="249472" cy="231140"/>
          </a:xfrm>
          <a:prstGeom prst="rect">
            <a:avLst/>
          </a:prstGeom>
          <a:ln w="12700">
            <a:miter lim="400000"/>
          </a:ln>
        </p:spPr>
        <p:txBody>
          <a:bodyPr wrap="none" lIns="45719" rIns="45719">
            <a:spAutoFit/>
          </a:bodyPr>
          <a:lstStyle>
            <a:lvl1pPr algn="r">
              <a:defRPr sz="900" i="1">
                <a:latin typeface="Verdana"/>
                <a:ea typeface="Verdana"/>
                <a:cs typeface="Verdana"/>
                <a:sym typeface="Verdana"/>
              </a:defRPr>
            </a:lvl1pPr>
          </a:lstStyle>
          <a:p>
            <a:fld id="{86CB4B4D-7CA3-9044-876B-883B54F8677D}" type="slidenum">
              <a:t>‹#›</a:t>
            </a:fld>
            <a:endParaRPr/>
          </a:p>
        </p:txBody>
      </p:sp>
      <p:grpSp>
        <p:nvGrpSpPr>
          <p:cNvPr id="8" name="Group"/>
          <p:cNvGrpSpPr/>
          <p:nvPr/>
        </p:nvGrpSpPr>
        <p:grpSpPr>
          <a:xfrm>
            <a:off x="191515" y="6388100"/>
            <a:ext cx="1662464" cy="237985"/>
            <a:chOff x="0" y="0"/>
            <a:chExt cx="1662462" cy="237984"/>
          </a:xfrm>
        </p:grpSpPr>
        <p:sp>
          <p:nvSpPr>
            <p:cNvPr id="6" name="2013-2017 Suzanne McIntosh"/>
            <p:cNvSpPr txBox="1"/>
            <p:nvPr/>
          </p:nvSpPr>
          <p:spPr>
            <a:xfrm>
              <a:off x="0" y="0"/>
              <a:ext cx="1662463" cy="237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defTabSz="584200">
                <a:defRPr sz="900">
                  <a:latin typeface="Helvetica Neue Light"/>
                  <a:ea typeface="Helvetica Neue Light"/>
                  <a:cs typeface="Helvetica Neue Light"/>
                  <a:sym typeface="Helvetica Neue Light"/>
                </a:defRPr>
              </a:pPr>
              <a:r>
                <a:t>     </a:t>
              </a:r>
              <a:r>
                <a:rPr sz="700"/>
                <a:t>2013-2017 Suzanne McIntosh</a:t>
              </a:r>
            </a:p>
          </p:txBody>
        </p:sp>
        <p:sp>
          <p:nvSpPr>
            <p:cNvPr id="7" name="C"/>
            <p:cNvSpPr/>
            <p:nvPr/>
          </p:nvSpPr>
          <p:spPr>
            <a:xfrm>
              <a:off x="52116" y="72342"/>
              <a:ext cx="123883" cy="118700"/>
            </a:xfrm>
            <a:prstGeom prst="ellipse">
              <a:avLst/>
            </a:prstGeom>
            <a:solidFill>
              <a:schemeClr val="accent3">
                <a:lumOff val="44000"/>
              </a:schemeClr>
            </a:solidFill>
            <a:ln w="3175"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defTabSz="584200">
                <a:defRPr sz="600">
                  <a:latin typeface="Helvetica Neue Light"/>
                  <a:ea typeface="Helvetica Neue Light"/>
                  <a:cs typeface="Helvetica Neue Light"/>
                  <a:sym typeface="Helvetica Neue Light"/>
                </a:defRPr>
              </a:lvl1pPr>
            </a:lstStyle>
            <a:p>
              <a:r>
                <a:t>C</a:t>
              </a:r>
            </a:p>
          </p:txBody>
        </p:sp>
      </p:gr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5pPr>
      <a:lvl6pPr marL="0" marR="0" indent="4572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6pPr>
      <a:lvl7pPr marL="0" marR="0" indent="9144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7pPr>
      <a:lvl8pPr marL="0" marR="0" indent="13716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8pPr>
      <a:lvl9pPr marL="0" marR="0" indent="18288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9pPr>
    </p:titleStyle>
    <p:bodyStyle>
      <a:lvl1pPr marL="342900" marR="0" indent="-342900" algn="l" defTabSz="914400" rtl="0" latinLnBrk="0">
        <a:lnSpc>
          <a:spcPct val="100000"/>
        </a:lnSpc>
        <a:spcBef>
          <a:spcPts val="500"/>
        </a:spcBef>
        <a:spcAft>
          <a:spcPts val="0"/>
        </a:spcAft>
        <a:buClr>
          <a:srgbClr val="000000"/>
        </a:buClr>
        <a:buSzPct val="100000"/>
        <a:buFontTx/>
        <a:buChar char="p"/>
        <a:tabLst/>
        <a:defRPr sz="2400" b="0" i="0" u="none" strike="noStrike" cap="none" spc="0" baseline="0">
          <a:ln>
            <a:noFill/>
          </a:ln>
          <a:solidFill>
            <a:srgbClr val="000000"/>
          </a:solidFill>
          <a:uFillTx/>
          <a:latin typeface="+mj-lt"/>
          <a:ea typeface="+mj-ea"/>
          <a:cs typeface="+mj-cs"/>
          <a:sym typeface="Arial"/>
        </a:defRPr>
      </a:lvl1pPr>
      <a:lvl2pPr marL="8001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2pPr>
      <a:lvl3pPr marL="1219200" marR="0" indent="-304800" algn="l" defTabSz="914400" rtl="0" latinLnBrk="0">
        <a:lnSpc>
          <a:spcPct val="100000"/>
        </a:lnSpc>
        <a:spcBef>
          <a:spcPts val="500"/>
        </a:spcBef>
        <a:spcAft>
          <a:spcPts val="0"/>
        </a:spcAft>
        <a:buClr>
          <a:srgbClr val="000000"/>
        </a:buClr>
        <a:buSzPct val="100000"/>
        <a:buFontTx/>
        <a:buChar char="p"/>
        <a:tabLst/>
        <a:defRPr sz="2400" b="0" i="0" u="none" strike="noStrike" cap="none" spc="0" baseline="0">
          <a:ln>
            <a:noFill/>
          </a:ln>
          <a:solidFill>
            <a:srgbClr val="000000"/>
          </a:solidFill>
          <a:uFillTx/>
          <a:latin typeface="+mj-lt"/>
          <a:ea typeface="+mj-ea"/>
          <a:cs typeface="+mj-cs"/>
          <a:sym typeface="Arial"/>
        </a:defRPr>
      </a:lvl3pPr>
      <a:lvl4pPr marL="17145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4pPr>
      <a:lvl5pPr marL="21717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5pPr>
      <a:lvl6pPr marL="26289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6pPr>
      <a:lvl7pPr marL="30861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7pPr>
      <a:lvl8pPr marL="35433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8pPr>
      <a:lvl9pPr marL="40005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1pPr>
      <a:lvl2pPr marL="0" marR="0" indent="4572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2pPr>
      <a:lvl3pPr marL="0" marR="0" indent="9144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3pPr>
      <a:lvl4pPr marL="0" marR="0" indent="13716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4pPr>
      <a:lvl5pPr marL="0" marR="0" indent="18288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5pPr>
      <a:lvl6pPr marL="0" marR="0" indent="22860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6pPr>
      <a:lvl7pPr marL="0" marR="0" indent="27432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7pPr>
      <a:lvl8pPr marL="0" marR="0" indent="32004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8pPr>
      <a:lvl9pPr marL="0" marR="0" indent="36576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a:t>
            </a:fld>
            <a:endParaRPr/>
          </a:p>
        </p:txBody>
      </p:sp>
      <p:sp>
        <p:nvSpPr>
          <p:cNvPr id="27" name="Big Data Applications Symposium - Fall 2017"/>
          <p:cNvSpPr txBox="1">
            <a:spLocks noGrp="1"/>
          </p:cNvSpPr>
          <p:nvPr>
            <p:ph type="title"/>
          </p:nvPr>
        </p:nvSpPr>
        <p:spPr>
          <a:prstGeom prst="rect">
            <a:avLst/>
          </a:prstGeom>
        </p:spPr>
        <p:txBody>
          <a:bodyPr/>
          <a:lstStyle>
            <a:lvl1pPr>
              <a:defRPr sz="2800">
                <a:latin typeface="Century"/>
                <a:ea typeface="Century"/>
                <a:cs typeface="Century"/>
                <a:sym typeface="Century"/>
              </a:defRPr>
            </a:lvl1pPr>
          </a:lstStyle>
          <a:p>
            <a:r>
              <a:t>Big Data Applications Symposium - Fall 2017</a:t>
            </a:r>
          </a:p>
        </p:txBody>
      </p:sp>
      <p:sp>
        <p:nvSpPr>
          <p:cNvPr id="28" name="Project Name:  &lt; Enter your project name here &gt;…"/>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200" b="1"/>
            </a:pPr>
            <a:endParaRPr dirty="0"/>
          </a:p>
          <a:p>
            <a:pPr marL="0" indent="0">
              <a:buSzTx/>
              <a:buFont typeface="Wingdings"/>
              <a:buNone/>
              <a:defRPr sz="2000">
                <a:latin typeface="Century"/>
                <a:ea typeface="Century"/>
                <a:cs typeface="Century"/>
                <a:sym typeface="Century"/>
              </a:defRPr>
            </a:pPr>
            <a:endParaRPr dirty="0"/>
          </a:p>
          <a:p>
            <a:pPr marL="0" indent="0">
              <a:buSzTx/>
              <a:buFont typeface="Wingdings"/>
              <a:buNone/>
              <a:defRPr>
                <a:latin typeface="Century"/>
                <a:ea typeface="Century"/>
                <a:cs typeface="Century"/>
                <a:sym typeface="Century"/>
              </a:defRPr>
            </a:pPr>
            <a:r>
              <a:rPr dirty="0"/>
              <a:t>Project Name: </a:t>
            </a:r>
            <a:r>
              <a:rPr lang="en-US" dirty="0" smtClean="0">
                <a:latin typeface="+mn-ea"/>
                <a:ea typeface="+mn-ea"/>
              </a:rPr>
              <a:t>Your Neighborhood Finder</a:t>
            </a:r>
            <a:endParaRPr dirty="0">
              <a:solidFill>
                <a:srgbClr val="FF0000"/>
              </a:solidFill>
              <a:latin typeface="+mn-ea"/>
              <a:ea typeface="+mn-ea"/>
            </a:endParaRPr>
          </a:p>
          <a:p>
            <a:pPr marL="0" indent="0">
              <a:buSzTx/>
              <a:buFont typeface="Wingdings"/>
              <a:buNone/>
              <a:defRPr>
                <a:solidFill>
                  <a:srgbClr val="00B0F0"/>
                </a:solidFill>
                <a:latin typeface="Century"/>
                <a:ea typeface="Century"/>
                <a:cs typeface="Century"/>
                <a:sym typeface="Century"/>
              </a:defRPr>
            </a:pPr>
            <a:endParaRPr dirty="0">
              <a:solidFill>
                <a:srgbClr val="FF0000"/>
              </a:solidFill>
            </a:endParaRPr>
          </a:p>
          <a:p>
            <a:pPr marL="0" indent="0">
              <a:buSzTx/>
              <a:buFont typeface="Wingdings"/>
              <a:buNone/>
              <a:defRPr>
                <a:latin typeface="Century"/>
                <a:ea typeface="Century"/>
                <a:cs typeface="Century"/>
                <a:sym typeface="Century"/>
              </a:defRPr>
            </a:pPr>
            <a:r>
              <a:rPr dirty="0"/>
              <a:t>Team:  </a:t>
            </a:r>
          </a:p>
          <a:p>
            <a:pPr marL="0" indent="0">
              <a:buSzTx/>
              <a:buFont typeface="Wingdings"/>
              <a:buNone/>
              <a:defRPr>
                <a:latin typeface="Century"/>
                <a:ea typeface="Century"/>
                <a:cs typeface="Century"/>
                <a:sym typeface="Century"/>
              </a:defRPr>
            </a:pPr>
            <a:r>
              <a:rPr lang="en-US" dirty="0" err="1" smtClean="0">
                <a:solidFill>
                  <a:schemeClr val="tx1"/>
                </a:solidFill>
                <a:latin typeface="+mn-ea"/>
                <a:ea typeface="+mn-ea"/>
              </a:rPr>
              <a:t>Oukan</a:t>
            </a:r>
            <a:r>
              <a:rPr lang="en-US" dirty="0" smtClean="0">
                <a:solidFill>
                  <a:schemeClr val="tx1"/>
                </a:solidFill>
                <a:latin typeface="+mn-ea"/>
                <a:ea typeface="+mn-ea"/>
              </a:rPr>
              <a:t> Fan</a:t>
            </a:r>
          </a:p>
          <a:p>
            <a:pPr marL="0" indent="0">
              <a:buSzTx/>
              <a:buFont typeface="Wingdings"/>
              <a:buNone/>
              <a:defRPr>
                <a:latin typeface="Century"/>
                <a:ea typeface="Century"/>
                <a:cs typeface="Century"/>
                <a:sym typeface="Century"/>
              </a:defRPr>
            </a:pPr>
            <a:r>
              <a:rPr lang="en-US" dirty="0" smtClean="0">
                <a:solidFill>
                  <a:schemeClr val="tx1"/>
                </a:solidFill>
                <a:latin typeface="+mn-ea"/>
                <a:ea typeface="+mn-ea"/>
              </a:rPr>
              <a:t>Xi Huang</a:t>
            </a:r>
          </a:p>
          <a:p>
            <a:pPr marL="0" indent="0">
              <a:buSzTx/>
              <a:buFont typeface="Wingdings"/>
              <a:buNone/>
              <a:defRPr>
                <a:latin typeface="Century"/>
                <a:ea typeface="Century"/>
                <a:cs typeface="Century"/>
                <a:sym typeface="Century"/>
              </a:defRPr>
            </a:pPr>
            <a:r>
              <a:rPr lang="en-US" dirty="0" err="1" smtClean="0">
                <a:solidFill>
                  <a:schemeClr val="tx1"/>
                </a:solidFill>
                <a:latin typeface="+mn-ea"/>
                <a:ea typeface="+mn-ea"/>
              </a:rPr>
              <a:t>Yanyu</a:t>
            </a:r>
            <a:r>
              <a:rPr lang="en-US" dirty="0" smtClean="0">
                <a:solidFill>
                  <a:schemeClr val="tx1"/>
                </a:solidFill>
                <a:latin typeface="+mn-ea"/>
                <a:ea typeface="+mn-ea"/>
              </a:rPr>
              <a:t> </a:t>
            </a:r>
            <a:r>
              <a:rPr lang="en-US" dirty="0" err="1" smtClean="0">
                <a:solidFill>
                  <a:schemeClr val="tx1"/>
                </a:solidFill>
                <a:latin typeface="+mn-ea"/>
                <a:ea typeface="+mn-ea"/>
              </a:rPr>
              <a:t>Xhang</a:t>
            </a:r>
            <a:endParaRPr lang="en-US" dirty="0" smtClean="0">
              <a:solidFill>
                <a:schemeClr val="tx1"/>
              </a:solidFill>
              <a:latin typeface="+mn-ea"/>
              <a:ea typeface="+mn-ea"/>
            </a:endParaRPr>
          </a:p>
          <a:p>
            <a:pPr marL="0" indent="0">
              <a:buSzTx/>
              <a:buFont typeface="Wingdings"/>
              <a:buNone/>
              <a:defRPr>
                <a:latin typeface="Century"/>
                <a:ea typeface="Century"/>
                <a:cs typeface="Century"/>
                <a:sym typeface="Century"/>
              </a:defRPr>
            </a:pPr>
            <a:endParaRPr dirty="0">
              <a:solidFill>
                <a:schemeClr val="tx1"/>
              </a:solidFill>
            </a:endParaRPr>
          </a:p>
          <a:p>
            <a:pPr marL="0" indent="0">
              <a:buSzTx/>
              <a:buFont typeface="Wingdings"/>
              <a:buNone/>
              <a:defRPr>
                <a:latin typeface="Century"/>
                <a:ea typeface="Century"/>
                <a:cs typeface="Century"/>
                <a:sym typeface="Century"/>
              </a:defRPr>
            </a:pPr>
            <a:r>
              <a:rPr dirty="0"/>
              <a:t>Abstract:  </a:t>
            </a:r>
            <a:r>
              <a:rPr lang="en-US" dirty="0" smtClean="0">
                <a:solidFill>
                  <a:schemeClr val="tx1"/>
                </a:solidFill>
                <a:latin typeface="+mn-ea"/>
                <a:ea typeface="+mn-ea"/>
              </a:rPr>
              <a:t>we are buiding a living area recommendation system that can output a list of neighborhoods ranking in United States for user according to his/her demands.</a:t>
            </a:r>
            <a:endParaRPr dirty="0">
              <a:solidFill>
                <a:schemeClr val="tx1"/>
              </a:solidFill>
              <a:latin typeface="+mn-ea"/>
              <a:ea typeface="+mn-ea"/>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10</a:t>
            </a:fld>
            <a:endParaRPr/>
          </a:p>
        </p:txBody>
      </p:sp>
      <p:sp>
        <p:nvSpPr>
          <p:cNvPr id="63"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r>
              <a:rPr lang="en-US" dirty="0">
                <a:solidFill>
                  <a:schemeClr val="tx1"/>
                </a:solidFill>
                <a:latin typeface="+mn-ea"/>
              </a:rPr>
              <a:t>Your Neighborhood Finder</a:t>
            </a:r>
            <a:endParaRPr dirty="0"/>
          </a:p>
        </p:txBody>
      </p:sp>
      <p:sp>
        <p:nvSpPr>
          <p:cNvPr id="64" name="Thank you!"/>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5400">
                <a:solidFill>
                  <a:srgbClr val="00B0F0"/>
                </a:solidFill>
                <a:latin typeface="Century"/>
                <a:ea typeface="Century"/>
                <a:cs typeface="Century"/>
                <a:sym typeface="Century"/>
              </a:defRPr>
            </a:pPr>
            <a:endParaRPr/>
          </a:p>
          <a:p>
            <a:pPr>
              <a:lnSpc>
                <a:spcPct val="80000"/>
              </a:lnSpc>
              <a:buSzTx/>
              <a:buFont typeface="Wingdings"/>
              <a:buNone/>
              <a:defRPr sz="5400">
                <a:solidFill>
                  <a:srgbClr val="00B0F0"/>
                </a:solidFill>
                <a:latin typeface="Century"/>
                <a:ea typeface="Century"/>
                <a:cs typeface="Century"/>
                <a:sym typeface="Century"/>
              </a:defRPr>
            </a:pPr>
            <a:endParaRPr/>
          </a:p>
          <a:p>
            <a:pPr algn="ctr">
              <a:lnSpc>
                <a:spcPct val="80000"/>
              </a:lnSpc>
              <a:spcBef>
                <a:spcPts val="1200"/>
              </a:spcBef>
              <a:buSzTx/>
              <a:buFont typeface="Wingdings"/>
              <a:buNone/>
              <a:defRPr sz="5400">
                <a:latin typeface="Century"/>
                <a:ea typeface="Century"/>
                <a:cs typeface="Century"/>
                <a:sym typeface="Century"/>
              </a:defRPr>
            </a:pPr>
            <a: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2</a:t>
            </a:fld>
            <a:endParaRPr/>
          </a:p>
        </p:txBody>
      </p:sp>
      <p:sp>
        <p:nvSpPr>
          <p:cNvPr id="31"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pPr>
              <a:defRPr>
                <a:latin typeface="Century"/>
                <a:ea typeface="Century"/>
                <a:cs typeface="Century"/>
                <a:sym typeface="Century"/>
              </a:defRPr>
            </a:pPr>
            <a:r>
              <a:rPr lang="en-US" dirty="0">
                <a:solidFill>
                  <a:schemeClr val="tx1"/>
                </a:solidFill>
                <a:latin typeface="+mn-ea"/>
              </a:rPr>
              <a:t>Your Neighborhood Finder</a:t>
            </a:r>
          </a:p>
        </p:txBody>
      </p:sp>
      <p:sp>
        <p:nvSpPr>
          <p:cNvPr id="32" name="Motivation…"/>
          <p:cNvSpPr txBox="1">
            <a:spLocks noGrp="1"/>
          </p:cNvSpPr>
          <p:nvPr>
            <p:ph type="body" idx="1"/>
          </p:nvPr>
        </p:nvSpPr>
        <p:spPr>
          <a:xfrm>
            <a:off x="571499" y="1130300"/>
            <a:ext cx="7785101" cy="5346700"/>
          </a:xfrm>
          <a:prstGeom prst="rect">
            <a:avLst/>
          </a:prstGeom>
        </p:spPr>
        <p:txBody>
          <a:bodyPr/>
          <a:lstStyle/>
          <a:p>
            <a:pPr marL="0" indent="0">
              <a:spcBef>
                <a:spcPts val="600"/>
              </a:spcBef>
              <a:buSzTx/>
              <a:buFont typeface="Wingdings"/>
              <a:buNone/>
              <a:defRPr sz="2800">
                <a:latin typeface="Century"/>
                <a:ea typeface="Century"/>
                <a:cs typeface="Century"/>
                <a:sym typeface="Century"/>
              </a:defRPr>
            </a:pPr>
            <a:r>
              <a:rPr dirty="0"/>
              <a:t>Motivation</a:t>
            </a:r>
            <a:endParaRPr sz="2000" dirty="0"/>
          </a:p>
          <a:p>
            <a:pPr marL="0" indent="0">
              <a:buSzTx/>
              <a:buFont typeface="Wingdings"/>
              <a:buNone/>
              <a:defRPr sz="1600">
                <a:latin typeface="Century"/>
                <a:ea typeface="Century"/>
                <a:cs typeface="Century"/>
                <a:sym typeface="Century"/>
              </a:defRPr>
            </a:pPr>
            <a:endParaRPr sz="2000" dirty="0"/>
          </a:p>
          <a:p>
            <a:pPr marL="0" indent="0">
              <a:spcBef>
                <a:spcPts val="400"/>
              </a:spcBef>
              <a:buSzTx/>
              <a:buFont typeface="Wingdings"/>
              <a:buNone/>
              <a:defRPr sz="2000">
                <a:latin typeface="Century"/>
                <a:ea typeface="Century"/>
                <a:cs typeface="Century"/>
                <a:sym typeface="Century"/>
              </a:defRPr>
            </a:pPr>
            <a:r>
              <a:rPr dirty="0"/>
              <a:t>Who are the users of this application?     </a:t>
            </a:r>
            <a:endParaRPr lang="en-US" dirty="0"/>
          </a:p>
          <a:p>
            <a:pPr marL="0" indent="0">
              <a:spcBef>
                <a:spcPts val="400"/>
              </a:spcBef>
              <a:buSzTx/>
              <a:buFont typeface="Wingdings"/>
              <a:buNone/>
              <a:defRPr sz="2000">
                <a:latin typeface="Century"/>
                <a:ea typeface="Century"/>
                <a:cs typeface="Century"/>
                <a:sym typeface="Century"/>
              </a:defRPr>
            </a:pPr>
            <a:r>
              <a:rPr lang="en-US" dirty="0" smtClean="0">
                <a:solidFill>
                  <a:schemeClr val="tx1"/>
                </a:solidFill>
                <a:latin typeface="+mn-lt"/>
              </a:rPr>
              <a:t>People who want to find a living area in USA.</a:t>
            </a:r>
            <a:endParaRPr dirty="0">
              <a:solidFill>
                <a:schemeClr val="tx1"/>
              </a:solidFill>
              <a:latin typeface="+mn-lt"/>
            </a:endParaRPr>
          </a:p>
          <a:p>
            <a:pPr marL="0" indent="0">
              <a:buSzTx/>
              <a:buFont typeface="Wingdings"/>
              <a:buNone/>
              <a:defRPr sz="2000">
                <a:latin typeface="Century"/>
                <a:ea typeface="Century"/>
                <a:cs typeface="Century"/>
                <a:sym typeface="Century"/>
              </a:defRPr>
            </a:pP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Who will benefit from this application? </a:t>
            </a:r>
            <a:endParaRPr lang="en-US" dirty="0" smtClean="0"/>
          </a:p>
          <a:p>
            <a:pPr marL="0" indent="0">
              <a:spcBef>
                <a:spcPts val="400"/>
              </a:spcBef>
              <a:buSzTx/>
              <a:buFont typeface="Wingdings"/>
              <a:buNone/>
              <a:defRPr sz="2000">
                <a:latin typeface="Century"/>
                <a:ea typeface="Century"/>
                <a:cs typeface="Century"/>
                <a:sym typeface="Century"/>
              </a:defRPr>
            </a:pPr>
            <a:r>
              <a:rPr lang="en-US" dirty="0" smtClean="0">
                <a:solidFill>
                  <a:schemeClr val="tx1"/>
                </a:solidFill>
                <a:latin typeface="+mn-lt"/>
              </a:rPr>
              <a:t>People who want to find a </a:t>
            </a:r>
            <a:r>
              <a:rPr lang="en-US" dirty="0" err="1" smtClean="0">
                <a:solidFill>
                  <a:schemeClr val="tx1"/>
                </a:solidFill>
                <a:latin typeface="+mn-lt"/>
              </a:rPr>
              <a:t>neighborhod</a:t>
            </a:r>
            <a:r>
              <a:rPr lang="en-US" dirty="0" smtClean="0">
                <a:solidFill>
                  <a:schemeClr val="tx1"/>
                </a:solidFill>
                <a:latin typeface="+mn-lt"/>
              </a:rPr>
              <a:t> and want to know more about the living area in USA.</a:t>
            </a:r>
            <a:endParaRPr dirty="0">
              <a:solidFill>
                <a:schemeClr val="tx1"/>
              </a:solidFill>
              <a:latin typeface="+mn-lt"/>
            </a:endParaRPr>
          </a:p>
          <a:p>
            <a:pPr marL="0" indent="0">
              <a:buSzTx/>
              <a:buFont typeface="Wingdings"/>
              <a:buNone/>
              <a:defRPr sz="2000">
                <a:latin typeface="Century"/>
                <a:ea typeface="Century"/>
                <a:cs typeface="Century"/>
                <a:sym typeface="Century"/>
              </a:defRPr>
            </a:pP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Why is this application important?         </a:t>
            </a:r>
          </a:p>
          <a:p>
            <a:pPr marL="0" indent="0">
              <a:spcBef>
                <a:spcPts val="400"/>
              </a:spcBef>
              <a:buSzTx/>
              <a:buFont typeface="Wingdings"/>
              <a:buNone/>
              <a:defRPr sz="2000">
                <a:solidFill>
                  <a:srgbClr val="FF0000"/>
                </a:solidFill>
                <a:latin typeface="Century"/>
                <a:ea typeface="Century"/>
                <a:cs typeface="Century"/>
                <a:sym typeface="Century"/>
              </a:defRPr>
            </a:pPr>
            <a:r>
              <a:rPr lang="en-US" dirty="0" smtClean="0">
                <a:solidFill>
                  <a:schemeClr val="tx1"/>
                </a:solidFill>
                <a:latin typeface="+mn-lt"/>
              </a:rPr>
              <a:t>People keep relocating during their lifetime. Due to the nature of diversity between different cities and counties, it has always been a difficult decision to make to choose an area that makes them feel most comfortable to live in. So our application can make it </a:t>
            </a:r>
            <a:r>
              <a:rPr lang="en-US" dirty="0" err="1" smtClean="0">
                <a:solidFill>
                  <a:schemeClr val="tx1"/>
                </a:solidFill>
                <a:latin typeface="+mn-lt"/>
              </a:rPr>
              <a:t>eaiser</a:t>
            </a:r>
            <a:r>
              <a:rPr lang="en-US" dirty="0" smtClean="0">
                <a:solidFill>
                  <a:schemeClr val="tx1"/>
                </a:solidFill>
                <a:latin typeface="+mn-lt"/>
              </a:rPr>
              <a:t>.</a:t>
            </a:r>
            <a:endParaRPr dirty="0">
              <a:solidFill>
                <a:schemeClr val="tx1"/>
              </a:solidFill>
              <a:latin typeface="+mn-lt"/>
            </a:endParaRPr>
          </a:p>
          <a:p>
            <a:pPr marL="0" indent="0">
              <a:spcBef>
                <a:spcPts val="400"/>
              </a:spcBef>
              <a:buSzTx/>
              <a:buFont typeface="Wingdings"/>
              <a:buNone/>
              <a:defRPr sz="2000">
                <a:solidFill>
                  <a:srgbClr val="FF0000"/>
                </a:solidFill>
                <a:latin typeface="Century"/>
                <a:ea typeface="Century"/>
                <a:cs typeface="Century"/>
                <a:sym typeface="Century"/>
              </a:defRPr>
            </a:pP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3</a:t>
            </a:fld>
            <a:endParaRPr/>
          </a:p>
        </p:txBody>
      </p:sp>
      <p:sp>
        <p:nvSpPr>
          <p:cNvPr id="35"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r>
              <a:rPr lang="en-US" dirty="0">
                <a:solidFill>
                  <a:schemeClr val="tx1"/>
                </a:solidFill>
                <a:latin typeface="+mn-ea"/>
              </a:rPr>
              <a:t>Your Neighborhood Finder</a:t>
            </a:r>
            <a:endParaRPr dirty="0"/>
          </a:p>
        </p:txBody>
      </p:sp>
      <p:sp>
        <p:nvSpPr>
          <p:cNvPr id="36" name="Remediation…"/>
          <p:cNvSpPr txBox="1">
            <a:spLocks noGrp="1"/>
          </p:cNvSpPr>
          <p:nvPr>
            <p:ph type="body" idx="1"/>
          </p:nvPr>
        </p:nvSpPr>
        <p:spPr>
          <a:xfrm>
            <a:off x="571499" y="1130300"/>
            <a:ext cx="7785101" cy="5346700"/>
          </a:xfrm>
          <a:prstGeom prst="rect">
            <a:avLst/>
          </a:prstGeom>
        </p:spPr>
        <p:txBody>
          <a:bodyPr/>
          <a:lstStyle/>
          <a:p>
            <a:pPr marL="0" indent="0">
              <a:spcBef>
                <a:spcPts val="600"/>
              </a:spcBef>
              <a:buSzTx/>
              <a:buFont typeface="Wingdings"/>
              <a:buNone/>
              <a:defRPr sz="2800">
                <a:latin typeface="Century"/>
                <a:ea typeface="Century"/>
                <a:cs typeface="Century"/>
                <a:sym typeface="Century"/>
              </a:defRPr>
            </a:pPr>
            <a:r>
              <a:rPr dirty="0"/>
              <a:t>Remediation</a:t>
            </a:r>
            <a:endParaRPr sz="2000" dirty="0"/>
          </a:p>
          <a:p>
            <a:pPr marL="0" indent="0">
              <a:buSzTx/>
              <a:buFont typeface="Wingdings"/>
              <a:buNone/>
              <a:defRPr sz="2000">
                <a:latin typeface="Century"/>
                <a:ea typeface="Century"/>
                <a:cs typeface="Century"/>
                <a:sym typeface="Century"/>
              </a:defRPr>
            </a:pPr>
            <a:endParaRPr sz="2000" dirty="0"/>
          </a:p>
          <a:p>
            <a:pPr marL="0" indent="0">
              <a:spcBef>
                <a:spcPts val="400"/>
              </a:spcBef>
              <a:buSzTx/>
              <a:buFont typeface="Wingdings"/>
              <a:buNone/>
              <a:defRPr sz="2100">
                <a:latin typeface="Century"/>
                <a:ea typeface="Century"/>
                <a:cs typeface="Century"/>
                <a:sym typeface="Century"/>
              </a:defRPr>
            </a:pPr>
            <a:r>
              <a:rPr dirty="0"/>
              <a:t>What actuation(s) or remediation actions are performed by the </a:t>
            </a:r>
            <a:r>
              <a:rPr dirty="0" smtClean="0"/>
              <a:t>application?</a:t>
            </a:r>
            <a:endParaRPr lang="en-US" dirty="0"/>
          </a:p>
          <a:p>
            <a:pPr marL="0" indent="0">
              <a:spcBef>
                <a:spcPts val="400"/>
              </a:spcBef>
              <a:buSzTx/>
              <a:buFont typeface="Wingdings"/>
              <a:buNone/>
              <a:defRPr sz="2100">
                <a:latin typeface="Century"/>
                <a:ea typeface="Century"/>
                <a:cs typeface="Century"/>
                <a:sym typeface="Century"/>
              </a:defRPr>
            </a:pPr>
            <a:r>
              <a:rPr lang="en-US" dirty="0" smtClean="0"/>
              <a:t>Our application can take user’s input such as price for living area, crime rate, population structure, people age distribution. And with these input, our application will give a result for recommendation living area to user.</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4</a:t>
            </a:fld>
            <a:endParaRPr/>
          </a:p>
        </p:txBody>
      </p:sp>
      <p:sp>
        <p:nvSpPr>
          <p:cNvPr id="39"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r>
              <a:rPr lang="en-US" dirty="0">
                <a:solidFill>
                  <a:schemeClr val="tx1"/>
                </a:solidFill>
                <a:latin typeface="+mn-ea"/>
              </a:rPr>
              <a:t>Your Neighborhood Finder</a:t>
            </a:r>
            <a:endParaRPr dirty="0"/>
          </a:p>
        </p:txBody>
      </p:sp>
      <p:sp>
        <p:nvSpPr>
          <p:cNvPr id="40" name="Data Sources…"/>
          <p:cNvSpPr txBox="1">
            <a:spLocks noGrp="1"/>
          </p:cNvSpPr>
          <p:nvPr>
            <p:ph type="body" idx="1"/>
          </p:nvPr>
        </p:nvSpPr>
        <p:spPr>
          <a:xfrm>
            <a:off x="571499" y="1130300"/>
            <a:ext cx="7785101" cy="5346700"/>
          </a:xfrm>
          <a:prstGeom prst="rect">
            <a:avLst/>
          </a:prstGeom>
        </p:spPr>
        <p:txBody>
          <a:bodyPr>
            <a:normAutofit lnSpcReduction="10000"/>
          </a:bodyPr>
          <a:lstStyle/>
          <a:p>
            <a:pPr>
              <a:lnSpc>
                <a:spcPct val="80000"/>
              </a:lnSpc>
              <a:buSzTx/>
              <a:buFont typeface="Wingdings"/>
              <a:buNone/>
              <a:defRPr sz="200" b="1"/>
            </a:pPr>
            <a:endParaRPr dirty="0">
              <a:solidFill>
                <a:schemeClr val="tx1"/>
              </a:solidFill>
            </a:endParaRPr>
          </a:p>
          <a:p>
            <a:pPr marL="0" indent="0">
              <a:spcBef>
                <a:spcPts val="600"/>
              </a:spcBef>
              <a:buSzTx/>
              <a:buFont typeface="Wingdings"/>
              <a:buNone/>
              <a:defRPr sz="2800">
                <a:latin typeface="Century"/>
                <a:ea typeface="Century"/>
                <a:cs typeface="Century"/>
                <a:sym typeface="Century"/>
              </a:defRPr>
            </a:pPr>
            <a:r>
              <a:rPr dirty="0">
                <a:solidFill>
                  <a:schemeClr val="tx1"/>
                </a:solidFill>
              </a:rPr>
              <a:t>Data Sources</a:t>
            </a:r>
          </a:p>
          <a:p>
            <a:pPr marL="0" indent="0">
              <a:buSzTx/>
              <a:buFont typeface="Wingdings"/>
              <a:buNone/>
              <a:defRPr sz="1600">
                <a:latin typeface="Century"/>
                <a:ea typeface="Century"/>
                <a:cs typeface="Century"/>
                <a:sym typeface="Century"/>
              </a:defRPr>
            </a:pPr>
            <a:endParaRPr dirty="0">
              <a:solidFill>
                <a:schemeClr val="tx1"/>
              </a:solidFill>
            </a:endParaRPr>
          </a:p>
          <a:p>
            <a:pPr marL="0" indent="0">
              <a:spcBef>
                <a:spcPts val="400"/>
              </a:spcBef>
              <a:buSzTx/>
              <a:buFont typeface="Wingdings"/>
              <a:buNone/>
              <a:defRPr sz="2000">
                <a:latin typeface="Century"/>
                <a:ea typeface="Century"/>
                <a:cs typeface="Century"/>
                <a:sym typeface="Century"/>
              </a:defRPr>
            </a:pPr>
            <a:r>
              <a:rPr dirty="0">
                <a:solidFill>
                  <a:schemeClr val="tx1"/>
                </a:solidFill>
              </a:rPr>
              <a:t>Name:           </a:t>
            </a:r>
            <a:r>
              <a:rPr lang="en-US" altLang="zh-CN" dirty="0" smtClean="0">
                <a:solidFill>
                  <a:schemeClr val="tx1"/>
                </a:solidFill>
                <a:latin typeface="+mn-lt"/>
              </a:rPr>
              <a:t>Zillow Data</a:t>
            </a:r>
            <a:endParaRPr dirty="0">
              <a:solidFill>
                <a:schemeClr val="tx1"/>
              </a:solidFill>
              <a:latin typeface="+mn-lt"/>
            </a:endParaRPr>
          </a:p>
          <a:p>
            <a:pPr marL="0" indent="0">
              <a:spcBef>
                <a:spcPts val="400"/>
              </a:spcBef>
              <a:buSzTx/>
              <a:buFont typeface="Wingdings"/>
              <a:buNone/>
              <a:defRPr sz="2000">
                <a:latin typeface="Century"/>
                <a:ea typeface="Century"/>
                <a:cs typeface="Century"/>
                <a:sym typeface="Century"/>
              </a:defRPr>
            </a:pPr>
            <a:r>
              <a:rPr dirty="0" smtClean="0">
                <a:solidFill>
                  <a:schemeClr val="tx1"/>
                </a:solidFill>
              </a:rPr>
              <a:t>Description: </a:t>
            </a:r>
            <a:r>
              <a:rPr lang="en-US" dirty="0" smtClean="0">
                <a:solidFill>
                  <a:schemeClr val="tx1"/>
                </a:solidFill>
              </a:rPr>
              <a:t> </a:t>
            </a:r>
            <a:r>
              <a:rPr lang="en-US" dirty="0" smtClean="0">
                <a:solidFill>
                  <a:schemeClr val="tx1"/>
                </a:solidFill>
                <a:latin typeface="+mn-lt"/>
              </a:rPr>
              <a:t>Zillow data contains about home value and rental price data group by state, metro, city, zip code.</a:t>
            </a:r>
            <a:endParaRPr dirty="0">
              <a:solidFill>
                <a:schemeClr val="tx1"/>
              </a:solidFill>
              <a:latin typeface="+mn-lt"/>
            </a:endParaRPr>
          </a:p>
          <a:p>
            <a:pPr marL="0" indent="0">
              <a:spcBef>
                <a:spcPts val="400"/>
              </a:spcBef>
              <a:buSzTx/>
              <a:buFont typeface="Wingdings"/>
              <a:buNone/>
              <a:defRPr sz="2000">
                <a:latin typeface="Century"/>
                <a:ea typeface="Century"/>
                <a:cs typeface="Century"/>
                <a:sym typeface="Century"/>
              </a:defRPr>
            </a:pPr>
            <a:r>
              <a:rPr dirty="0">
                <a:solidFill>
                  <a:schemeClr val="tx1"/>
                </a:solidFill>
              </a:rPr>
              <a:t>Size of data:  </a:t>
            </a:r>
            <a:r>
              <a:rPr lang="en-US" dirty="0" smtClean="0">
                <a:solidFill>
                  <a:schemeClr val="tx1"/>
                </a:solidFill>
                <a:latin typeface="+mn-lt"/>
              </a:rPr>
              <a:t>60 MB</a:t>
            </a:r>
            <a:endParaRPr dirty="0">
              <a:solidFill>
                <a:schemeClr val="tx1"/>
              </a:solidFill>
              <a:latin typeface="+mn-lt"/>
            </a:endParaRPr>
          </a:p>
          <a:p>
            <a:pPr marL="0" indent="0">
              <a:buSzTx/>
              <a:buFont typeface="Wingdings"/>
              <a:buNone/>
              <a:defRPr sz="2000">
                <a:solidFill>
                  <a:srgbClr val="00B0F0"/>
                </a:solidFill>
                <a:latin typeface="Century"/>
                <a:ea typeface="Century"/>
                <a:cs typeface="Century"/>
                <a:sym typeface="Century"/>
              </a:defRPr>
            </a:pPr>
            <a:endParaRPr dirty="0">
              <a:solidFill>
                <a:schemeClr val="tx1"/>
              </a:solidFill>
            </a:endParaRPr>
          </a:p>
          <a:p>
            <a:pPr marL="0" indent="0">
              <a:spcBef>
                <a:spcPts val="400"/>
              </a:spcBef>
              <a:buSzTx/>
              <a:buFont typeface="Wingdings"/>
              <a:buNone/>
              <a:defRPr sz="2000">
                <a:latin typeface="Century"/>
                <a:ea typeface="Century"/>
                <a:cs typeface="Century"/>
                <a:sym typeface="Century"/>
              </a:defRPr>
            </a:pPr>
            <a:r>
              <a:rPr dirty="0">
                <a:solidFill>
                  <a:schemeClr val="tx1"/>
                </a:solidFill>
              </a:rPr>
              <a:t>Name:           </a:t>
            </a:r>
            <a:r>
              <a:rPr lang="en-US" dirty="0" smtClean="0">
                <a:solidFill>
                  <a:schemeClr val="tx1"/>
                </a:solidFill>
                <a:latin typeface="+mn-lt"/>
              </a:rPr>
              <a:t>Crime data with population and crime rate</a:t>
            </a:r>
            <a:r>
              <a:rPr lang="en-US" dirty="0" smtClean="0">
                <a:solidFill>
                  <a:schemeClr val="tx1"/>
                </a:solidFill>
              </a:rPr>
              <a:t>.</a:t>
            </a:r>
            <a:endParaRPr dirty="0">
              <a:solidFill>
                <a:schemeClr val="tx1"/>
              </a:solidFill>
            </a:endParaRPr>
          </a:p>
          <a:p>
            <a:pPr marL="0" indent="0">
              <a:spcBef>
                <a:spcPts val="400"/>
              </a:spcBef>
              <a:buSzTx/>
              <a:buFont typeface="Wingdings"/>
              <a:buNone/>
              <a:defRPr sz="2000">
                <a:latin typeface="Century"/>
                <a:ea typeface="Century"/>
                <a:cs typeface="Century"/>
                <a:sym typeface="Century"/>
              </a:defRPr>
            </a:pPr>
            <a:r>
              <a:rPr dirty="0">
                <a:solidFill>
                  <a:schemeClr val="tx1"/>
                </a:solidFill>
              </a:rPr>
              <a:t>Description:  </a:t>
            </a:r>
            <a:r>
              <a:rPr lang="en-US" dirty="0" smtClean="0">
                <a:solidFill>
                  <a:schemeClr val="tx1"/>
                </a:solidFill>
                <a:latin typeface="+mn-lt"/>
              </a:rPr>
              <a:t>Crime data and crime rate by city of the United States, which could used for calculating the crime data for each city.</a:t>
            </a:r>
            <a:endParaRPr dirty="0">
              <a:solidFill>
                <a:schemeClr val="tx1"/>
              </a:solidFill>
              <a:latin typeface="+mn-lt"/>
            </a:endParaRPr>
          </a:p>
          <a:p>
            <a:pPr marL="0" indent="0">
              <a:spcBef>
                <a:spcPts val="400"/>
              </a:spcBef>
              <a:buSzTx/>
              <a:buFont typeface="Wingdings"/>
              <a:buNone/>
              <a:defRPr sz="2000">
                <a:latin typeface="Century"/>
                <a:ea typeface="Century"/>
                <a:cs typeface="Century"/>
                <a:sym typeface="Century"/>
              </a:defRPr>
            </a:pPr>
            <a:r>
              <a:rPr dirty="0">
                <a:solidFill>
                  <a:schemeClr val="tx1"/>
                </a:solidFill>
              </a:rPr>
              <a:t>Size of data:  </a:t>
            </a:r>
            <a:r>
              <a:rPr lang="en-US" dirty="0" smtClean="0">
                <a:solidFill>
                  <a:schemeClr val="tx1"/>
                </a:solidFill>
                <a:latin typeface="+mn-lt"/>
              </a:rPr>
              <a:t>300 KB</a:t>
            </a:r>
            <a:endParaRPr lang="en-US" dirty="0">
              <a:solidFill>
                <a:schemeClr val="tx1"/>
              </a:solidFill>
              <a:latin typeface="+mn-lt"/>
            </a:endParaRPr>
          </a:p>
          <a:p>
            <a:pPr marL="0" indent="0">
              <a:spcBef>
                <a:spcPts val="400"/>
              </a:spcBef>
              <a:buSzTx/>
              <a:buFont typeface="Wingdings"/>
              <a:buNone/>
              <a:defRPr sz="2000">
                <a:latin typeface="Century"/>
                <a:ea typeface="Century"/>
                <a:cs typeface="Century"/>
                <a:sym typeface="Century"/>
              </a:defRPr>
            </a:pPr>
            <a:endParaRPr dirty="0">
              <a:solidFill>
                <a:schemeClr val="tx1"/>
              </a:solidFill>
            </a:endParaRPr>
          </a:p>
          <a:p>
            <a:pPr marL="0" indent="0">
              <a:spcBef>
                <a:spcPts val="400"/>
              </a:spcBef>
              <a:buSzTx/>
              <a:buFont typeface="Wingdings"/>
              <a:buNone/>
              <a:defRPr sz="2000">
                <a:latin typeface="Century"/>
                <a:ea typeface="Century"/>
                <a:cs typeface="Century"/>
                <a:sym typeface="Century"/>
              </a:defRPr>
            </a:pPr>
            <a:r>
              <a:rPr dirty="0">
                <a:solidFill>
                  <a:schemeClr val="tx1"/>
                </a:solidFill>
              </a:rPr>
              <a:t>Name:           </a:t>
            </a:r>
            <a:r>
              <a:rPr lang="en-US" dirty="0" smtClean="0">
                <a:solidFill>
                  <a:schemeClr val="tx1"/>
                </a:solidFill>
                <a:latin typeface="+mn-lt"/>
              </a:rPr>
              <a:t>Demographic Data.</a:t>
            </a:r>
            <a:endParaRPr dirty="0">
              <a:solidFill>
                <a:schemeClr val="tx1"/>
              </a:solidFill>
              <a:latin typeface="+mn-lt"/>
            </a:endParaRPr>
          </a:p>
          <a:p>
            <a:pPr marL="0" indent="0">
              <a:spcBef>
                <a:spcPts val="400"/>
              </a:spcBef>
              <a:buSzTx/>
              <a:buFont typeface="Wingdings"/>
              <a:buNone/>
              <a:defRPr sz="2000">
                <a:latin typeface="Century"/>
                <a:ea typeface="Century"/>
                <a:cs typeface="Century"/>
                <a:sym typeface="Century"/>
              </a:defRPr>
            </a:pPr>
            <a:r>
              <a:rPr dirty="0">
                <a:solidFill>
                  <a:schemeClr val="tx1"/>
                </a:solidFill>
              </a:rPr>
              <a:t>Description:  </a:t>
            </a:r>
            <a:r>
              <a:rPr lang="en-US" dirty="0" smtClean="0">
                <a:solidFill>
                  <a:schemeClr val="tx1"/>
                </a:solidFill>
                <a:latin typeface="+mn-lt"/>
              </a:rPr>
              <a:t>Population structure in each cities and counties.</a:t>
            </a:r>
            <a:endParaRPr dirty="0">
              <a:solidFill>
                <a:schemeClr val="tx1"/>
              </a:solidFill>
              <a:latin typeface="+mn-lt"/>
            </a:endParaRPr>
          </a:p>
          <a:p>
            <a:pPr marL="0" indent="0">
              <a:spcBef>
                <a:spcPts val="400"/>
              </a:spcBef>
              <a:buSzTx/>
              <a:buFont typeface="Wingdings"/>
              <a:buNone/>
              <a:defRPr sz="2000">
                <a:latin typeface="Century"/>
                <a:ea typeface="Century"/>
                <a:cs typeface="Century"/>
                <a:sym typeface="Century"/>
              </a:defRPr>
            </a:pPr>
            <a:r>
              <a:rPr dirty="0">
                <a:solidFill>
                  <a:schemeClr val="tx1"/>
                </a:solidFill>
              </a:rPr>
              <a:t>Size of data:  </a:t>
            </a:r>
            <a:r>
              <a:rPr lang="en-US" dirty="0" smtClean="0">
                <a:solidFill>
                  <a:schemeClr val="tx1"/>
                </a:solidFill>
                <a:latin typeface="+mn-lt"/>
              </a:rPr>
              <a:t>100 MB</a:t>
            </a:r>
            <a:endParaRPr dirty="0">
              <a:solidFill>
                <a:schemeClr val="tx1"/>
              </a:solidFill>
              <a:latin typeface="+mn-lt"/>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5</a:t>
            </a:fld>
            <a:endParaRPr/>
          </a:p>
        </p:txBody>
      </p:sp>
      <p:sp>
        <p:nvSpPr>
          <p:cNvPr id="43"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r>
              <a:rPr lang="en-US" dirty="0">
                <a:solidFill>
                  <a:schemeClr val="tx1"/>
                </a:solidFill>
                <a:latin typeface="+mn-ea"/>
              </a:rPr>
              <a:t>Your Neighborhood Finder</a:t>
            </a:r>
            <a:endParaRPr dirty="0"/>
          </a:p>
        </p:txBody>
      </p:sp>
      <p:sp>
        <p:nvSpPr>
          <p:cNvPr id="44" name="Design Diagram…"/>
          <p:cNvSpPr txBox="1">
            <a:spLocks noGrp="1"/>
          </p:cNvSpPr>
          <p:nvPr>
            <p:ph type="body" idx="1"/>
          </p:nvPr>
        </p:nvSpPr>
        <p:spPr>
          <a:xfrm>
            <a:off x="571499" y="1130300"/>
            <a:ext cx="7785101" cy="5346700"/>
          </a:xfrm>
          <a:prstGeom prst="rect">
            <a:avLst/>
          </a:prstGeom>
        </p:spPr>
        <p:txBody>
          <a:bodyPr>
            <a:normAutofit fontScale="85000" lnSpcReduction="20000"/>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Design Diagram</a:t>
            </a:r>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lang="en-US" dirty="0" smtClean="0"/>
          </a:p>
          <a:p>
            <a:pPr marL="0" indent="0">
              <a:buSzTx/>
              <a:buFont typeface="Wingdings"/>
              <a:buNone/>
              <a:defRPr sz="2000">
                <a:solidFill>
                  <a:srgbClr val="00B0F0"/>
                </a:solidFill>
                <a:latin typeface="Century"/>
                <a:ea typeface="Century"/>
                <a:cs typeface="Century"/>
                <a:sym typeface="Century"/>
              </a:defRPr>
            </a:pPr>
            <a:endParaRPr lang="en-US" dirty="0"/>
          </a:p>
          <a:p>
            <a:pPr marL="0" indent="0">
              <a:buSzTx/>
              <a:buFont typeface="Wingdings"/>
              <a:buNone/>
              <a:defRPr sz="2000">
                <a:solidFill>
                  <a:srgbClr val="00B0F0"/>
                </a:solidFill>
                <a:latin typeface="Century"/>
                <a:ea typeface="Century"/>
                <a:cs typeface="Century"/>
                <a:sym typeface="Century"/>
              </a:defRPr>
            </a:pPr>
            <a:endParaRPr lang="en-US" dirty="0" smtClean="0"/>
          </a:p>
          <a:p>
            <a:pPr marL="0" indent="0">
              <a:buSzTx/>
              <a:buFont typeface="Wingdings"/>
              <a:buNone/>
              <a:defRPr sz="2000">
                <a:solidFill>
                  <a:srgbClr val="00B0F0"/>
                </a:solidFill>
                <a:latin typeface="Century"/>
                <a:ea typeface="Century"/>
                <a:cs typeface="Century"/>
                <a:sym typeface="Century"/>
              </a:defRPr>
            </a:pPr>
            <a:endParaRPr lang="en-US" dirty="0"/>
          </a:p>
          <a:p>
            <a:pPr marL="0" indent="0">
              <a:buSzTx/>
              <a:buFont typeface="Wingdings"/>
              <a:buNone/>
              <a:defRPr sz="2000">
                <a:solidFill>
                  <a:srgbClr val="00B0F0"/>
                </a:solidFill>
                <a:latin typeface="Century"/>
                <a:ea typeface="Century"/>
                <a:cs typeface="Century"/>
                <a:sym typeface="Century"/>
              </a:defRPr>
            </a:pPr>
            <a:endParaRPr lang="en-US" dirty="0" smtClean="0"/>
          </a:p>
          <a:p>
            <a:pPr marL="0" indent="0">
              <a:buSzTx/>
              <a:buFont typeface="Wingdings"/>
              <a:buNone/>
              <a:defRPr sz="2000">
                <a:solidFill>
                  <a:srgbClr val="00B0F0"/>
                </a:solidFill>
                <a:latin typeface="Century"/>
                <a:ea typeface="Century"/>
                <a:cs typeface="Century"/>
                <a:sym typeface="Century"/>
              </a:defRPr>
            </a:pPr>
            <a:endParaRPr lang="en-US" dirty="0"/>
          </a:p>
          <a:p>
            <a:pPr marL="0" indent="0">
              <a:buSzTx/>
              <a:buFont typeface="Wingdings"/>
              <a:buNone/>
              <a:defRPr sz="2000">
                <a:solidFill>
                  <a:srgbClr val="00B0F0"/>
                </a:solidFill>
                <a:latin typeface="Century"/>
                <a:ea typeface="Century"/>
                <a:cs typeface="Century"/>
                <a:sym typeface="Century"/>
              </a:defRPr>
            </a:pPr>
            <a:endParaRPr lang="en-US" dirty="0" smtClean="0"/>
          </a:p>
          <a:p>
            <a:pPr marL="0" indent="0">
              <a:buSzTx/>
              <a:buFont typeface="Wingdings"/>
              <a:buNone/>
              <a:defRPr sz="2000">
                <a:solidFill>
                  <a:srgbClr val="00B0F0"/>
                </a:solidFill>
                <a:latin typeface="Century"/>
                <a:ea typeface="Century"/>
                <a:cs typeface="Century"/>
                <a:sym typeface="Century"/>
              </a:defRPr>
            </a:pPr>
            <a:endParaRPr lang="en-US" dirty="0"/>
          </a:p>
          <a:p>
            <a:pPr marL="0" indent="0">
              <a:buSzTx/>
              <a:buFont typeface="Wingdings"/>
              <a:buNone/>
              <a:defRPr sz="2000">
                <a:solidFill>
                  <a:srgbClr val="00B0F0"/>
                </a:solidFill>
                <a:latin typeface="Century"/>
                <a:ea typeface="Century"/>
                <a:cs typeface="Century"/>
                <a:sym typeface="Century"/>
              </a:defRPr>
            </a:pPr>
            <a:endParaRPr lang="en-US" dirty="0" smtClean="0"/>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lang="en-US" dirty="0" smtClean="0"/>
          </a:p>
          <a:p>
            <a:pPr marL="0" indent="0">
              <a:buSzTx/>
              <a:buFont typeface="Wingdings"/>
              <a:buNone/>
              <a:defRPr sz="2000">
                <a:solidFill>
                  <a:srgbClr val="00B0F0"/>
                </a:solidFill>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r>
              <a:rPr dirty="0"/>
              <a:t>Platform(s) on which the application runs: </a:t>
            </a:r>
          </a:p>
          <a:p>
            <a:pPr marL="0" indent="0">
              <a:spcBef>
                <a:spcPts val="400"/>
              </a:spcBef>
              <a:buSzTx/>
              <a:buFont typeface="Wingdings"/>
              <a:buNone/>
              <a:defRPr sz="2000">
                <a:solidFill>
                  <a:srgbClr val="FF0000"/>
                </a:solidFill>
                <a:latin typeface="Century"/>
                <a:ea typeface="Century"/>
                <a:cs typeface="Century"/>
                <a:sym typeface="Century"/>
              </a:defRPr>
            </a:pPr>
            <a:r>
              <a:rPr dirty="0" smtClean="0">
                <a:solidFill>
                  <a:schemeClr val="tx1"/>
                </a:solidFill>
              </a:rPr>
              <a:t>Quickstart VM</a:t>
            </a:r>
            <a:r>
              <a:rPr lang="en-US" dirty="0" smtClean="0">
                <a:solidFill>
                  <a:schemeClr val="tx1"/>
                </a:solidFill>
              </a:rPr>
              <a:t>, Dumbo, Local Virtual Environment.</a:t>
            </a:r>
            <a:endParaRPr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99" y="1581508"/>
            <a:ext cx="3433831" cy="42881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5330" y="1775839"/>
            <a:ext cx="4893411" cy="3899437"/>
          </a:xfrm>
          <a:prstGeom prst="rect">
            <a:avLst/>
          </a:prstGeom>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6</a:t>
            </a:fld>
            <a:endParaRPr/>
          </a:p>
        </p:txBody>
      </p:sp>
      <p:sp>
        <p:nvSpPr>
          <p:cNvPr id="47"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r>
              <a:rPr lang="en-US" dirty="0">
                <a:solidFill>
                  <a:schemeClr val="tx1"/>
                </a:solidFill>
                <a:latin typeface="+mn-ea"/>
              </a:rPr>
              <a:t>Your Neighborhood Finder</a:t>
            </a:r>
            <a:endParaRPr dirty="0"/>
          </a:p>
        </p:txBody>
      </p:sp>
      <p:sp>
        <p:nvSpPr>
          <p:cNvPr id="48" name="Experiments/Results…"/>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Experiments/Results</a:t>
            </a:r>
          </a:p>
          <a:p>
            <a:pPr marL="0" indent="0">
              <a:buSzTx/>
              <a:buFont typeface="Wingdings"/>
              <a:buNone/>
              <a:defRPr sz="1600">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r>
              <a:rPr dirty="0"/>
              <a:t>1. </a:t>
            </a:r>
            <a:r>
              <a:rPr dirty="0">
                <a:solidFill>
                  <a:srgbClr val="FF0000"/>
                </a:solidFill>
              </a:rPr>
              <a:t>&lt;Result 1&gt;</a:t>
            </a:r>
          </a:p>
          <a:p>
            <a:pPr marL="0" lvl="1" indent="400050">
              <a:spcBef>
                <a:spcPts val="300"/>
              </a:spcBef>
              <a:buSzTx/>
              <a:buFont typeface="Wingdings"/>
              <a:buNone/>
              <a:defRPr sz="1600">
                <a:solidFill>
                  <a:srgbClr val="FF0000"/>
                </a:solidFill>
                <a:latin typeface="Century"/>
                <a:ea typeface="Century"/>
                <a:cs typeface="Century"/>
                <a:sym typeface="Century"/>
              </a:defRPr>
            </a:pPr>
            <a:r>
              <a:rPr dirty="0"/>
              <a:t>&lt;Tell us about experimental results, insights, or other key observations.&gt;</a:t>
            </a:r>
          </a:p>
          <a:p>
            <a:pPr marL="0" lvl="1" indent="400050">
              <a:spcBef>
                <a:spcPts val="300"/>
              </a:spcBef>
              <a:buSzTx/>
              <a:buFont typeface="Wingdings"/>
              <a:buNone/>
              <a:defRPr sz="1600">
                <a:solidFill>
                  <a:srgbClr val="FF0000"/>
                </a:solidFill>
                <a:latin typeface="Century"/>
                <a:ea typeface="Century"/>
                <a:cs typeface="Century"/>
                <a:sym typeface="Century"/>
              </a:defRPr>
            </a:pPr>
            <a:endParaRPr sz="2000" dirty="0">
              <a:solidFill>
                <a:srgbClr val="00B0F0"/>
              </a:solidFill>
            </a:endParaRPr>
          </a:p>
          <a:p>
            <a:pPr marL="0" indent="0">
              <a:spcBef>
                <a:spcPts val="400"/>
              </a:spcBef>
              <a:buSzTx/>
              <a:buFont typeface="Wingdings"/>
              <a:buNone/>
              <a:defRPr sz="2000">
                <a:latin typeface="Century"/>
                <a:ea typeface="Century"/>
                <a:cs typeface="Century"/>
                <a:sym typeface="Century"/>
              </a:defRPr>
            </a:pPr>
            <a:r>
              <a:rPr dirty="0"/>
              <a:t>2. </a:t>
            </a:r>
            <a:r>
              <a:rPr>
                <a:solidFill>
                  <a:srgbClr val="FF0000"/>
                </a:solidFill>
              </a:rPr>
              <a:t>&lt;Result 2&gt;</a:t>
            </a:r>
          </a:p>
          <a:p>
            <a:pPr marL="0" indent="0">
              <a:buSzTx/>
              <a:buFont typeface="Wingdings"/>
              <a:buNone/>
              <a:defRPr sz="2000">
                <a:solidFill>
                  <a:srgbClr val="00B0F0"/>
                </a:solidFill>
                <a:latin typeface="Century"/>
                <a:ea typeface="Century"/>
                <a:cs typeface="Century"/>
                <a:sym typeface="Century"/>
              </a:defRPr>
            </a:pP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3. </a:t>
            </a:r>
            <a:r>
              <a:rPr dirty="0">
                <a:solidFill>
                  <a:srgbClr val="FF0000"/>
                </a:solidFill>
              </a:rPr>
              <a:t>&lt;Result 3&gt;</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7</a:t>
            </a:fld>
            <a:endParaRPr/>
          </a:p>
        </p:txBody>
      </p:sp>
      <p:sp>
        <p:nvSpPr>
          <p:cNvPr id="51" name="&lt;Your project name&gt;"/>
          <p:cNvSpPr txBox="1">
            <a:spLocks noGrp="1"/>
          </p:cNvSpPr>
          <p:nvPr>
            <p:ph type="title"/>
          </p:nvPr>
        </p:nvSpPr>
        <p:spPr>
          <a:xfrm>
            <a:off x="457201" y="289243"/>
            <a:ext cx="8229600" cy="712788"/>
          </a:xfrm>
          <a:prstGeom prst="rect">
            <a:avLst/>
          </a:prstGeom>
        </p:spPr>
        <p:txBody>
          <a:bodyPr/>
          <a:lstStyle>
            <a:lvl1pPr>
              <a:defRPr>
                <a:solidFill>
                  <a:srgbClr val="FF0000"/>
                </a:solidFill>
                <a:latin typeface="Century"/>
                <a:ea typeface="Century"/>
                <a:cs typeface="Century"/>
                <a:sym typeface="Century"/>
              </a:defRPr>
            </a:lvl1pPr>
          </a:lstStyle>
          <a:p>
            <a:r>
              <a:rPr lang="en-US" dirty="0">
                <a:solidFill>
                  <a:schemeClr val="tx1"/>
                </a:solidFill>
                <a:latin typeface="+mn-ea"/>
              </a:rPr>
              <a:t>Your Neighborhood Finder</a:t>
            </a:r>
            <a:endParaRPr dirty="0"/>
          </a:p>
        </p:txBody>
      </p:sp>
      <p:sp>
        <p:nvSpPr>
          <p:cNvPr id="52" name="Obstacles…"/>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smtClean="0"/>
              <a:t>Obstacles</a:t>
            </a:r>
            <a:endParaRPr dirty="0"/>
          </a:p>
          <a:p>
            <a:pPr marL="0" indent="0">
              <a:buSzTx/>
              <a:buFont typeface="Wingdings"/>
              <a:buNone/>
              <a:defRPr sz="1600">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r>
              <a:rPr dirty="0"/>
              <a:t>1. </a:t>
            </a:r>
            <a:r>
              <a:rPr lang="en-US" dirty="0" smtClean="0">
                <a:solidFill>
                  <a:schemeClr val="tx1"/>
                </a:solidFill>
              </a:rPr>
              <a:t>How to join dataset</a:t>
            </a:r>
            <a:endParaRPr lang="en-US" dirty="0">
              <a:solidFill>
                <a:srgbClr val="FF0000"/>
              </a:solidFill>
            </a:endParaRPr>
          </a:p>
          <a:p>
            <a:pPr marL="0" indent="0">
              <a:spcBef>
                <a:spcPts val="400"/>
              </a:spcBef>
              <a:buSzTx/>
              <a:buFont typeface="Wingdings"/>
              <a:buNone/>
              <a:defRPr sz="2000">
                <a:latin typeface="Century"/>
                <a:ea typeface="Century"/>
                <a:cs typeface="Century"/>
                <a:sym typeface="Century"/>
              </a:defRPr>
            </a:pPr>
            <a:r>
              <a:rPr lang="en-US" dirty="0" smtClean="0">
                <a:solidFill>
                  <a:schemeClr val="tx1"/>
                </a:solidFill>
              </a:rPr>
              <a:t>Our datasets have different format and we need join the data by county, city, state and zip code. We need to find each county, city, zip code and state information for each single row data and join them, which costs us a lot of time.</a:t>
            </a:r>
            <a:endParaRPr dirty="0" smtClean="0">
              <a:solidFill>
                <a:schemeClr val="tx1"/>
              </a:solidFill>
            </a:endParaRPr>
          </a:p>
          <a:p>
            <a:pPr marL="0" indent="0">
              <a:spcBef>
                <a:spcPts val="400"/>
              </a:spcBef>
              <a:buSzTx/>
              <a:buFont typeface="Wingdings"/>
              <a:buNone/>
              <a:defRPr sz="2000">
                <a:latin typeface="Century"/>
                <a:ea typeface="Century"/>
                <a:cs typeface="Century"/>
                <a:sym typeface="Century"/>
              </a:defRPr>
            </a:pPr>
            <a:r>
              <a:rPr dirty="0" smtClean="0"/>
              <a:t>2. </a:t>
            </a:r>
            <a:r>
              <a:rPr lang="en-US" dirty="0" smtClean="0">
                <a:solidFill>
                  <a:schemeClr val="tx1"/>
                </a:solidFill>
              </a:rPr>
              <a:t>How to evaluate the data for each cluster.</a:t>
            </a:r>
          </a:p>
          <a:p>
            <a:pPr marL="0" indent="0">
              <a:spcBef>
                <a:spcPts val="400"/>
              </a:spcBef>
              <a:buSzTx/>
              <a:buFont typeface="Wingdings"/>
              <a:buNone/>
              <a:defRPr sz="2000">
                <a:latin typeface="Century"/>
                <a:ea typeface="Century"/>
                <a:cs typeface="Century"/>
                <a:sym typeface="Century"/>
              </a:defRPr>
            </a:pPr>
            <a:r>
              <a:rPr lang="en-US" dirty="0" smtClean="0">
                <a:solidFill>
                  <a:schemeClr val="tx1"/>
                </a:solidFill>
              </a:rPr>
              <a:t>In our data, just like the population structure in each area, it’s hard to evaluate them and give users a choice to choose their preference, we need make it proper to let it come out with right result and right aggregation.</a:t>
            </a:r>
            <a:endParaRPr dirty="0">
              <a:solidFill>
                <a:schemeClr val="tx1"/>
              </a:solidFill>
            </a:endParaRPr>
          </a:p>
          <a:p>
            <a:pPr marL="0" indent="0">
              <a:spcBef>
                <a:spcPts val="400"/>
              </a:spcBef>
              <a:buSzTx/>
              <a:buFont typeface="Wingdings"/>
              <a:buNone/>
              <a:defRPr sz="2000">
                <a:latin typeface="Century"/>
                <a:ea typeface="Century"/>
                <a:cs typeface="Century"/>
                <a:sym typeface="Century"/>
              </a:defRPr>
            </a:pPr>
            <a:endParaRPr dirty="0">
              <a:solidFill>
                <a:srgbClr val="FF0000"/>
              </a:solidFil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8</a:t>
            </a:fld>
            <a:endParaRPr/>
          </a:p>
        </p:txBody>
      </p:sp>
      <p:sp>
        <p:nvSpPr>
          <p:cNvPr id="55"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r>
              <a:rPr lang="en-US" dirty="0">
                <a:solidFill>
                  <a:schemeClr val="tx1"/>
                </a:solidFill>
                <a:latin typeface="+mn-ea"/>
              </a:rPr>
              <a:t>Your Neighborhood Finder</a:t>
            </a:r>
            <a:endParaRPr dirty="0"/>
          </a:p>
        </p:txBody>
      </p:sp>
      <p:sp>
        <p:nvSpPr>
          <p:cNvPr id="56" name="Summary…"/>
          <p:cNvSpPr txBox="1">
            <a:spLocks noGrp="1"/>
          </p:cNvSpPr>
          <p:nvPr>
            <p:ph type="body" idx="1"/>
          </p:nvPr>
        </p:nvSpPr>
        <p:spPr>
          <a:xfrm>
            <a:off x="571499" y="1130300"/>
            <a:ext cx="7785101" cy="5346700"/>
          </a:xfrm>
          <a:prstGeom prst="rect">
            <a:avLst/>
          </a:prstGeom>
        </p:spPr>
        <p:txBody>
          <a:bodyPr>
            <a:normAutofit/>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Summary</a:t>
            </a:r>
          </a:p>
          <a:p>
            <a:pPr marL="0" indent="0">
              <a:buSzTx/>
              <a:buFont typeface="Wingdings"/>
              <a:buNone/>
              <a:defRPr sz="2000">
                <a:solidFill>
                  <a:srgbClr val="00B0F0"/>
                </a:solidFill>
                <a:latin typeface="Century"/>
                <a:ea typeface="Century"/>
                <a:cs typeface="Century"/>
                <a:sym typeface="Century"/>
              </a:defRPr>
            </a:pPr>
            <a:r>
              <a:rPr lang="en-US" dirty="0" smtClean="0">
                <a:solidFill>
                  <a:schemeClr val="tx1"/>
                </a:solidFill>
              </a:rPr>
              <a:t>With Your Neighborhood Finder, you can use it as your living area recommendation tool or a search tool for a living area. And you can get </a:t>
            </a:r>
            <a:r>
              <a:rPr lang="en-US" smtClean="0">
                <a:solidFill>
                  <a:schemeClr val="tx1"/>
                </a:solidFill>
              </a:rPr>
              <a:t>the information for those recommendation area as well.</a:t>
            </a:r>
            <a:endParaRPr dirty="0">
              <a:solidFill>
                <a:schemeClr val="tx1"/>
              </a:solidFill>
            </a:endParaRPr>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spcBef>
                <a:spcPts val="600"/>
              </a:spcBef>
              <a:buSzTx/>
              <a:buFont typeface="Wingdings"/>
              <a:buNone/>
              <a:defRPr sz="2800">
                <a:latin typeface="Century"/>
                <a:ea typeface="Century"/>
                <a:cs typeface="Century"/>
                <a:sym typeface="Century"/>
              </a:defRPr>
            </a:pPr>
            <a:r>
              <a:rPr dirty="0" smtClean="0"/>
              <a:t>Acknowledgements</a:t>
            </a:r>
            <a:endParaRPr lang="en-US" dirty="0"/>
          </a:p>
          <a:p>
            <a:pPr>
              <a:spcBef>
                <a:spcPts val="600"/>
              </a:spcBef>
              <a:buSzTx/>
              <a:buFont typeface="Arial" charset="0"/>
              <a:buChar char="•"/>
              <a:defRPr sz="2800">
                <a:latin typeface="Century"/>
                <a:ea typeface="Century"/>
                <a:cs typeface="Century"/>
                <a:sym typeface="Century"/>
              </a:defRPr>
            </a:pPr>
            <a:r>
              <a:rPr lang="en-US" sz="1600" dirty="0" smtClean="0">
                <a:latin typeface="+mn-lt"/>
                <a:ea typeface="Century"/>
                <a:cs typeface="Century"/>
                <a:sym typeface="Century"/>
              </a:rPr>
              <a:t>We </a:t>
            </a:r>
            <a:r>
              <a:rPr lang="en-US" sz="1600" dirty="0">
                <a:latin typeface="+mn-lt"/>
                <a:ea typeface="Century"/>
                <a:cs typeface="Century"/>
                <a:sym typeface="Century"/>
              </a:rPr>
              <a:t>would like to express our sincere gratitude to our respected Professor Suzanne </a:t>
            </a:r>
            <a:r>
              <a:rPr lang="en-US" sz="1600" dirty="0">
                <a:latin typeface="+mn-lt"/>
                <a:ea typeface="Century"/>
                <a:cs typeface="Century"/>
                <a:sym typeface="Century"/>
              </a:rPr>
              <a:t>McIntosh, </a:t>
            </a:r>
            <a:r>
              <a:rPr lang="en-US" sz="1600" dirty="0">
                <a:latin typeface="+mn-lt"/>
                <a:ea typeface="Century"/>
                <a:cs typeface="Century"/>
                <a:sym typeface="Century"/>
              </a:rPr>
              <a:t>supported us and assisted us whenever we came across difficulties during this course project. </a:t>
            </a:r>
            <a:endParaRPr lang="en-US" sz="1600" dirty="0" smtClean="0">
              <a:latin typeface="+mn-lt"/>
              <a:ea typeface="Century"/>
              <a:cs typeface="Century"/>
              <a:sym typeface="Century"/>
            </a:endParaRPr>
          </a:p>
          <a:p>
            <a:pPr>
              <a:spcBef>
                <a:spcPts val="600"/>
              </a:spcBef>
              <a:buSzTx/>
              <a:buFont typeface="Arial" charset="0"/>
              <a:buChar char="•"/>
              <a:defRPr sz="2800">
                <a:latin typeface="Century"/>
                <a:ea typeface="Century"/>
                <a:cs typeface="Century"/>
                <a:sym typeface="Century"/>
              </a:defRPr>
            </a:pPr>
            <a:r>
              <a:rPr lang="en-US" sz="1600" dirty="0">
                <a:latin typeface="+mn-lt"/>
                <a:ea typeface="Century"/>
                <a:cs typeface="Century"/>
                <a:sym typeface="Century"/>
              </a:rPr>
              <a:t>We also want to thank Zillow, </a:t>
            </a:r>
            <a:r>
              <a:rPr lang="en-US" sz="1600" dirty="0" err="1">
                <a:latin typeface="+mn-lt"/>
                <a:ea typeface="Century"/>
                <a:cs typeface="Century"/>
                <a:sym typeface="Century"/>
              </a:rPr>
              <a:t>Kaggle</a:t>
            </a:r>
            <a:r>
              <a:rPr lang="en-US" sz="1600" dirty="0">
                <a:latin typeface="+mn-lt"/>
                <a:ea typeface="Century"/>
                <a:cs typeface="Century"/>
                <a:sym typeface="Century"/>
              </a:rPr>
              <a:t> and U.S. </a:t>
            </a:r>
            <a:r>
              <a:rPr lang="en-US" sz="1600" dirty="0">
                <a:latin typeface="+mn-lt"/>
                <a:ea typeface="Century"/>
                <a:cs typeface="Century"/>
                <a:sym typeface="Century"/>
              </a:rPr>
              <a:t>government </a:t>
            </a:r>
            <a:r>
              <a:rPr lang="en-US" sz="1600" dirty="0" smtClean="0">
                <a:latin typeface="+mn-lt"/>
                <a:ea typeface="Century"/>
                <a:cs typeface="Century"/>
                <a:sym typeface="Century"/>
              </a:rPr>
              <a:t>census</a:t>
            </a:r>
            <a:r>
              <a:rPr lang="en-US" sz="1600" dirty="0">
                <a:latin typeface="+mn-lt"/>
                <a:ea typeface="Century"/>
                <a:cs typeface="Century"/>
                <a:sym typeface="Century"/>
              </a:rPr>
              <a:t> </a:t>
            </a:r>
            <a:r>
              <a:rPr lang="en-US" sz="1600" dirty="0" smtClean="0">
                <a:latin typeface="+mn-lt"/>
                <a:ea typeface="Century"/>
                <a:cs typeface="Century"/>
                <a:sym typeface="Century"/>
              </a:rPr>
              <a:t>for sharing the data for free.</a:t>
            </a:r>
            <a:endParaRPr lang="en-US" sz="1600" dirty="0">
              <a:latin typeface="+mn-lt"/>
              <a:ea typeface="Century"/>
              <a:cs typeface="Century"/>
              <a:sym typeface="Century"/>
            </a:endParaRPr>
          </a:p>
          <a:p>
            <a:pPr>
              <a:spcBef>
                <a:spcPts val="600"/>
              </a:spcBef>
              <a:buSzTx/>
              <a:buFont typeface="Arial" charset="0"/>
              <a:buChar char="•"/>
              <a:defRPr sz="2800">
                <a:latin typeface="Century"/>
                <a:ea typeface="Century"/>
                <a:cs typeface="Century"/>
                <a:sym typeface="Century"/>
              </a:defRPr>
            </a:pPr>
            <a:endParaRPr lang="en-US" sz="1600" dirty="0">
              <a:latin typeface="+mn-lt"/>
              <a:ea typeface="Century"/>
              <a:cs typeface="Century"/>
              <a:sym typeface="Century"/>
            </a:endParaRPr>
          </a:p>
          <a:p>
            <a:pPr>
              <a:spcBef>
                <a:spcPts val="600"/>
              </a:spcBef>
              <a:buSzTx/>
              <a:defRPr sz="2800">
                <a:latin typeface="Century"/>
                <a:ea typeface="Century"/>
                <a:cs typeface="Century"/>
                <a:sym typeface="Century"/>
              </a:defRPr>
            </a:pPr>
            <a:endParaRPr lang="en-US" sz="1600" dirty="0" smtClean="0">
              <a:latin typeface="+mn-lt"/>
              <a:sym typeface="Century"/>
            </a:endParaRPr>
          </a:p>
          <a:p>
            <a:pPr marL="0" indent="0">
              <a:spcBef>
                <a:spcPts val="600"/>
              </a:spcBef>
              <a:buSzTx/>
              <a:buFont typeface="Wingdings"/>
              <a:buNone/>
              <a:defRPr sz="2800">
                <a:latin typeface="Century"/>
                <a:ea typeface="Century"/>
                <a:cs typeface="Century"/>
                <a:sym typeface="Century"/>
              </a:defRPr>
            </a:pPr>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9</a:t>
            </a:fld>
            <a:endParaRPr/>
          </a:p>
        </p:txBody>
      </p:sp>
      <p:sp>
        <p:nvSpPr>
          <p:cNvPr id="59"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r>
              <a:rPr lang="en-US" dirty="0">
                <a:solidFill>
                  <a:schemeClr val="tx1"/>
                </a:solidFill>
                <a:latin typeface="+mn-ea"/>
              </a:rPr>
              <a:t>Your Neighborhood Finder</a:t>
            </a:r>
            <a:endParaRPr dirty="0"/>
          </a:p>
        </p:txBody>
      </p:sp>
      <p:sp>
        <p:nvSpPr>
          <p:cNvPr id="60" name="References…"/>
          <p:cNvSpPr txBox="1">
            <a:spLocks noGrp="1"/>
          </p:cNvSpPr>
          <p:nvPr>
            <p:ph type="body" idx="1"/>
          </p:nvPr>
        </p:nvSpPr>
        <p:spPr>
          <a:xfrm>
            <a:off x="571499" y="1130300"/>
            <a:ext cx="7785101" cy="5346700"/>
          </a:xfrm>
          <a:prstGeom prst="rect">
            <a:avLst/>
          </a:prstGeom>
        </p:spPr>
        <p:txBody>
          <a:bodyPr>
            <a:normAutofit/>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smtClean="0"/>
              <a:t>References</a:t>
            </a:r>
            <a:endParaRPr lang="en-US" dirty="0" smtClean="0"/>
          </a:p>
          <a:p>
            <a:pPr>
              <a:spcBef>
                <a:spcPts val="600"/>
              </a:spcBef>
              <a:buSzTx/>
              <a:buFont typeface="Arial" charset="0"/>
              <a:buChar char="•"/>
              <a:defRPr sz="2800">
                <a:latin typeface="Century"/>
                <a:ea typeface="Century"/>
                <a:cs typeface="Century"/>
                <a:sym typeface="Century"/>
              </a:defRPr>
            </a:pPr>
            <a:r>
              <a:rPr lang="en-US" sz="1400" dirty="0" err="1">
                <a:latin typeface="+mn-lt"/>
                <a:ea typeface="Century"/>
                <a:cs typeface="Century"/>
                <a:sym typeface="Century"/>
              </a:rPr>
              <a:t>Shyam</a:t>
            </a:r>
            <a:r>
              <a:rPr lang="en-US" sz="1400" dirty="0">
                <a:latin typeface="+mn-lt"/>
                <a:ea typeface="Century"/>
                <a:cs typeface="Century"/>
                <a:sym typeface="Century"/>
              </a:rPr>
              <a:t> </a:t>
            </a:r>
            <a:r>
              <a:rPr lang="en-US" sz="1400" dirty="0" err="1">
                <a:latin typeface="+mn-lt"/>
                <a:ea typeface="Century"/>
                <a:cs typeface="Century"/>
                <a:sym typeface="Century"/>
              </a:rPr>
              <a:t>Varan</a:t>
            </a:r>
            <a:r>
              <a:rPr lang="en-US" sz="1400" dirty="0">
                <a:latin typeface="+mn-lt"/>
                <a:ea typeface="Century"/>
                <a:cs typeface="Century"/>
                <a:sym typeface="Century"/>
              </a:rPr>
              <a:t> </a:t>
            </a:r>
            <a:r>
              <a:rPr lang="en-US" sz="1400" dirty="0" err="1">
                <a:latin typeface="+mn-lt"/>
                <a:ea typeface="Century"/>
                <a:cs typeface="Century"/>
                <a:sym typeface="Century"/>
              </a:rPr>
              <a:t>Nath</a:t>
            </a:r>
            <a:r>
              <a:rPr lang="en-US" sz="1400" dirty="0">
                <a:latin typeface="+mn-lt"/>
                <a:ea typeface="Century"/>
                <a:cs typeface="Century"/>
                <a:sym typeface="Century"/>
              </a:rPr>
              <a:t>, Crime Pattern Detection Using Data Mining, Proceedings of the 2006 IEEE/WIC/ACM international conference on Web Intelligence and Intelligent Agent Technology, p.41-44, December 18-22, 2006. </a:t>
            </a:r>
            <a:endParaRPr lang="en-US" sz="1400" dirty="0">
              <a:latin typeface="+mn-lt"/>
              <a:ea typeface="Century"/>
              <a:cs typeface="Century"/>
              <a:sym typeface="Century"/>
            </a:endParaRPr>
          </a:p>
          <a:p>
            <a:pPr>
              <a:spcBef>
                <a:spcPts val="600"/>
              </a:spcBef>
              <a:buSzTx/>
              <a:buFont typeface="Arial" charset="0"/>
              <a:buChar char="•"/>
              <a:defRPr sz="2800">
                <a:latin typeface="Century"/>
                <a:ea typeface="Century"/>
                <a:cs typeface="Century"/>
                <a:sym typeface="Century"/>
              </a:defRPr>
            </a:pPr>
            <a:r>
              <a:rPr lang="en-US" sz="1400" dirty="0" err="1">
                <a:latin typeface="+mn-lt"/>
                <a:ea typeface="Century"/>
                <a:cs typeface="Century"/>
                <a:sym typeface="Century"/>
              </a:rPr>
              <a:t>Neli</a:t>
            </a:r>
            <a:r>
              <a:rPr lang="en-US" sz="1400" dirty="0">
                <a:latin typeface="+mn-lt"/>
                <a:ea typeface="Century"/>
                <a:cs typeface="Century"/>
                <a:sym typeface="Century"/>
              </a:rPr>
              <a:t> </a:t>
            </a:r>
            <a:r>
              <a:rPr lang="en-US" sz="1400" dirty="0" err="1">
                <a:latin typeface="+mn-lt"/>
                <a:ea typeface="Century"/>
                <a:cs typeface="Century"/>
                <a:sym typeface="Century"/>
              </a:rPr>
              <a:t>Esipova</a:t>
            </a:r>
            <a:r>
              <a:rPr lang="en-US" sz="1400" dirty="0">
                <a:latin typeface="+mn-lt"/>
                <a:ea typeface="Century"/>
                <a:cs typeface="Century"/>
                <a:sym typeface="Century"/>
              </a:rPr>
              <a:t>, Anita Pugliese, and Julie Ray, 2013 May, “381 Million Adults Worldwide Migrate Within Countries”,  GALLUP </a:t>
            </a:r>
            <a:r>
              <a:rPr lang="en-US" sz="1400" dirty="0" smtClean="0">
                <a:latin typeface="+mn-lt"/>
                <a:ea typeface="Century"/>
                <a:cs typeface="Century"/>
                <a:sym typeface="Century"/>
              </a:rPr>
              <a:t>News.</a:t>
            </a:r>
          </a:p>
          <a:p>
            <a:pPr>
              <a:spcBef>
                <a:spcPts val="600"/>
              </a:spcBef>
              <a:buSzTx/>
              <a:buFont typeface="Arial" charset="0"/>
              <a:buChar char="•"/>
              <a:defRPr sz="2800">
                <a:latin typeface="Century"/>
                <a:ea typeface="Century"/>
                <a:cs typeface="Century"/>
                <a:sym typeface="Century"/>
              </a:defRPr>
            </a:pPr>
            <a:r>
              <a:rPr lang="en-US" sz="1400" dirty="0" err="1">
                <a:latin typeface="+mn-lt"/>
                <a:ea typeface="Century"/>
                <a:cs typeface="Century"/>
                <a:sym typeface="Century"/>
              </a:rPr>
              <a:t>Jie</a:t>
            </a:r>
            <a:r>
              <a:rPr lang="en-US" sz="1400" dirty="0">
                <a:latin typeface="+mn-lt"/>
                <a:ea typeface="Century"/>
                <a:cs typeface="Century"/>
                <a:sym typeface="Century"/>
              </a:rPr>
              <a:t> </a:t>
            </a:r>
            <a:r>
              <a:rPr lang="en-US" sz="1400" dirty="0" err="1">
                <a:latin typeface="+mn-lt"/>
                <a:ea typeface="Century"/>
                <a:cs typeface="Century"/>
                <a:sym typeface="Century"/>
              </a:rPr>
              <a:t>Bao</a:t>
            </a:r>
            <a:r>
              <a:rPr lang="en-US" sz="1400" dirty="0">
                <a:latin typeface="+mn-lt"/>
                <a:ea typeface="Century"/>
                <a:cs typeface="Century"/>
                <a:sym typeface="Century"/>
              </a:rPr>
              <a:t>, Yu Zheng and Mohamed </a:t>
            </a:r>
            <a:r>
              <a:rPr lang="en-US" sz="1400" dirty="0" err="1">
                <a:latin typeface="+mn-lt"/>
                <a:ea typeface="Century"/>
                <a:cs typeface="Century"/>
                <a:sym typeface="Century"/>
              </a:rPr>
              <a:t>F.Mokbel</a:t>
            </a:r>
            <a:r>
              <a:rPr lang="en-US" sz="1400" dirty="0">
                <a:latin typeface="+mn-lt"/>
                <a:ea typeface="Century"/>
                <a:cs typeface="Century"/>
                <a:sym typeface="Century"/>
              </a:rPr>
              <a:t>: Location-based and Preference-Aware Recommendation Using Sparse Geo-Social Networking Data. SIGSPATIAL ’12 Proceedings of the 20th International Conference on Advances in Geographic Information Systems. Pages 199-208.</a:t>
            </a:r>
          </a:p>
          <a:p>
            <a:pPr>
              <a:spcBef>
                <a:spcPts val="600"/>
              </a:spcBef>
              <a:buSzTx/>
              <a:buFont typeface="Arial" charset="0"/>
              <a:buChar char="•"/>
              <a:defRPr sz="2800">
                <a:latin typeface="Century"/>
                <a:ea typeface="Century"/>
                <a:cs typeface="Century"/>
                <a:sym typeface="Century"/>
              </a:defRPr>
            </a:pPr>
            <a:r>
              <a:rPr lang="en-US" sz="1400" dirty="0">
                <a:latin typeface="+mn-lt"/>
                <a:ea typeface="Century"/>
                <a:cs typeface="Century"/>
                <a:sym typeface="Century"/>
              </a:rPr>
              <a:t>Zillow Median Home Value </a:t>
            </a:r>
            <a:r>
              <a:rPr lang="en-US" sz="1400" dirty="0" err="1">
                <a:latin typeface="+mn-lt"/>
                <a:ea typeface="Century"/>
                <a:cs typeface="Century"/>
                <a:sym typeface="Century"/>
              </a:rPr>
              <a:t>DataSet</a:t>
            </a:r>
            <a:r>
              <a:rPr lang="en-US" sz="1400" dirty="0">
                <a:latin typeface="+mn-lt"/>
                <a:ea typeface="Century"/>
                <a:cs typeface="Century"/>
                <a:sym typeface="Century"/>
              </a:rPr>
              <a:t>.</a:t>
            </a:r>
          </a:p>
          <a:p>
            <a:pPr>
              <a:spcBef>
                <a:spcPts val="600"/>
              </a:spcBef>
              <a:buSzTx/>
              <a:buFont typeface="Arial" charset="0"/>
              <a:buChar char="•"/>
              <a:defRPr sz="2800">
                <a:latin typeface="Century"/>
                <a:ea typeface="Century"/>
                <a:cs typeface="Century"/>
                <a:sym typeface="Century"/>
              </a:defRPr>
            </a:pPr>
            <a:r>
              <a:rPr lang="en-US" sz="1400" dirty="0" err="1">
                <a:latin typeface="+mn-lt"/>
                <a:ea typeface="Century"/>
                <a:cs typeface="Century"/>
                <a:sym typeface="Century"/>
              </a:rPr>
              <a:t>Róbert</a:t>
            </a:r>
            <a:r>
              <a:rPr lang="en-US" sz="1400" dirty="0">
                <a:latin typeface="+mn-lt"/>
                <a:ea typeface="Century"/>
                <a:cs typeface="Century"/>
                <a:sym typeface="Century"/>
              </a:rPr>
              <a:t> </a:t>
            </a:r>
            <a:r>
              <a:rPr lang="en-US" sz="1400" dirty="0" err="1">
                <a:latin typeface="+mn-lt"/>
                <a:ea typeface="Century"/>
                <a:cs typeface="Century"/>
                <a:sym typeface="Century"/>
              </a:rPr>
              <a:t>Pálovics</a:t>
            </a:r>
            <a:r>
              <a:rPr lang="en-US" sz="1400" dirty="0">
                <a:latin typeface="+mn-lt"/>
                <a:ea typeface="Century"/>
                <a:cs typeface="Century"/>
                <a:sym typeface="Century"/>
              </a:rPr>
              <a:t>, </a:t>
            </a:r>
            <a:r>
              <a:rPr lang="en-US" sz="1400" dirty="0" err="1">
                <a:latin typeface="+mn-lt"/>
                <a:ea typeface="Century"/>
                <a:cs typeface="Century"/>
                <a:sym typeface="Century"/>
              </a:rPr>
              <a:t>Péter</a:t>
            </a:r>
            <a:r>
              <a:rPr lang="en-US" sz="1400" dirty="0">
                <a:latin typeface="+mn-lt"/>
                <a:ea typeface="Century"/>
                <a:cs typeface="Century"/>
                <a:sym typeface="Century"/>
              </a:rPr>
              <a:t> </a:t>
            </a:r>
            <a:r>
              <a:rPr lang="en-US" sz="1400" dirty="0" err="1">
                <a:latin typeface="+mn-lt"/>
                <a:ea typeface="Century"/>
                <a:cs typeface="Century"/>
                <a:sym typeface="Century"/>
              </a:rPr>
              <a:t>Szalai</a:t>
            </a:r>
            <a:r>
              <a:rPr lang="en-US" sz="1400" dirty="0">
                <a:latin typeface="+mn-lt"/>
                <a:ea typeface="Century"/>
                <a:cs typeface="Century"/>
                <a:sym typeface="Century"/>
              </a:rPr>
              <a:t>, </a:t>
            </a:r>
            <a:r>
              <a:rPr lang="en-US" sz="1400" dirty="0" err="1">
                <a:latin typeface="+mn-lt"/>
                <a:ea typeface="Century"/>
                <a:cs typeface="Century"/>
                <a:sym typeface="Century"/>
              </a:rPr>
              <a:t>Júlia</a:t>
            </a:r>
            <a:r>
              <a:rPr lang="en-US" sz="1400" dirty="0">
                <a:latin typeface="+mn-lt"/>
                <a:ea typeface="Century"/>
                <a:cs typeface="Century"/>
                <a:sym typeface="Century"/>
              </a:rPr>
              <a:t> Pap, </a:t>
            </a:r>
            <a:r>
              <a:rPr lang="en-US" sz="1400" dirty="0" err="1">
                <a:latin typeface="+mn-lt"/>
                <a:ea typeface="Century"/>
                <a:cs typeface="Century"/>
                <a:sym typeface="Century"/>
              </a:rPr>
              <a:t>Erzsébet</a:t>
            </a:r>
            <a:r>
              <a:rPr lang="en-US" sz="1400" dirty="0">
                <a:latin typeface="+mn-lt"/>
                <a:ea typeface="Century"/>
                <a:cs typeface="Century"/>
                <a:sym typeface="Century"/>
              </a:rPr>
              <a:t> </a:t>
            </a:r>
            <a:r>
              <a:rPr lang="en-US" sz="1400" dirty="0" err="1">
                <a:latin typeface="+mn-lt"/>
                <a:ea typeface="Century"/>
                <a:cs typeface="Century"/>
                <a:sym typeface="Century"/>
              </a:rPr>
              <a:t>Frigó</a:t>
            </a:r>
            <a:r>
              <a:rPr lang="en-US" sz="1400" dirty="0">
                <a:latin typeface="+mn-lt"/>
                <a:ea typeface="Century"/>
                <a:cs typeface="Century"/>
                <a:sym typeface="Century"/>
              </a:rPr>
              <a:t>, </a:t>
            </a:r>
            <a:r>
              <a:rPr lang="en-US" sz="1400" dirty="0" err="1">
                <a:latin typeface="+mn-lt"/>
                <a:ea typeface="Century"/>
                <a:cs typeface="Century"/>
                <a:sym typeface="Century"/>
              </a:rPr>
              <a:t>Levente</a:t>
            </a:r>
            <a:r>
              <a:rPr lang="en-US" sz="1400" dirty="0">
                <a:latin typeface="+mn-lt"/>
                <a:ea typeface="Century"/>
                <a:cs typeface="Century"/>
                <a:sym typeface="Century"/>
              </a:rPr>
              <a:t> </a:t>
            </a:r>
            <a:r>
              <a:rPr lang="en-US" sz="1400" dirty="0" err="1">
                <a:latin typeface="+mn-lt"/>
                <a:ea typeface="Century"/>
                <a:cs typeface="Century"/>
                <a:sym typeface="Century"/>
              </a:rPr>
              <a:t>Kocsis</a:t>
            </a:r>
            <a:r>
              <a:rPr lang="en-US" sz="1400" dirty="0">
                <a:latin typeface="+mn-lt"/>
                <a:ea typeface="Century"/>
                <a:cs typeface="Century"/>
                <a:sym typeface="Century"/>
              </a:rPr>
              <a:t>, </a:t>
            </a:r>
            <a:r>
              <a:rPr lang="en-US" sz="1400" dirty="0" err="1">
                <a:latin typeface="+mn-lt"/>
                <a:ea typeface="Century"/>
                <a:cs typeface="Century"/>
                <a:sym typeface="Century"/>
              </a:rPr>
              <a:t>András</a:t>
            </a:r>
            <a:r>
              <a:rPr lang="en-US" sz="1400" dirty="0">
                <a:latin typeface="+mn-lt"/>
                <a:ea typeface="Century"/>
                <a:cs typeface="Century"/>
                <a:sym typeface="Century"/>
              </a:rPr>
              <a:t> </a:t>
            </a:r>
            <a:r>
              <a:rPr lang="en-US" sz="1400" dirty="0" err="1">
                <a:latin typeface="+mn-lt"/>
                <a:ea typeface="Century"/>
                <a:cs typeface="Century"/>
                <a:sym typeface="Century"/>
              </a:rPr>
              <a:t>A.Benczúr</a:t>
            </a:r>
            <a:r>
              <a:rPr lang="en-US" sz="1400" dirty="0">
                <a:latin typeface="+mn-lt"/>
                <a:ea typeface="Century"/>
                <a:cs typeface="Century"/>
                <a:sym typeface="Century"/>
              </a:rPr>
              <a:t>. Location-aware online learning for top-k recommendation. Pervasive and Mobile Computing. Volume 38, Part 2, July 2017, Pages 490-504</a:t>
            </a:r>
          </a:p>
          <a:p>
            <a:pPr>
              <a:spcBef>
                <a:spcPts val="600"/>
              </a:spcBef>
              <a:buSzTx/>
              <a:buFont typeface="Arial" charset="0"/>
              <a:buChar char="•"/>
              <a:defRPr sz="2800">
                <a:latin typeface="Century"/>
                <a:ea typeface="Century"/>
                <a:cs typeface="Century"/>
                <a:sym typeface="Century"/>
              </a:defRPr>
            </a:pPr>
            <a:endParaRPr lang="en-US" sz="1400" dirty="0">
              <a:latin typeface="+mn-lt"/>
              <a:sym typeface="Century"/>
            </a:endParaRPr>
          </a:p>
        </p:txBody>
      </p:sp>
    </p:spTree>
  </p:cSld>
  <p:clrMapOvr>
    <a:masterClrMapping/>
  </p:clrMapOvr>
  <p:transition spd="med"/>
</p:sld>
</file>

<file path=ppt/theme/theme1.xml><?xml version="1.0" encoding="utf-8"?>
<a:theme xmlns:a="http://schemas.openxmlformats.org/drawingml/2006/main" name="Level">
  <a:themeElements>
    <a:clrScheme name="Level">
      <a:dk1>
        <a:srgbClr val="000000"/>
      </a:dk1>
      <a:lt1>
        <a:srgbClr val="FFFFFF"/>
      </a:lt1>
      <a:dk2>
        <a:srgbClr val="A7A7A7"/>
      </a:dk2>
      <a:lt2>
        <a:srgbClr val="535353"/>
      </a:lt2>
      <a:accent1>
        <a:srgbClr val="99CC00"/>
      </a:accent1>
      <a:accent2>
        <a:srgbClr val="CCCC66"/>
      </a:accent2>
      <a:accent3>
        <a:srgbClr val="8F8F8F"/>
      </a:accent3>
      <a:accent4>
        <a:srgbClr val="707070"/>
      </a:accent4>
      <a:accent5>
        <a:srgbClr val="CAE2AA"/>
      </a:accent5>
      <a:accent6>
        <a:srgbClr val="B9B95C"/>
      </a:accent6>
      <a:hlink>
        <a:srgbClr val="0000FF"/>
      </a:hlink>
      <a:folHlink>
        <a:srgbClr val="FF00FF"/>
      </a:folHlink>
    </a:clrScheme>
    <a:fontScheme name="Level">
      <a:majorFont>
        <a:latin typeface="Arial"/>
        <a:ea typeface="Arial"/>
        <a:cs typeface="Arial"/>
      </a:majorFont>
      <a:minorFont>
        <a:latin typeface="Helvetica"/>
        <a:ea typeface="Helvetica"/>
        <a:cs typeface="Helvetica"/>
      </a:minorFont>
    </a:fontScheme>
    <a:fmtScheme name="Lev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Level">
  <a:themeElements>
    <a:clrScheme name="Level">
      <a:dk1>
        <a:srgbClr val="000000"/>
      </a:dk1>
      <a:lt1>
        <a:srgbClr val="FFFFFF"/>
      </a:lt1>
      <a:dk2>
        <a:srgbClr val="A7A7A7"/>
      </a:dk2>
      <a:lt2>
        <a:srgbClr val="535353"/>
      </a:lt2>
      <a:accent1>
        <a:srgbClr val="99CC00"/>
      </a:accent1>
      <a:accent2>
        <a:srgbClr val="CCCC66"/>
      </a:accent2>
      <a:accent3>
        <a:srgbClr val="8F8F8F"/>
      </a:accent3>
      <a:accent4>
        <a:srgbClr val="707070"/>
      </a:accent4>
      <a:accent5>
        <a:srgbClr val="CAE2AA"/>
      </a:accent5>
      <a:accent6>
        <a:srgbClr val="B9B95C"/>
      </a:accent6>
      <a:hlink>
        <a:srgbClr val="0000FF"/>
      </a:hlink>
      <a:folHlink>
        <a:srgbClr val="FF00FF"/>
      </a:folHlink>
    </a:clrScheme>
    <a:fontScheme name="Level">
      <a:majorFont>
        <a:latin typeface="Arial"/>
        <a:ea typeface="Arial"/>
        <a:cs typeface="Arial"/>
      </a:majorFont>
      <a:minorFont>
        <a:latin typeface="Helvetica"/>
        <a:ea typeface="Helvetica"/>
        <a:cs typeface="Helvetica"/>
      </a:minorFont>
    </a:fontScheme>
    <a:fmtScheme name="Lev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106</TotalTime>
  <Words>655</Words>
  <Application>Microsoft Macintosh PowerPoint</Application>
  <PresentationFormat>On-screen Show (4:3)</PresentationFormat>
  <Paragraphs>113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Century</vt:lpstr>
      <vt:lpstr>Helvetica</vt:lpstr>
      <vt:lpstr>Helvetica Neue Light</vt:lpstr>
      <vt:lpstr>Verdana</vt:lpstr>
      <vt:lpstr>Wingdings</vt:lpstr>
      <vt:lpstr>Arial</vt:lpstr>
      <vt:lpstr>Level</vt:lpstr>
      <vt:lpstr>Big Data Applications Symposium - Fall 2017</vt:lpstr>
      <vt:lpstr>Your Neighborhood Finder</vt:lpstr>
      <vt:lpstr>Your Neighborhood Finder</vt:lpstr>
      <vt:lpstr>Your Neighborhood Finder</vt:lpstr>
      <vt:lpstr>Your Neighborhood Finder</vt:lpstr>
      <vt:lpstr>Your Neighborhood Finder</vt:lpstr>
      <vt:lpstr>Your Neighborhood Finder</vt:lpstr>
      <vt:lpstr>Your Neighborhood Finder</vt:lpstr>
      <vt:lpstr>Your Neighborhood Finder</vt:lpstr>
      <vt:lpstr>Your Neighborhood Finder</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Applications Symposium - Fall 2017</dc:title>
  <cp:lastModifiedBy>Xi Huang</cp:lastModifiedBy>
  <cp:revision>9</cp:revision>
  <dcterms:modified xsi:type="dcterms:W3CDTF">2017-12-11T02:30:21Z</dcterms:modified>
</cp:coreProperties>
</file>