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DDECCA"/>
          </a:solidFill>
        </a:fill>
      </a:tcStyle>
    </a:wholeTbl>
    <a:band2H>
      <a:tcTxStyle/>
      <a:tcStyle>
        <a:tcBdr/>
        <a:fill>
          <a:solidFill>
            <a:srgbClr val="EFF6E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6E6D1"/>
          </a:solidFill>
        </a:fill>
      </a:tcStyle>
    </a:wholeTbl>
    <a:band2H>
      <a:tcTxStyle/>
      <a:tcStyle>
        <a:tcBdr/>
        <a:fill>
          <a:solidFill>
            <a:srgbClr val="F3F3E9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8"/>
    <p:restoredTop sz="94474"/>
  </p:normalViewPr>
  <p:slideViewPr>
    <p:cSldViewPr snapToGrid="0" snapToObjects="1">
      <p:cViewPr>
        <p:scale>
          <a:sx n="132" d="100"/>
          <a:sy n="132" d="100"/>
        </p:scale>
        <p:origin x="248" y="-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0348347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827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457200" y="1066800"/>
            <a:ext cx="80772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712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37329" y="6477000"/>
            <a:ext cx="249472" cy="2311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900" i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8" name="Group"/>
          <p:cNvGrpSpPr/>
          <p:nvPr/>
        </p:nvGrpSpPr>
        <p:grpSpPr>
          <a:xfrm>
            <a:off x="191515" y="6388100"/>
            <a:ext cx="1662464" cy="237985"/>
            <a:chOff x="0" y="0"/>
            <a:chExt cx="1662462" cy="237984"/>
          </a:xfrm>
        </p:grpSpPr>
        <p:sp>
          <p:nvSpPr>
            <p:cNvPr id="6" name="2013-2017 Suzanne McIntosh"/>
            <p:cNvSpPr txBox="1"/>
            <p:nvPr/>
          </p:nvSpPr>
          <p:spPr>
            <a:xfrm>
              <a:off x="0" y="0"/>
              <a:ext cx="1662463" cy="237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584200">
                <a:defRPr sz="9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r>
                <a:t>     </a:t>
              </a:r>
              <a:r>
                <a:rPr sz="700"/>
                <a:t>2013-2017 Suzanne McIntosh</a:t>
              </a:r>
            </a:p>
          </p:txBody>
        </p:sp>
        <p:sp>
          <p:nvSpPr>
            <p:cNvPr id="7" name="C"/>
            <p:cNvSpPr/>
            <p:nvPr/>
          </p:nvSpPr>
          <p:spPr>
            <a:xfrm>
              <a:off x="52116" y="72342"/>
              <a:ext cx="123883" cy="118700"/>
            </a:xfrm>
            <a:prstGeom prst="ellipse">
              <a:avLst/>
            </a:prstGeom>
            <a:solidFill>
              <a:schemeClr val="accent3">
                <a:lumOff val="44000"/>
              </a:schemeClr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 defTabSz="584200">
                <a:defRPr sz="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t>C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p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800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■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p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145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717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28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86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433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005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zillow.com/research/data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linserv2.cims.nyu.edu:26292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27" name="Big Data Applications Symposium - Fall 20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t>Big Data Applications Symposium - Fall 2017</a:t>
            </a:r>
          </a:p>
        </p:txBody>
      </p:sp>
      <p:sp>
        <p:nvSpPr>
          <p:cNvPr id="28" name="Project Name:  &lt; Enter your project name here &gt;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SzTx/>
              <a:buFont typeface="Wingdings"/>
              <a:buNone/>
              <a:defRPr sz="200" b="1"/>
            </a:pPr>
            <a:endParaRPr dirty="0"/>
          </a:p>
          <a:p>
            <a:pPr marL="0" indent="0"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0" indent="0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b="1" dirty="0"/>
              <a:t>Project </a:t>
            </a:r>
            <a:r>
              <a:rPr b="1" dirty="0" smtClean="0"/>
              <a:t>Name</a:t>
            </a:r>
            <a:r>
              <a:rPr lang="en-US" b="1" dirty="0" smtClean="0"/>
              <a:t>:</a:t>
            </a:r>
          </a:p>
          <a:p>
            <a:pPr marL="0" indent="0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20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rPr>
              <a:t>Your </a:t>
            </a:r>
            <a:r>
              <a:rPr lang="en-US" sz="20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rPr>
              <a:t>Neighborhood Finder</a:t>
            </a:r>
            <a:endParaRPr sz="2000" dirty="0">
              <a:solidFill>
                <a:schemeClr val="tx1"/>
              </a:solidFill>
              <a:latin typeface="Century" panose="02040604050505020304" pitchFamily="18" charset="0"/>
              <a:ea typeface="+mn-ea"/>
              <a:cs typeface="+mn-cs"/>
            </a:endParaRPr>
          </a:p>
          <a:p>
            <a:pPr marL="0" indent="0">
              <a:buSzTx/>
              <a:buFont typeface="Wingdings"/>
              <a:buNone/>
              <a:defRPr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>
              <a:solidFill>
                <a:srgbClr val="FF0000"/>
              </a:solidFill>
            </a:endParaRPr>
          </a:p>
          <a:p>
            <a:pPr marL="0" indent="0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b="1" dirty="0"/>
              <a:t>Team:  </a:t>
            </a:r>
          </a:p>
          <a:p>
            <a:pPr marL="0" indent="0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endParaRPr dirty="0">
              <a:solidFill>
                <a:schemeClr val="tx1"/>
              </a:solidFill>
            </a:endParaRPr>
          </a:p>
          <a:p>
            <a:pPr marL="0" indent="0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b="1" dirty="0"/>
              <a:t>Abstract:</a:t>
            </a:r>
            <a:r>
              <a:rPr dirty="0"/>
              <a:t>  </a:t>
            </a:r>
            <a:endParaRPr lang="en-US" dirty="0" smtClean="0"/>
          </a:p>
          <a:p>
            <a:pPr marL="0" indent="0">
              <a:buSzTx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altLang="zh-CN" sz="20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rPr>
              <a:t>W</a:t>
            </a:r>
            <a:r>
              <a:rPr lang="en-US" sz="20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rPr>
              <a:t>e are buiding a living area recommendation system that can output a list of </a:t>
            </a:r>
            <a:r>
              <a:rPr lang="en-US" sz="20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rPr>
              <a:t>neighborhoods in </a:t>
            </a:r>
            <a:r>
              <a:rPr lang="en-US" sz="20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rPr>
              <a:t>United States for user according to </a:t>
            </a:r>
            <a:r>
              <a:rPr lang="en-US" sz="20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rPr>
              <a:t>his / her personal demands</a:t>
            </a:r>
            <a:r>
              <a:rPr lang="en-US" sz="20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rPr>
              <a:t>.</a:t>
            </a:r>
            <a:endParaRPr sz="2000" dirty="0">
              <a:solidFill>
                <a:schemeClr val="tx1"/>
              </a:solidFill>
              <a:latin typeface="Century" panose="02040604050505020304" pitchFamily="18" charset="0"/>
              <a:ea typeface="+mn-ea"/>
              <a:cs typeface="+mn-cs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3145046" y="3190875"/>
            <a:ext cx="2635240" cy="141577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x-none" sz="2400" dirty="0" smtClean="0">
                <a:latin typeface="century"/>
              </a:rPr>
              <a:t>Oukan Fan</a:t>
            </a:r>
            <a:endParaRPr lang="zh-CN" altLang="en-US" sz="2400" dirty="0">
              <a:latin typeface="century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x-none" sz="2400" dirty="0" smtClean="0">
                <a:latin typeface="century"/>
              </a:rPr>
              <a:t>Xi Huang</a:t>
            </a:r>
            <a:endParaRPr lang="x-none" altLang="x-none" sz="2400" dirty="0">
              <a:latin typeface="century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x-none" sz="2400" dirty="0" smtClean="0">
                <a:latin typeface="century"/>
              </a:rPr>
              <a:t>Yanyu Zhang</a:t>
            </a:r>
            <a:endParaRPr lang="en-US" altLang="x-none" sz="2400" dirty="0">
              <a:latin typeface="century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zh-CN" dirty="0">
              <a:latin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51" name="&lt;Your project name&gt;"/>
          <p:cNvSpPr txBox="1">
            <a:spLocks noGrp="1"/>
          </p:cNvSpPr>
          <p:nvPr>
            <p:ph type="title"/>
          </p:nvPr>
        </p:nvSpPr>
        <p:spPr>
          <a:xfrm>
            <a:off x="457201" y="289243"/>
            <a:ext cx="8229600" cy="7127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Your Neighborhood Finder</a:t>
            </a:r>
            <a:endParaRPr dirty="0"/>
          </a:p>
        </p:txBody>
      </p:sp>
      <p:sp>
        <p:nvSpPr>
          <p:cNvPr id="52" name="Obstacles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SzTx/>
              <a:buFont typeface="Wingdings"/>
              <a:buNone/>
              <a:defRPr sz="200" b="1"/>
            </a:pPr>
            <a:endParaRPr dirty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dirty="0" smtClean="0"/>
              <a:t>Obstacles</a:t>
            </a:r>
            <a:endParaRPr dirty="0"/>
          </a:p>
          <a:p>
            <a:pPr marL="0" indent="0">
              <a:buSzTx/>
              <a:buFont typeface="Wingdings"/>
              <a:buNone/>
              <a:defRPr sz="1600"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b="1" dirty="0"/>
              <a:t>1. </a:t>
            </a:r>
            <a:r>
              <a:rPr lang="en-US" b="1" dirty="0" smtClean="0">
                <a:solidFill>
                  <a:schemeClr val="tx1"/>
                </a:solidFill>
              </a:rPr>
              <a:t>How to join dataset?</a:t>
            </a:r>
            <a:endParaRPr lang="en-US" b="1" dirty="0">
              <a:solidFill>
                <a:srgbClr val="FF0000"/>
              </a:solidFill>
            </a:endParaRPr>
          </a:p>
          <a:p>
            <a:pPr lvl="1">
              <a:spcBef>
                <a:spcPts val="400"/>
              </a:spcBef>
              <a:buSzTx/>
              <a:buFont typeface="Wingdings" charset="2"/>
              <a:buChar char="§"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ifferent location format</a:t>
            </a:r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in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datasets</a:t>
            </a:r>
            <a:endParaRPr lang="en-US" altLang="zh-CN" dirty="0">
              <a:solidFill>
                <a:schemeClr val="tx1"/>
              </a:solidFill>
            </a:endParaRPr>
          </a:p>
          <a:p>
            <a:pPr lvl="2">
              <a:spcBef>
                <a:spcPts val="400"/>
              </a:spcBef>
              <a:buSzTx/>
              <a:buFont typeface="Wingdings" charset="2"/>
              <a:buChar char="Ø"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altLang="zh-CN" dirty="0" smtClean="0">
                <a:solidFill>
                  <a:schemeClr val="tx1"/>
                </a:solidFill>
              </a:rPr>
              <a:t>state,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county,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city,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zip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code</a:t>
            </a:r>
          </a:p>
          <a:p>
            <a:pPr lvl="1">
              <a:spcBef>
                <a:spcPts val="400"/>
              </a:spcBef>
              <a:buSzTx/>
              <a:buFont typeface="Wingdings" charset="2"/>
              <a:buChar char="§"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altLang="zh-CN" dirty="0" smtClean="0">
                <a:solidFill>
                  <a:schemeClr val="tx1"/>
                </a:solidFill>
              </a:rPr>
              <a:t>Unify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the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ormat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of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county,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names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spcBef>
                <a:spcPts val="400"/>
              </a:spcBef>
              <a:buSzTx/>
              <a:buFont typeface="Wingdings" charset="2"/>
              <a:buChar char="§"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altLang="zh-CN" dirty="0">
                <a:solidFill>
                  <a:schemeClr val="tx1"/>
                </a:solidFill>
              </a:rPr>
              <a:t>J</a:t>
            </a:r>
            <a:r>
              <a:rPr lang="en-US" dirty="0" smtClean="0">
                <a:solidFill>
                  <a:schemeClr val="tx1"/>
                </a:solidFill>
              </a:rPr>
              <a:t>oin data </a:t>
            </a:r>
            <a:r>
              <a:rPr lang="en-US" altLang="zh-CN" dirty="0" smtClean="0">
                <a:solidFill>
                  <a:schemeClr val="tx1"/>
                </a:solidFill>
              </a:rPr>
              <a:t>based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on</a:t>
            </a:r>
            <a:r>
              <a:rPr lang="en-US" dirty="0" smtClean="0">
                <a:solidFill>
                  <a:schemeClr val="tx1"/>
                </a:solidFill>
              </a:rPr>
              <a:t> county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and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b="1" dirty="0" smtClean="0"/>
              <a:t>2. </a:t>
            </a:r>
            <a:r>
              <a:rPr lang="en-US" b="1" dirty="0" smtClean="0">
                <a:solidFill>
                  <a:schemeClr val="tx1"/>
                </a:solidFill>
              </a:rPr>
              <a:t>How to transform user input to parameters feeding our model?</a:t>
            </a:r>
          </a:p>
          <a:p>
            <a:pPr lvl="1">
              <a:spcBef>
                <a:spcPts val="400"/>
              </a:spcBef>
              <a:buSzTx/>
              <a:buFont typeface="Wingdings" charset="2"/>
              <a:buChar char="§"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 smtClean="0">
                <a:solidFill>
                  <a:schemeClr val="tx1"/>
                </a:solidFill>
              </a:rPr>
              <a:t>Profiling the dataset</a:t>
            </a:r>
          </a:p>
          <a:p>
            <a:pPr lvl="1">
              <a:spcBef>
                <a:spcPts val="400"/>
              </a:spcBef>
              <a:buSzTx/>
              <a:buFont typeface="Wingdings" charset="2"/>
              <a:buChar char="§"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 smtClean="0">
                <a:solidFill>
                  <a:schemeClr val="tx1"/>
                </a:solidFill>
              </a:rPr>
              <a:t>Design the questions properly</a:t>
            </a:r>
          </a:p>
          <a:p>
            <a:pPr lvl="1">
              <a:spcBef>
                <a:spcPts val="400"/>
              </a:spcBef>
              <a:buSzTx/>
              <a:buFont typeface="Wingdings" charset="2"/>
              <a:buChar char="§"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 smtClean="0">
                <a:solidFill>
                  <a:schemeClr val="tx1"/>
                </a:solidFill>
              </a:rPr>
              <a:t>Assigning reasonable weights to each answer option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55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Your Neighborhood Finder</a:t>
            </a:r>
            <a:endParaRPr dirty="0"/>
          </a:p>
        </p:txBody>
      </p:sp>
      <p:sp>
        <p:nvSpPr>
          <p:cNvPr id="56" name="Summary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SzTx/>
              <a:buFont typeface="Wingdings"/>
              <a:buNone/>
              <a:defRPr sz="200" b="1"/>
            </a:pPr>
            <a:endParaRPr dirty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b="1" dirty="0" smtClean="0"/>
              <a:t>Summary</a:t>
            </a:r>
            <a:endParaRPr lang="en-US" b="1" dirty="0" smtClean="0"/>
          </a:p>
          <a:p>
            <a:pPr>
              <a:spcBef>
                <a:spcPts val="600"/>
              </a:spcBef>
              <a:buSzTx/>
              <a:buFont typeface="Wingdings" charset="2"/>
              <a:buChar char="q"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x-none" sz="2000" dirty="0" smtClean="0">
                <a:latin typeface="Century"/>
              </a:rPr>
              <a:t>Collect </a:t>
            </a:r>
            <a:r>
              <a:rPr lang="x-none" sz="2000" dirty="0">
                <a:latin typeface="Century"/>
              </a:rPr>
              <a:t>several related </a:t>
            </a:r>
            <a:r>
              <a:rPr lang="x-none" sz="2000" dirty="0" smtClean="0">
                <a:latin typeface="Century"/>
              </a:rPr>
              <a:t>datasets</a:t>
            </a:r>
            <a:endParaRPr lang="en-US" sz="2000" dirty="0" smtClean="0">
              <a:latin typeface="Century"/>
            </a:endParaRPr>
          </a:p>
          <a:p>
            <a:pPr>
              <a:spcBef>
                <a:spcPts val="600"/>
              </a:spcBef>
              <a:buSzTx/>
              <a:buFont typeface="Wingdings" charset="2"/>
              <a:buChar char="q"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x-none" sz="2000" dirty="0" smtClean="0">
                <a:latin typeface="Century"/>
              </a:rPr>
              <a:t>Parse </a:t>
            </a:r>
            <a:r>
              <a:rPr lang="x-none" sz="2000" dirty="0">
                <a:latin typeface="Century"/>
              </a:rPr>
              <a:t>and clean data with </a:t>
            </a:r>
            <a:r>
              <a:rPr lang="en-US" altLang="zh-CN" sz="2000" dirty="0" smtClean="0">
                <a:latin typeface="Century"/>
              </a:rPr>
              <a:t>Spark</a:t>
            </a:r>
            <a:endParaRPr lang="en-US" sz="2000" dirty="0" smtClean="0">
              <a:latin typeface="Century"/>
            </a:endParaRPr>
          </a:p>
          <a:p>
            <a:pPr>
              <a:spcBef>
                <a:spcPts val="600"/>
              </a:spcBef>
              <a:buSzTx/>
              <a:buFont typeface="Wingdings" charset="2"/>
              <a:buChar char="q"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x-none" sz="2000" dirty="0" smtClean="0">
                <a:latin typeface="Century"/>
              </a:rPr>
              <a:t>Join </a:t>
            </a:r>
            <a:r>
              <a:rPr lang="x-none" sz="2000" dirty="0">
                <a:latin typeface="Century"/>
              </a:rPr>
              <a:t>and </a:t>
            </a:r>
            <a:r>
              <a:rPr lang="en-US" altLang="zh-CN" sz="2000" dirty="0" smtClean="0">
                <a:latin typeface="Century"/>
              </a:rPr>
              <a:t>perform</a:t>
            </a:r>
            <a:r>
              <a:rPr lang="zh-CN" altLang="en-US" sz="2000" dirty="0" smtClean="0">
                <a:latin typeface="Century"/>
              </a:rPr>
              <a:t> </a:t>
            </a:r>
            <a:r>
              <a:rPr lang="en-US" altLang="zh-CN" sz="2000" dirty="0">
                <a:latin typeface="Century"/>
                <a:ea typeface="Century"/>
                <a:cs typeface="Century"/>
              </a:rPr>
              <a:t>clustering</a:t>
            </a:r>
            <a:r>
              <a:rPr lang="zh-CN" altLang="en-US" sz="2000" dirty="0" smtClean="0">
                <a:latin typeface="Century"/>
              </a:rPr>
              <a:t> </a:t>
            </a:r>
            <a:r>
              <a:rPr lang="x-none" sz="2000" dirty="0" smtClean="0">
                <a:latin typeface="Century"/>
              </a:rPr>
              <a:t>using Spark</a:t>
            </a:r>
            <a:r>
              <a:rPr lang="zh-CN" altLang="en-US" sz="2000" dirty="0" smtClean="0">
                <a:latin typeface="Century"/>
              </a:rPr>
              <a:t> </a:t>
            </a:r>
            <a:r>
              <a:rPr lang="en-US" altLang="zh-CN" sz="2000" dirty="0" smtClean="0">
                <a:latin typeface="Century"/>
              </a:rPr>
              <a:t>and</a:t>
            </a:r>
            <a:r>
              <a:rPr lang="zh-CN" altLang="en-US" sz="2000" dirty="0" smtClean="0">
                <a:latin typeface="Century"/>
              </a:rPr>
              <a:t> </a:t>
            </a:r>
            <a:r>
              <a:rPr lang="en-US" altLang="zh-CN" sz="2000" dirty="0" smtClean="0">
                <a:latin typeface="Century"/>
              </a:rPr>
              <a:t>Spark</a:t>
            </a:r>
            <a:r>
              <a:rPr lang="zh-CN" altLang="en-US" sz="2000" dirty="0" smtClean="0">
                <a:latin typeface="Century"/>
              </a:rPr>
              <a:t> </a:t>
            </a:r>
            <a:r>
              <a:rPr lang="en-US" altLang="zh-CN" sz="2000" dirty="0" err="1" smtClean="0">
                <a:latin typeface="Century"/>
              </a:rPr>
              <a:t>MLlib</a:t>
            </a:r>
            <a:endParaRPr lang="en-US" sz="2000" dirty="0" smtClean="0">
              <a:latin typeface="Century"/>
            </a:endParaRPr>
          </a:p>
          <a:p>
            <a:pPr>
              <a:spcBef>
                <a:spcPts val="600"/>
              </a:spcBef>
              <a:buSzTx/>
              <a:buFont typeface="Wingdings" charset="2"/>
              <a:buChar char="q"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altLang="zh-CN" sz="2000" dirty="0" smtClean="0">
                <a:latin typeface="Century"/>
              </a:rPr>
              <a:t>Build</a:t>
            </a:r>
            <a:r>
              <a:rPr lang="zh-CN" altLang="en-US" sz="2000" dirty="0" smtClean="0">
                <a:latin typeface="Century"/>
              </a:rPr>
              <a:t> </a:t>
            </a:r>
            <a:r>
              <a:rPr lang="en-US" altLang="zh-CN" sz="2000" dirty="0" smtClean="0">
                <a:latin typeface="Century"/>
              </a:rPr>
              <a:t>UI</a:t>
            </a:r>
            <a:r>
              <a:rPr lang="zh-CN" altLang="en-US" sz="2000" dirty="0" smtClean="0">
                <a:latin typeface="Century"/>
              </a:rPr>
              <a:t> </a:t>
            </a:r>
            <a:r>
              <a:rPr lang="en-US" altLang="zh-CN" sz="2000" dirty="0" smtClean="0">
                <a:latin typeface="Century"/>
              </a:rPr>
              <a:t>to</a:t>
            </a:r>
            <a:r>
              <a:rPr lang="zh-CN" altLang="en-US" sz="2000" dirty="0" smtClean="0">
                <a:latin typeface="Century"/>
              </a:rPr>
              <a:t> </a:t>
            </a:r>
            <a:r>
              <a:rPr lang="en-US" altLang="zh-CN" sz="2000" dirty="0" smtClean="0">
                <a:latin typeface="Century"/>
              </a:rPr>
              <a:t>ingest user input and provide visualized results</a:t>
            </a:r>
            <a:r>
              <a:rPr lang="zh-CN" altLang="en-US" sz="2000" dirty="0" smtClean="0">
                <a:latin typeface="Century"/>
              </a:rPr>
              <a:t> </a:t>
            </a:r>
            <a:endParaRPr dirty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b="1" dirty="0" smtClean="0"/>
              <a:t>Acknowledgements</a:t>
            </a:r>
            <a:endParaRPr lang="en-US" b="1" dirty="0" smtClean="0"/>
          </a:p>
          <a:p>
            <a:pPr>
              <a:spcBef>
                <a:spcPts val="600"/>
              </a:spcBef>
              <a:buSzTx/>
              <a:buFont typeface="Wingdings" charset="2"/>
              <a:buChar char="q"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x-none" sz="2000" dirty="0">
                <a:latin typeface="Century"/>
                <a:ea typeface="Century"/>
                <a:cs typeface="Century"/>
              </a:rPr>
              <a:t>Professor Suzanne </a:t>
            </a:r>
            <a:r>
              <a:rPr lang="x-none" sz="2000" dirty="0" smtClean="0">
                <a:latin typeface="Century"/>
                <a:ea typeface="Century"/>
                <a:cs typeface="Century"/>
              </a:rPr>
              <a:t>McIntosh</a:t>
            </a:r>
            <a:r>
              <a:rPr lang="x-none" sz="2000" dirty="0" smtClean="0">
                <a:latin typeface="Century" panose="02040604050505020304" pitchFamily="18" charset="0"/>
              </a:rPr>
              <a:t> </a:t>
            </a:r>
            <a:endParaRPr lang="x-none" sz="2000" b="1" dirty="0">
              <a:solidFill>
                <a:srgbClr val="FF0000"/>
              </a:solidFill>
              <a:latin typeface="Century" panose="02040604050505020304" pitchFamily="18" charset="0"/>
            </a:endParaRPr>
          </a:p>
          <a:p>
            <a:pPr>
              <a:spcBef>
                <a:spcPts val="600"/>
              </a:spcBef>
              <a:buSzTx/>
              <a:buFont typeface="Wingdings" charset="2"/>
              <a:buChar char="q"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2000" dirty="0" smtClean="0">
                <a:latin typeface="Century" panose="02040604050505020304" pitchFamily="18" charset="0"/>
              </a:rPr>
              <a:t>Zillow, Kaggle and U.S. government Census for providing these datasets for free</a:t>
            </a:r>
          </a:p>
          <a:p>
            <a:pPr>
              <a:spcBef>
                <a:spcPts val="600"/>
              </a:spcBef>
              <a:buSzTx/>
              <a:buFont typeface="Wingdings" charset="2"/>
              <a:buChar char="q"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2000" dirty="0" smtClean="0">
                <a:latin typeface="Century" panose="02040604050505020304" pitchFamily="18" charset="0"/>
              </a:rPr>
              <a:t>Google Maps for providing map service</a:t>
            </a:r>
          </a:p>
          <a:p>
            <a:pPr>
              <a:spcBef>
                <a:spcPts val="600"/>
              </a:spcBef>
              <a:buSzTx/>
              <a:buFont typeface="Wingdings" charset="2"/>
              <a:buChar char="q"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2000" dirty="0" smtClean="0">
                <a:latin typeface="Century" panose="02040604050505020304" pitchFamily="18" charset="0"/>
              </a:rPr>
              <a:t>NYU HPC, CIMS</a:t>
            </a:r>
            <a:endParaRPr lang="en-US" sz="1600" dirty="0">
              <a:latin typeface="+mn-lt"/>
              <a:ea typeface="Century"/>
              <a:cs typeface="Century"/>
              <a:sym typeface="Century"/>
            </a:endParaRPr>
          </a:p>
          <a:p>
            <a:pPr>
              <a:spcBef>
                <a:spcPts val="600"/>
              </a:spcBef>
              <a:buSzTx/>
              <a:defRPr sz="2800">
                <a:latin typeface="Century"/>
                <a:ea typeface="Century"/>
                <a:cs typeface="Century"/>
                <a:sym typeface="Century"/>
              </a:defRPr>
            </a:pPr>
            <a:endParaRPr lang="en-US" sz="1600" dirty="0" smtClean="0">
              <a:latin typeface="+mn-lt"/>
              <a:sym typeface="Century"/>
            </a:endParaRPr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59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Your Neighborhood Finder</a:t>
            </a:r>
            <a:endParaRPr dirty="0"/>
          </a:p>
        </p:txBody>
      </p:sp>
      <p:sp>
        <p:nvSpPr>
          <p:cNvPr id="60" name="References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SzTx/>
              <a:buFont typeface="Wingdings"/>
              <a:buNone/>
              <a:defRPr sz="200" b="1"/>
            </a:pPr>
            <a:endParaRPr dirty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dirty="0" smtClean="0"/>
              <a:t>References</a:t>
            </a:r>
            <a:endParaRPr lang="en-US" dirty="0" smtClean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endParaRPr lang="en-US" dirty="0" smtClean="0"/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11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[1] </a:t>
            </a:r>
            <a:r>
              <a:rPr lang="en-US" sz="1100" dirty="0" err="1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Shyam</a:t>
            </a:r>
            <a:r>
              <a:rPr lang="en-US" sz="11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Varan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Nath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, Crime Pattern Detection Using Data Mining, Proceedings of the 2006 IEEE/WIC/ACM international conference on Web Intelligence and Intelligent Agent Technology, p.41-44, December 18-22, 2006</a:t>
            </a:r>
            <a:r>
              <a:rPr lang="en-US" sz="11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.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endParaRPr lang="en-US" sz="1100" dirty="0">
              <a:solidFill>
                <a:schemeClr val="tx1"/>
              </a:solidFill>
              <a:latin typeface="Century" panose="02040604050505020304" pitchFamily="18" charset="0"/>
              <a:ea typeface="+mn-ea"/>
              <a:cs typeface="+mn-cs"/>
              <a:sym typeface="Century"/>
            </a:endParaRP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11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[2] </a:t>
            </a:r>
            <a:r>
              <a:rPr lang="en-US" sz="1100" dirty="0" err="1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Neli</a:t>
            </a:r>
            <a:r>
              <a:rPr lang="en-US" sz="11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Esipova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, Anita Pugliese, and Julie Ray, 2013 May, “381 Million Adults Worldwide Migrate Within Countries”,  GALLUP News</a:t>
            </a:r>
            <a:r>
              <a:rPr lang="en-US" sz="11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.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endParaRPr lang="en-US" sz="1100" dirty="0">
              <a:solidFill>
                <a:schemeClr val="tx1"/>
              </a:solidFill>
              <a:latin typeface="Century" panose="02040604050505020304" pitchFamily="18" charset="0"/>
              <a:ea typeface="+mn-ea"/>
              <a:cs typeface="+mn-cs"/>
              <a:sym typeface="Century"/>
            </a:endParaRP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11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[3] </a:t>
            </a:r>
            <a:r>
              <a:rPr lang="en-US" sz="1100" dirty="0" err="1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Jie</a:t>
            </a:r>
            <a:r>
              <a:rPr lang="en-US" sz="11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Bao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, Yu Zheng and Mohamed </a:t>
            </a:r>
            <a:r>
              <a:rPr lang="en-US" sz="1100" dirty="0" err="1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F.Mokbel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: Location-based and Preference-Aware Recommendation Using Sparse Geo-Social Networking Data. SIGSPATIAL ’12 Proceedings of the 20th International Conference on Advances in Geographic Information Systems. Pages 199-208</a:t>
            </a:r>
            <a:r>
              <a:rPr lang="en-US" sz="11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.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endParaRPr lang="en-US" sz="1100" dirty="0">
              <a:solidFill>
                <a:schemeClr val="tx1"/>
              </a:solidFill>
              <a:latin typeface="Century" panose="02040604050505020304" pitchFamily="18" charset="0"/>
              <a:ea typeface="+mn-ea"/>
              <a:cs typeface="+mn-cs"/>
              <a:sym typeface="Century"/>
            </a:endParaRP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11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[4] Zillow 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Median Home Value </a:t>
            </a:r>
            <a:r>
              <a:rPr lang="en-US" sz="1100" dirty="0" err="1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DataSet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.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rPr>
              <a:t> [Online]. Available: 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hlinkClick r:id="rId2"/>
              </a:rPr>
              <a:t>https</a:t>
            </a:r>
            <a:r>
              <a:rPr lang="en-US" sz="11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hlinkClick r:id="rId2"/>
              </a:rPr>
              <a:t>://www.zillow.com/research/data/</a:t>
            </a:r>
            <a:r>
              <a:rPr lang="en-US" sz="11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rPr>
              <a:t>.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endParaRPr lang="en-US" sz="1100" dirty="0">
              <a:solidFill>
                <a:schemeClr val="tx1"/>
              </a:solidFill>
              <a:latin typeface="Century" panose="02040604050505020304" pitchFamily="18" charset="0"/>
              <a:ea typeface="+mn-ea"/>
              <a:cs typeface="+mn-cs"/>
              <a:sym typeface="Century"/>
            </a:endParaRP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11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[5] </a:t>
            </a:r>
            <a:r>
              <a:rPr lang="en-US" sz="1100" dirty="0" err="1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Róbert</a:t>
            </a:r>
            <a:r>
              <a:rPr lang="en-US" sz="11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Pálovics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, </a:t>
            </a:r>
            <a:r>
              <a:rPr lang="en-US" sz="1100" dirty="0" err="1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Péter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Szalai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, </a:t>
            </a:r>
            <a:r>
              <a:rPr lang="en-US" sz="1100" dirty="0" err="1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Júlia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 Pap, </a:t>
            </a:r>
            <a:r>
              <a:rPr lang="en-US" sz="1100" dirty="0" err="1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Erzsébet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Frigó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, </a:t>
            </a:r>
            <a:r>
              <a:rPr lang="en-US" sz="1100" dirty="0" err="1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Levente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Kocsis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, </a:t>
            </a:r>
            <a:r>
              <a:rPr lang="en-US" sz="1100" dirty="0" err="1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András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A.Benczúr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. Location-aware online learning for top-k recommendation. Pervasive and Mobile Computing. Volume 38, Part 2, July 2017, Pages 490-504</a:t>
            </a:r>
          </a:p>
          <a:p>
            <a:pPr>
              <a:spcBef>
                <a:spcPts val="600"/>
              </a:spcBef>
              <a:buSzTx/>
              <a:buFont typeface="Arial" charset="0"/>
              <a:buChar char="•"/>
              <a:defRPr sz="2800">
                <a:latin typeface="Century"/>
                <a:ea typeface="Century"/>
                <a:cs typeface="Century"/>
                <a:sym typeface="Century"/>
              </a:defRPr>
            </a:pPr>
            <a:endParaRPr lang="en-US" sz="1400" dirty="0">
              <a:latin typeface="+mn-lt"/>
              <a:sym typeface="Century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63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Your Neighborhood Finder</a:t>
            </a:r>
            <a:endParaRPr dirty="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64" name="Thank you!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Tx/>
              <a:buFont typeface="Wingdings"/>
              <a:buNone/>
              <a:defRPr sz="54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>
              <a:lnSpc>
                <a:spcPct val="80000"/>
              </a:lnSpc>
              <a:buSzTx/>
              <a:buFont typeface="Wingdings"/>
              <a:buNone/>
              <a:defRPr sz="54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algn="ctr">
              <a:lnSpc>
                <a:spcPct val="80000"/>
              </a:lnSpc>
              <a:spcBef>
                <a:spcPts val="1200"/>
              </a:spcBef>
              <a:buSzTx/>
              <a:buFont typeface="Wingdings"/>
              <a:buNone/>
              <a:defRPr sz="54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Thank you!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31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pPr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Your Neighborhood Finder</a:t>
            </a:r>
            <a:endParaRPr 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Motivation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Motivation</a:t>
            </a:r>
            <a:endParaRPr sz="2000" dirty="0"/>
          </a:p>
          <a:p>
            <a:pPr marL="0" indent="0">
              <a:buSzTx/>
              <a:buFont typeface="Wingdings"/>
              <a:buNone/>
              <a:defRPr sz="1600">
                <a:latin typeface="Century"/>
                <a:ea typeface="Century"/>
                <a:cs typeface="Century"/>
                <a:sym typeface="Century"/>
              </a:defRPr>
            </a:pPr>
            <a:endParaRPr sz="2000" dirty="0"/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b="1" dirty="0"/>
              <a:t>Who are the users of this application</a:t>
            </a:r>
            <a:r>
              <a:rPr dirty="0"/>
              <a:t>?     </a:t>
            </a:r>
            <a:endParaRPr lang="en-US" dirty="0"/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2000" dirty="0">
                <a:latin typeface="Century"/>
                <a:ea typeface="Century"/>
                <a:cs typeface="Century"/>
              </a:rPr>
              <a:t>People who want to </a:t>
            </a:r>
            <a:r>
              <a:rPr lang="en-US" altLang="zh-CN" sz="2000" dirty="0" smtClean="0">
                <a:latin typeface="Century"/>
                <a:ea typeface="Century"/>
                <a:cs typeface="Century"/>
              </a:rPr>
              <a:t>relocate</a:t>
            </a:r>
            <a:r>
              <a:rPr lang="zh-CN" altLang="en-US" sz="2000" dirty="0" smtClean="0">
                <a:latin typeface="Century"/>
                <a:ea typeface="Century"/>
                <a:cs typeface="Century"/>
              </a:rPr>
              <a:t> </a:t>
            </a:r>
            <a:r>
              <a:rPr lang="en-US" sz="2000" dirty="0">
                <a:latin typeface="Century"/>
                <a:ea typeface="Century"/>
                <a:cs typeface="Century"/>
              </a:rPr>
              <a:t>in the </a:t>
            </a:r>
            <a:r>
              <a:rPr lang="en-US" sz="2000" dirty="0" smtClean="0">
                <a:latin typeface="Century"/>
                <a:ea typeface="Century"/>
                <a:cs typeface="Century"/>
              </a:rPr>
              <a:t>U.S.</a:t>
            </a:r>
            <a:r>
              <a:rPr lang="zh-CN" altLang="en-US" sz="2000" dirty="0" smtClean="0">
                <a:latin typeface="Century"/>
                <a:ea typeface="Century"/>
                <a:cs typeface="Century"/>
              </a:rPr>
              <a:t> </a:t>
            </a:r>
            <a:r>
              <a:rPr lang="en-US" altLang="zh-CN" sz="2000" dirty="0" smtClean="0">
                <a:latin typeface="Century"/>
                <a:ea typeface="Century"/>
                <a:cs typeface="Century"/>
              </a:rPr>
              <a:t>but</a:t>
            </a:r>
            <a:r>
              <a:rPr lang="zh-CN" altLang="en-US" sz="2000" dirty="0" smtClean="0">
                <a:latin typeface="Century"/>
                <a:ea typeface="Century"/>
                <a:cs typeface="Century"/>
              </a:rPr>
              <a:t> </a:t>
            </a:r>
            <a:r>
              <a:rPr lang="en-US" altLang="zh-CN" sz="2000" dirty="0" smtClean="0">
                <a:latin typeface="Century"/>
                <a:ea typeface="Century"/>
                <a:cs typeface="Century"/>
              </a:rPr>
              <a:t>have</a:t>
            </a:r>
            <a:r>
              <a:rPr lang="zh-CN" altLang="en-US" sz="2000" dirty="0" smtClean="0">
                <a:latin typeface="Century"/>
                <a:ea typeface="Century"/>
                <a:cs typeface="Century"/>
              </a:rPr>
              <a:t> </a:t>
            </a:r>
            <a:r>
              <a:rPr lang="en-US" altLang="zh-CN" sz="2000" dirty="0" smtClean="0">
                <a:latin typeface="Century"/>
                <a:ea typeface="Century"/>
                <a:cs typeface="Century"/>
              </a:rPr>
              <a:t>no</a:t>
            </a:r>
            <a:r>
              <a:rPr lang="zh-CN" altLang="en-US" sz="2000" dirty="0" smtClean="0">
                <a:latin typeface="Century"/>
                <a:ea typeface="Century"/>
                <a:cs typeface="Century"/>
              </a:rPr>
              <a:t> </a:t>
            </a:r>
            <a:r>
              <a:rPr lang="en-US" altLang="zh-CN" sz="2000" dirty="0" smtClean="0">
                <a:latin typeface="Century"/>
                <a:ea typeface="Century"/>
                <a:cs typeface="Century"/>
              </a:rPr>
              <a:t>idea</a:t>
            </a:r>
            <a:r>
              <a:rPr lang="zh-CN" altLang="en-US" sz="2000" dirty="0" smtClean="0">
                <a:latin typeface="Century"/>
                <a:ea typeface="Century"/>
                <a:cs typeface="Century"/>
              </a:rPr>
              <a:t> </a:t>
            </a:r>
            <a:r>
              <a:rPr lang="en-US" altLang="zh-CN" sz="2000" dirty="0" smtClean="0">
                <a:latin typeface="Century"/>
                <a:ea typeface="Century"/>
                <a:cs typeface="Century"/>
              </a:rPr>
              <a:t>where</a:t>
            </a:r>
            <a:r>
              <a:rPr lang="zh-CN" altLang="en-US" sz="2000" dirty="0" smtClean="0">
                <a:latin typeface="Century"/>
                <a:ea typeface="Century"/>
                <a:cs typeface="Century"/>
              </a:rPr>
              <a:t> </a:t>
            </a:r>
            <a:r>
              <a:rPr lang="en-US" altLang="zh-CN" sz="2000" dirty="0" smtClean="0">
                <a:latin typeface="Century"/>
                <a:ea typeface="Century"/>
                <a:cs typeface="Century"/>
              </a:rPr>
              <a:t>is</a:t>
            </a:r>
            <a:r>
              <a:rPr lang="zh-CN" altLang="en-US" sz="2000" dirty="0" smtClean="0">
                <a:latin typeface="Century"/>
                <a:ea typeface="Century"/>
                <a:cs typeface="Century"/>
              </a:rPr>
              <a:t> </a:t>
            </a:r>
            <a:r>
              <a:rPr lang="en-US" altLang="zh-CN" sz="2000" dirty="0" smtClean="0">
                <a:latin typeface="Century"/>
                <a:ea typeface="Century"/>
                <a:cs typeface="Century"/>
              </a:rPr>
              <a:t>the</a:t>
            </a:r>
            <a:r>
              <a:rPr lang="zh-CN" altLang="en-US" sz="2000" dirty="0" smtClean="0">
                <a:latin typeface="Century"/>
                <a:ea typeface="Century"/>
                <a:cs typeface="Century"/>
              </a:rPr>
              <a:t> </a:t>
            </a:r>
            <a:r>
              <a:rPr lang="en-US" altLang="zh-CN" sz="2000" dirty="0" smtClean="0">
                <a:latin typeface="Century"/>
                <a:ea typeface="Century"/>
                <a:cs typeface="Century"/>
              </a:rPr>
              <a:t>best</a:t>
            </a:r>
            <a:r>
              <a:rPr lang="zh-CN" altLang="en-US" sz="2000" dirty="0" smtClean="0">
                <a:latin typeface="Century"/>
                <a:ea typeface="Century"/>
                <a:cs typeface="Century"/>
              </a:rPr>
              <a:t> </a:t>
            </a:r>
            <a:r>
              <a:rPr lang="en-US" altLang="zh-CN" sz="2000" dirty="0" smtClean="0">
                <a:latin typeface="Century"/>
                <a:ea typeface="Century"/>
                <a:cs typeface="Century"/>
              </a:rPr>
              <a:t>living</a:t>
            </a:r>
            <a:r>
              <a:rPr lang="zh-CN" altLang="en-US" sz="2000" dirty="0" smtClean="0">
                <a:latin typeface="Century"/>
                <a:ea typeface="Century"/>
                <a:cs typeface="Century"/>
              </a:rPr>
              <a:t> </a:t>
            </a:r>
            <a:r>
              <a:rPr lang="en-US" altLang="zh-CN" sz="2000" dirty="0" smtClean="0">
                <a:latin typeface="Century"/>
                <a:ea typeface="Century"/>
                <a:cs typeface="Century"/>
              </a:rPr>
              <a:t>place.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dirty="0">
              <a:solidFill>
                <a:srgbClr val="FF0000"/>
              </a:solidFill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b="1" dirty="0"/>
              <a:t>Who will benefit from this application</a:t>
            </a:r>
            <a:r>
              <a:rPr dirty="0"/>
              <a:t>? </a:t>
            </a:r>
            <a:endParaRPr lang="en-US" dirty="0" smtClean="0"/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2000" dirty="0">
                <a:latin typeface="Century"/>
                <a:ea typeface="Century"/>
                <a:cs typeface="Century"/>
              </a:rPr>
              <a:t>People who want to find a </a:t>
            </a:r>
            <a:r>
              <a:rPr lang="en-US" sz="2000" dirty="0" smtClean="0">
                <a:latin typeface="Century"/>
                <a:ea typeface="Century"/>
                <a:cs typeface="Century"/>
              </a:rPr>
              <a:t>living area in the U.S. and know </a:t>
            </a:r>
            <a:r>
              <a:rPr lang="en-US" sz="2000" dirty="0">
                <a:latin typeface="Century"/>
                <a:ea typeface="Century"/>
                <a:cs typeface="Century"/>
              </a:rPr>
              <a:t>more about </a:t>
            </a:r>
            <a:r>
              <a:rPr lang="en-US" sz="2000" dirty="0" smtClean="0">
                <a:latin typeface="Century"/>
                <a:ea typeface="Century"/>
                <a:cs typeface="Century"/>
              </a:rPr>
              <a:t>it.</a:t>
            </a:r>
            <a:endParaRPr sz="2000" dirty="0">
              <a:latin typeface="Century"/>
              <a:ea typeface="Century"/>
              <a:cs typeface="Century"/>
            </a:endParaRPr>
          </a:p>
          <a:p>
            <a:pPr marL="0" indent="0"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dirty="0">
              <a:solidFill>
                <a:srgbClr val="FF0000"/>
              </a:solidFill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b="1" dirty="0"/>
              <a:t>Why is this application important</a:t>
            </a:r>
            <a:r>
              <a:rPr dirty="0"/>
              <a:t>?         </a:t>
            </a: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2000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People keep relocating during their lifetime. Due to the nature of diversity 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among </a:t>
            </a:r>
            <a:r>
              <a:rPr lang="en-US" sz="2000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different 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cities, </a:t>
            </a:r>
            <a:r>
              <a:rPr lang="en-US" sz="2000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it has always been a difficult decision to make to 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choose </a:t>
            </a:r>
            <a:r>
              <a:rPr lang="en-US" sz="2000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an area that makes them feel most comfortable to live in. O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ur </a:t>
            </a:r>
            <a:r>
              <a:rPr lang="en-US" sz="2000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application can make it eas</a:t>
            </a:r>
            <a:r>
              <a:rPr lang="en-US" altLang="zh-CN" sz="2000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er.</a:t>
            </a:r>
            <a:endParaRPr sz="2000" dirty="0">
              <a:solidFill>
                <a:schemeClr val="tx1"/>
              </a:solidFill>
              <a:latin typeface="Century"/>
              <a:ea typeface="Century"/>
              <a:cs typeface="Century"/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35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Your Neighborhood Finder</a:t>
            </a:r>
            <a:endParaRPr dirty="0"/>
          </a:p>
        </p:txBody>
      </p:sp>
      <p:sp>
        <p:nvSpPr>
          <p:cNvPr id="36" name="Remediation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Remediation</a:t>
            </a:r>
            <a:endParaRPr sz="2000" dirty="0"/>
          </a:p>
          <a:p>
            <a:pPr marL="0" indent="0"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sz="2000" dirty="0"/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100">
                <a:latin typeface="Century"/>
                <a:ea typeface="Century"/>
                <a:cs typeface="Century"/>
                <a:sym typeface="Century"/>
              </a:defRPr>
            </a:pPr>
            <a:r>
              <a:rPr b="1" dirty="0"/>
              <a:t>What actuation(s) or remediation actions are performed by the </a:t>
            </a:r>
            <a:r>
              <a:rPr b="1" dirty="0" smtClean="0"/>
              <a:t>application</a:t>
            </a:r>
            <a:r>
              <a:rPr dirty="0" smtClean="0"/>
              <a:t>?</a:t>
            </a:r>
            <a:endParaRPr lang="en-US" dirty="0" smtClean="0"/>
          </a:p>
          <a:p>
            <a:pPr marL="0" indent="0">
              <a:spcBef>
                <a:spcPts val="400"/>
              </a:spcBef>
              <a:buSzTx/>
              <a:buNone/>
              <a:defRPr sz="2000"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lang="en-US" sz="2000" dirty="0">
              <a:solidFill>
                <a:schemeClr val="tx1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marL="0" indent="0">
              <a:spcBef>
                <a:spcPts val="400"/>
              </a:spcBef>
              <a:buSzTx/>
              <a:buNone/>
              <a:defRPr sz="2000"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2000" dirty="0" smtClean="0">
                <a:solidFill>
                  <a:schemeClr val="tx1"/>
                </a:solidFill>
                <a:sym typeface="Century"/>
              </a:rPr>
              <a:t>Based on various datasets, our </a:t>
            </a:r>
            <a:r>
              <a:rPr lang="en-US" sz="2000" dirty="0">
                <a:solidFill>
                  <a:schemeClr val="tx1"/>
                </a:solidFill>
                <a:sym typeface="Century"/>
              </a:rPr>
              <a:t>application provides an </a:t>
            </a:r>
            <a:r>
              <a:rPr lang="en-US" sz="2000" dirty="0" smtClean="0">
                <a:solidFill>
                  <a:schemeClr val="tx1"/>
                </a:solidFill>
                <a:sym typeface="Century"/>
              </a:rPr>
              <a:t>quantified </a:t>
            </a:r>
            <a:r>
              <a:rPr lang="en-US" sz="2000" dirty="0">
                <a:solidFill>
                  <a:schemeClr val="tx1"/>
                </a:solidFill>
                <a:sym typeface="Century"/>
              </a:rPr>
              <a:t>method for people to choose their </a:t>
            </a:r>
            <a:r>
              <a:rPr lang="en-US" sz="2000" dirty="0" smtClean="0">
                <a:solidFill>
                  <a:schemeClr val="tx1"/>
                </a:solidFill>
                <a:sym typeface="Century"/>
              </a:rPr>
              <a:t>living, </a:t>
            </a:r>
            <a:r>
              <a:rPr lang="en-US" sz="2000" dirty="0">
                <a:solidFill>
                  <a:schemeClr val="tx1"/>
                </a:solidFill>
                <a:sym typeface="Century"/>
              </a:rPr>
              <a:t>which leads to </a:t>
            </a:r>
            <a:r>
              <a:rPr lang="en-US" sz="2000" dirty="0" smtClean="0">
                <a:solidFill>
                  <a:schemeClr val="tx1"/>
                </a:solidFill>
                <a:sym typeface="Century"/>
              </a:rPr>
              <a:t>more </a:t>
            </a:r>
            <a:r>
              <a:rPr lang="en-US" sz="2000" dirty="0">
                <a:solidFill>
                  <a:schemeClr val="tx1"/>
                </a:solidFill>
                <a:sym typeface="Century"/>
              </a:rPr>
              <a:t>persuasive </a:t>
            </a:r>
            <a:r>
              <a:rPr lang="en-US" altLang="zh-CN" sz="2000" dirty="0" smtClean="0">
                <a:solidFill>
                  <a:schemeClr val="tx1"/>
                </a:solidFill>
                <a:sym typeface="Century"/>
              </a:rPr>
              <a:t>recommendations</a:t>
            </a:r>
            <a:r>
              <a:rPr lang="zh-CN" altLang="en-US" sz="2000" dirty="0" smtClean="0">
                <a:solidFill>
                  <a:schemeClr val="tx1"/>
                </a:solidFill>
                <a:sym typeface="Century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sym typeface="Century"/>
              </a:rPr>
              <a:t>that people can refer to </a:t>
            </a:r>
            <a:r>
              <a:rPr lang="en-US" sz="2000" dirty="0" smtClean="0">
                <a:solidFill>
                  <a:schemeClr val="tx1"/>
                </a:solidFill>
                <a:sym typeface="Century"/>
              </a:rPr>
              <a:t>other than just making the decisions by stereotypes or some random thoughts.</a:t>
            </a:r>
            <a:endParaRPr sz="2000" dirty="0">
              <a:solidFill>
                <a:schemeClr val="tx1"/>
              </a:solidFill>
              <a:latin typeface="Century"/>
              <a:ea typeface="Century"/>
              <a:cs typeface="Century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39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Your Neighborhood Finder</a:t>
            </a:r>
            <a:endParaRPr dirty="0"/>
          </a:p>
        </p:txBody>
      </p:sp>
      <p:sp>
        <p:nvSpPr>
          <p:cNvPr id="40" name="Data Sources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SzTx/>
              <a:buFont typeface="Wingdings"/>
              <a:buNone/>
              <a:defRPr sz="200" b="1"/>
            </a:pPr>
            <a:endParaRPr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dirty="0">
                <a:solidFill>
                  <a:schemeClr val="tx1"/>
                </a:solidFill>
              </a:rPr>
              <a:t>Data Sources</a:t>
            </a:r>
          </a:p>
          <a:p>
            <a:pPr marL="0" indent="0">
              <a:buSzTx/>
              <a:buFont typeface="Wingdings"/>
              <a:buNone/>
              <a:defRPr sz="1600">
                <a:latin typeface="Century"/>
                <a:ea typeface="Century"/>
                <a:cs typeface="Century"/>
                <a:sym typeface="Century"/>
              </a:defRPr>
            </a:pPr>
            <a:endParaRPr dirty="0">
              <a:solidFill>
                <a:schemeClr val="tx1"/>
              </a:solidFill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sz="2000" b="1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Name</a:t>
            </a:r>
            <a:r>
              <a:rPr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: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	         </a:t>
            </a:r>
            <a:r>
              <a:rPr lang="en-US" sz="2000" dirty="0" smtClean="0">
                <a:latin typeface="Century"/>
                <a:ea typeface="Century"/>
                <a:cs typeface="Century"/>
                <a:sym typeface="Century"/>
              </a:rPr>
              <a:t>H</a:t>
            </a:r>
            <a:r>
              <a:rPr lang="en-US" sz="2000" dirty="0" smtClean="0">
                <a:sym typeface="Century"/>
              </a:rPr>
              <a:t>ouse-renting </a:t>
            </a:r>
            <a:r>
              <a:rPr lang="en-US" sz="2000" dirty="0">
                <a:sym typeface="Century"/>
              </a:rPr>
              <a:t>P</a:t>
            </a:r>
            <a:r>
              <a:rPr lang="en-US" sz="2000" dirty="0" smtClean="0">
                <a:sym typeface="Century"/>
              </a:rPr>
              <a:t>rice </a:t>
            </a:r>
            <a:r>
              <a:rPr lang="en-US" sz="2000" dirty="0">
                <a:sym typeface="Century"/>
              </a:rPr>
              <a:t>D</a:t>
            </a:r>
            <a:r>
              <a:rPr lang="en-US" sz="2000" dirty="0" smtClean="0">
                <a:sym typeface="Century"/>
              </a:rPr>
              <a:t>ataset by Zillow</a:t>
            </a: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sz="2000" b="1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Description</a:t>
            </a:r>
            <a:r>
              <a:rPr sz="2000" b="1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: </a:t>
            </a:r>
            <a:r>
              <a:rPr lang="en-US" sz="2000" b="1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Home </a:t>
            </a:r>
            <a:r>
              <a:rPr lang="en-US" sz="2000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value and rental price data 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by </a:t>
            </a:r>
            <a:r>
              <a:rPr lang="en-US" sz="2000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state, metro, 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	         city</a:t>
            </a:r>
            <a:r>
              <a:rPr lang="en-US" sz="2000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, zip 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code in the U.S.</a:t>
            </a:r>
            <a:endParaRPr sz="2000" dirty="0">
              <a:solidFill>
                <a:schemeClr val="tx1"/>
              </a:solidFill>
              <a:latin typeface="Century"/>
              <a:ea typeface="Century"/>
              <a:cs typeface="Century"/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sz="2000" b="1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Size of data:  </a:t>
            </a:r>
            <a:r>
              <a:rPr lang="en-US" sz="2000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60 MB</a:t>
            </a:r>
            <a:endParaRPr sz="2000" dirty="0">
              <a:solidFill>
                <a:schemeClr val="tx1"/>
              </a:solidFill>
              <a:latin typeface="Century"/>
              <a:ea typeface="Century"/>
              <a:cs typeface="Century"/>
            </a:endParaRPr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sz="2000" dirty="0">
              <a:solidFill>
                <a:schemeClr val="tx1"/>
              </a:solidFill>
              <a:latin typeface="Century"/>
              <a:ea typeface="Century"/>
              <a:cs typeface="Century"/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sz="2000" b="1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Name: 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	         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  <a:sym typeface="Century"/>
              </a:rPr>
              <a:t>United </a:t>
            </a:r>
            <a:r>
              <a:rPr lang="en-US" sz="2000" dirty="0">
                <a:solidFill>
                  <a:schemeClr val="tx1"/>
                </a:solidFill>
                <a:latin typeface="Century"/>
                <a:ea typeface="Century"/>
                <a:cs typeface="Century"/>
                <a:sym typeface="Century"/>
              </a:rPr>
              <a:t>States 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  <a:sym typeface="Century"/>
              </a:rPr>
              <a:t>Crime Rate Dataset </a:t>
            </a:r>
            <a:endParaRPr lang="en-US" sz="2000" dirty="0">
              <a:solidFill>
                <a:schemeClr val="tx1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sz="2000" b="1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Description:  </a:t>
            </a:r>
            <a:r>
              <a:rPr lang="en-US" sz="2000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Crime data and crime rate by city of the 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U.S.</a:t>
            </a: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sz="2000" b="1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Size </a:t>
            </a:r>
            <a:r>
              <a:rPr sz="2000" b="1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of data:  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337 </a:t>
            </a:r>
            <a:r>
              <a:rPr lang="en-US" sz="2000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KB</a:t>
            </a: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sz="2000" dirty="0">
              <a:solidFill>
                <a:schemeClr val="tx1"/>
              </a:solidFill>
              <a:latin typeface="Century"/>
              <a:ea typeface="Century"/>
              <a:cs typeface="Century"/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sz="2000" b="1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Name:</a:t>
            </a:r>
            <a:r>
              <a:rPr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           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Demographic Dataset</a:t>
            </a:r>
            <a:endParaRPr sz="2000" dirty="0">
              <a:solidFill>
                <a:schemeClr val="tx1"/>
              </a:solidFill>
              <a:latin typeface="Century"/>
              <a:ea typeface="Century"/>
              <a:cs typeface="Century"/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sz="2000" b="1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Description</a:t>
            </a:r>
            <a:r>
              <a:rPr sz="2000" b="1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:</a:t>
            </a:r>
            <a:r>
              <a:rPr sz="2000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  </a:t>
            </a:r>
            <a:r>
              <a:rPr lang="en-US" sz="2000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Population structure 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by county in the U.S.</a:t>
            </a:r>
            <a:endParaRPr sz="2000" dirty="0">
              <a:solidFill>
                <a:schemeClr val="tx1"/>
              </a:solidFill>
              <a:latin typeface="Century"/>
              <a:ea typeface="Century"/>
              <a:cs typeface="Century"/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sz="2000" b="1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Size of data:  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135 </a:t>
            </a:r>
            <a:r>
              <a:rPr lang="en-US" sz="2000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MB</a:t>
            </a:r>
            <a:endParaRPr sz="2000" dirty="0">
              <a:solidFill>
                <a:schemeClr val="tx1"/>
              </a:solidFill>
              <a:latin typeface="Century"/>
              <a:ea typeface="Century"/>
              <a:cs typeface="Century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43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Your Neighborhood Finder</a:t>
            </a:r>
            <a:endParaRPr dirty="0"/>
          </a:p>
        </p:txBody>
      </p:sp>
      <p:sp>
        <p:nvSpPr>
          <p:cNvPr id="44" name="Design Diagram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SzTx/>
              <a:buFont typeface="Wingdings"/>
              <a:buNone/>
              <a:defRPr sz="200" b="1"/>
            </a:pPr>
            <a:endParaRPr dirty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Design Diagram</a:t>
            </a:r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lang="en-US" dirty="0" smtClean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lang="en-US" dirty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lang="en-US" dirty="0" smtClean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lang="en-US" dirty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lang="en-US" dirty="0" smtClean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lang="en-US" dirty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lang="en-US" dirty="0" smtClean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lang="en-US" dirty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b="1" dirty="0"/>
              <a:t>Platform(s) on which the application runs</a:t>
            </a:r>
            <a:r>
              <a:rPr dirty="0"/>
              <a:t>: </a:t>
            </a:r>
            <a:endParaRPr lang="en-US" dirty="0" smtClean="0"/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dirty="0" smtClean="0">
                <a:solidFill>
                  <a:schemeClr val="tx1"/>
                </a:solidFill>
              </a:rPr>
              <a:t>Quickstart VM</a:t>
            </a:r>
            <a:r>
              <a:rPr lang="en-US" dirty="0" smtClean="0">
                <a:solidFill>
                  <a:schemeClr val="tx1"/>
                </a:solidFill>
              </a:rPr>
              <a:t>, Dumbo, Local Virtual Environment.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9" y="1581508"/>
            <a:ext cx="2815937" cy="35164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331" y="1775840"/>
            <a:ext cx="3860588" cy="307640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47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Your Neighborhood Finder</a:t>
            </a:r>
            <a:endParaRPr dirty="0"/>
          </a:p>
        </p:txBody>
      </p:sp>
      <p:sp>
        <p:nvSpPr>
          <p:cNvPr id="48" name="Experiments/Results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Tx/>
              <a:buFont typeface="Wingdings"/>
              <a:buNone/>
              <a:defRPr sz="200" b="1"/>
            </a:pPr>
            <a:endParaRPr dirty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dirty="0" smtClean="0"/>
              <a:t>Experiments/Results</a:t>
            </a:r>
            <a:endParaRPr lang="en-US" dirty="0" smtClean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endParaRPr lang="en-US" dirty="0" smtClean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altLang="zh-CN" sz="1800" dirty="0" smtClean="0">
                <a:latin typeface="Century" charset="0"/>
                <a:ea typeface="Century" charset="0"/>
                <a:cs typeface="Century" charset="0"/>
              </a:rPr>
              <a:t>1.</a:t>
            </a:r>
            <a:r>
              <a:rPr lang="zh-CN" altLang="en-US" sz="1800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sz="1800" dirty="0" smtClean="0">
                <a:latin typeface="Century" charset="0"/>
                <a:ea typeface="Century" charset="0"/>
                <a:cs typeface="Century" charset="0"/>
              </a:rPr>
              <a:t>To test the goodness of experiments, we use computing WSSSE(Within Set Sum of Squared Errors) to evaluate clustering.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260867"/>
              </p:ext>
            </p:extLst>
          </p:nvPr>
        </p:nvGraphicFramePr>
        <p:xfrm>
          <a:off x="914400" y="3148314"/>
          <a:ext cx="6680200" cy="2209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9069"/>
                <a:gridCol w="1724845"/>
                <a:gridCol w="1496136"/>
                <a:gridCol w="2630150"/>
              </a:tblGrid>
              <a:tr h="546100"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entury" charset="0"/>
                          <a:ea typeface="Century" charset="0"/>
                          <a:cs typeface="Century" charset="0"/>
                          <a:sym typeface="Verdana"/>
                        </a:rPr>
                        <a:t>T</a:t>
                      </a:r>
                      <a:r>
                        <a:rPr lang="en-US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entury" charset="0"/>
                          <a:ea typeface="Century" charset="0"/>
                          <a:cs typeface="Century" charset="0"/>
                          <a:sym typeface="Verdana"/>
                        </a:rPr>
                        <a:t>est </a:t>
                      </a:r>
                      <a:r>
                        <a:rPr 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entury" charset="0"/>
                          <a:ea typeface="Century" charset="0"/>
                          <a:cs typeface="Century" charset="0"/>
                          <a:sym typeface="Verdana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Number of Cluster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Number of Interation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WSSSE(Within Set Sum of Squared Errors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i="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500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6302.72309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i="0" u="none" strike="noStrike" dirty="0">
                          <a:ln>
                            <a:solidFill>
                              <a:srgbClr val="FF0000"/>
                            </a:solidFill>
                          </a:ln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2</a:t>
                      </a:r>
                      <a:endParaRPr lang="is-IS" sz="1200" b="0" i="0" u="none" strike="noStrike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i="0" u="none" strike="noStrike" dirty="0">
                          <a:ln>
                            <a:solidFill>
                              <a:srgbClr val="FF0000"/>
                            </a:solidFill>
                          </a:ln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1000</a:t>
                      </a:r>
                      <a:endParaRPr lang="is-IS" sz="1200" b="0" i="0" u="none" strike="noStrike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0" u="none" strike="noStrike" dirty="0">
                          <a:ln>
                            <a:solidFill>
                              <a:srgbClr val="FF0000"/>
                            </a:solidFill>
                          </a:ln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50</a:t>
                      </a:r>
                      <a:endParaRPr lang="en-US" sz="1200" b="0" i="0" u="none" strike="noStrike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i="0" u="none" strike="noStrike" dirty="0">
                          <a:ln>
                            <a:solidFill>
                              <a:srgbClr val="FF0000"/>
                            </a:solidFill>
                          </a:ln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3008.96067</a:t>
                      </a:r>
                      <a:endParaRPr lang="is-IS" sz="1200" b="0" i="0" u="none" strike="noStrike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i="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i="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2000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9024.257221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i="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i="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2500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56149.3695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i="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3000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37704.77441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i="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2800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43402.57687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3200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i="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42066.45644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i="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3400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i="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43066.45644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47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Your Neighborhood Finder</a:t>
            </a:r>
            <a:endParaRPr dirty="0"/>
          </a:p>
        </p:txBody>
      </p:sp>
      <p:sp>
        <p:nvSpPr>
          <p:cNvPr id="48" name="Experiments/Results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8370370" cy="53467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Tx/>
              <a:buFont typeface="Wingdings"/>
              <a:buNone/>
              <a:defRPr sz="200" b="1"/>
            </a:pPr>
            <a:endParaRPr dirty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altLang="zh-CN" dirty="0" smtClean="0"/>
              <a:t>Predict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1:</a:t>
            </a:r>
            <a:endParaRPr lang="en-US" dirty="0"/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1400" dirty="0"/>
              <a:t>NYU CIMS (Currently running</a:t>
            </a:r>
            <a:r>
              <a:rPr lang="en-US" sz="1400" dirty="0" smtClean="0"/>
              <a:t>):</a:t>
            </a:r>
            <a:r>
              <a:rPr lang="en-US" sz="1400" dirty="0">
                <a:hlinkClick r:id="rId2"/>
              </a:rPr>
              <a:t>http://linserv2.cims.nyu.edu:26292</a:t>
            </a:r>
            <a:endParaRPr lang="en-US" sz="1400" dirty="0"/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lang="en-US" dirty="0" smtClean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endParaRPr lang="en-US" altLang="zh-CN" sz="1800" dirty="0" smtClean="0">
              <a:latin typeface="Century" charset="0"/>
              <a:ea typeface="Century" charset="0"/>
              <a:cs typeface="Century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99" y="1988609"/>
            <a:ext cx="2725186" cy="44883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964" y="2022338"/>
            <a:ext cx="5075551" cy="31382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66334" y="5391756"/>
            <a:ext cx="4214813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</a:pP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With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such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input,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it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shows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our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user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wants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to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live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in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an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area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with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super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blooming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economy,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and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the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recommendation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result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is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NYC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entury" charset="0"/>
              <a:ea typeface="Century" charset="0"/>
              <a:cs typeface="Century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7079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47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Your Neighborhood Finder</a:t>
            </a:r>
            <a:endParaRPr dirty="0"/>
          </a:p>
        </p:txBody>
      </p:sp>
      <p:sp>
        <p:nvSpPr>
          <p:cNvPr id="48" name="Experiments/Results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Tx/>
              <a:buFont typeface="Wingdings"/>
              <a:buNone/>
              <a:defRPr sz="200" b="1"/>
            </a:pPr>
            <a:endParaRPr dirty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altLang="zh-CN" dirty="0" smtClean="0"/>
              <a:t>Predict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2:</a:t>
            </a:r>
            <a:endParaRPr lang="en-US" dirty="0" smtClean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endParaRPr lang="en-US" altLang="zh-CN" sz="1800" dirty="0" smtClean="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66334" y="5391756"/>
            <a:ext cx="4214813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</a:pP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The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recommendation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result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are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cities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with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mostly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white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population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and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youth,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whose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local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economy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is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also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good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entury" charset="0"/>
              <a:ea typeface="Century" charset="0"/>
              <a:cs typeface="Century" charset="0"/>
              <a:sym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746" y="1904020"/>
            <a:ext cx="5066664" cy="31411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27" y="1904020"/>
            <a:ext cx="2714706" cy="442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313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47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Your Neighborhood Finder</a:t>
            </a:r>
            <a:endParaRPr dirty="0"/>
          </a:p>
        </p:txBody>
      </p:sp>
      <p:sp>
        <p:nvSpPr>
          <p:cNvPr id="48" name="Experiments/Results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Tx/>
              <a:buFont typeface="Wingdings"/>
              <a:buNone/>
              <a:defRPr sz="200" b="1"/>
            </a:pPr>
            <a:endParaRPr dirty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altLang="zh-CN" dirty="0" smtClean="0"/>
              <a:t>Predict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3:</a:t>
            </a:r>
            <a:endParaRPr lang="en-US" dirty="0" smtClean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endParaRPr lang="en-US" altLang="zh-CN" sz="1800" dirty="0" smtClean="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66334" y="5391756"/>
            <a:ext cx="4214813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</a:pP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The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recommendation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result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are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cities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with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mostly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white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population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and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youth,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whose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local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economy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is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under-developing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entury" charset="0"/>
              <a:ea typeface="Century" charset="0"/>
              <a:cs typeface="Century" charset="0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06" y="1788450"/>
            <a:ext cx="2832246" cy="4688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878" y="1829985"/>
            <a:ext cx="5000519" cy="342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183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Leve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CC00"/>
      </a:accent1>
      <a:accent2>
        <a:srgbClr val="CCCC66"/>
      </a:accent2>
      <a:accent3>
        <a:srgbClr val="8F8F8F"/>
      </a:accent3>
      <a:accent4>
        <a:srgbClr val="707070"/>
      </a:accent4>
      <a:accent5>
        <a:srgbClr val="CAE2AA"/>
      </a:accent5>
      <a:accent6>
        <a:srgbClr val="B9B95C"/>
      </a:accent6>
      <a:hlink>
        <a:srgbClr val="0000FF"/>
      </a:hlink>
      <a:folHlink>
        <a:srgbClr val="FF00FF"/>
      </a:folHlink>
    </a:clrScheme>
    <a:fontScheme name="Level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Leve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Level">
  <a:themeElements>
    <a:clrScheme name="Leve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CC00"/>
      </a:accent1>
      <a:accent2>
        <a:srgbClr val="CCCC66"/>
      </a:accent2>
      <a:accent3>
        <a:srgbClr val="8F8F8F"/>
      </a:accent3>
      <a:accent4>
        <a:srgbClr val="707070"/>
      </a:accent4>
      <a:accent5>
        <a:srgbClr val="CAE2AA"/>
      </a:accent5>
      <a:accent6>
        <a:srgbClr val="B9B95C"/>
      </a:accent6>
      <a:hlink>
        <a:srgbClr val="0000FF"/>
      </a:hlink>
      <a:folHlink>
        <a:srgbClr val="FF00FF"/>
      </a:folHlink>
    </a:clrScheme>
    <a:fontScheme name="Level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Leve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622</Words>
  <Application>Microsoft Macintosh PowerPoint</Application>
  <PresentationFormat>On-screen Show (4:3)</PresentationFormat>
  <Paragraphs>176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Century</vt:lpstr>
      <vt:lpstr>Century</vt:lpstr>
      <vt:lpstr>Helvetica</vt:lpstr>
      <vt:lpstr>Helvetica Neue Light</vt:lpstr>
      <vt:lpstr>Verdana</vt:lpstr>
      <vt:lpstr>Wingdings</vt:lpstr>
      <vt:lpstr>Arial</vt:lpstr>
      <vt:lpstr>Level</vt:lpstr>
      <vt:lpstr>Big Data Applications Symposium - Fall 2017</vt:lpstr>
      <vt:lpstr>Your Neighborhood Finder</vt:lpstr>
      <vt:lpstr>Your Neighborhood Finder</vt:lpstr>
      <vt:lpstr>Your Neighborhood Finder</vt:lpstr>
      <vt:lpstr>Your Neighborhood Finder</vt:lpstr>
      <vt:lpstr>Your Neighborhood Finder</vt:lpstr>
      <vt:lpstr>Your Neighborhood Finder</vt:lpstr>
      <vt:lpstr>Your Neighborhood Finder</vt:lpstr>
      <vt:lpstr>Your Neighborhood Finder</vt:lpstr>
      <vt:lpstr>Your Neighborhood Finder</vt:lpstr>
      <vt:lpstr>Your Neighborhood Finder</vt:lpstr>
      <vt:lpstr>Your Neighborhood Finder</vt:lpstr>
      <vt:lpstr>Your Neighborhood Finder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Applications Symposium - Fall 2017</dc:title>
  <cp:lastModifiedBy>Yanyu Zhang</cp:lastModifiedBy>
  <cp:revision>42</cp:revision>
  <dcterms:modified xsi:type="dcterms:W3CDTF">2017-12-12T21:23:37Z</dcterms:modified>
</cp:coreProperties>
</file>