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3" r:id="rId4"/>
    <p:sldMasterId id="2147484432" r:id="rId5"/>
    <p:sldMasterId id="2147484477" r:id="rId6"/>
  </p:sldMasterIdLst>
  <p:notesMasterIdLst>
    <p:notesMasterId r:id="rId32"/>
  </p:notesMasterIdLst>
  <p:handoutMasterIdLst>
    <p:handoutMasterId r:id="rId33"/>
  </p:handoutMasterIdLst>
  <p:sldIdLst>
    <p:sldId id="495" r:id="rId7"/>
    <p:sldId id="2076137567" r:id="rId8"/>
    <p:sldId id="2076137568" r:id="rId9"/>
    <p:sldId id="2076137570" r:id="rId10"/>
    <p:sldId id="627" r:id="rId11"/>
    <p:sldId id="626" r:id="rId12"/>
    <p:sldId id="2076137574" r:id="rId13"/>
    <p:sldId id="2076137569" r:id="rId14"/>
    <p:sldId id="372" r:id="rId15"/>
    <p:sldId id="373" r:id="rId16"/>
    <p:sldId id="379" r:id="rId17"/>
    <p:sldId id="2076137575" r:id="rId18"/>
    <p:sldId id="2076137571" r:id="rId19"/>
    <p:sldId id="2076137576" r:id="rId20"/>
    <p:sldId id="2076137572" r:id="rId21"/>
    <p:sldId id="281" r:id="rId22"/>
    <p:sldId id="282" r:id="rId23"/>
    <p:sldId id="283" r:id="rId24"/>
    <p:sldId id="284" r:id="rId25"/>
    <p:sldId id="2076137573" r:id="rId26"/>
    <p:sldId id="2076137585" r:id="rId27"/>
    <p:sldId id="259" r:id="rId28"/>
    <p:sldId id="374" r:id="rId29"/>
    <p:sldId id="375" r:id="rId30"/>
    <p:sldId id="3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E4B40D0A-3784-4C4A-808C-043C44B37CF1}">
          <p14:sldIdLst/>
        </p14:section>
        <p14:section name="Sample - Dark" id="{FD3DCCE1-4FC1-4C57-BF51-9F55AAF3629A}">
          <p14:sldIdLst>
            <p14:sldId id="495"/>
            <p14:sldId id="2076137567"/>
            <p14:sldId id="2076137568"/>
            <p14:sldId id="2076137570"/>
            <p14:sldId id="627"/>
            <p14:sldId id="626"/>
            <p14:sldId id="2076137574"/>
            <p14:sldId id="2076137569"/>
            <p14:sldId id="372"/>
            <p14:sldId id="373"/>
            <p14:sldId id="379"/>
            <p14:sldId id="2076137575"/>
            <p14:sldId id="2076137571"/>
            <p14:sldId id="2076137576"/>
            <p14:sldId id="2076137572"/>
            <p14:sldId id="281"/>
            <p14:sldId id="282"/>
            <p14:sldId id="283"/>
            <p14:sldId id="284"/>
            <p14:sldId id="2076137573"/>
            <p14:sldId id="2076137585"/>
            <p14:sldId id="259"/>
            <p14:sldId id="374"/>
            <p14:sldId id="375"/>
            <p14:sldId id="395"/>
          </p14:sldIdLst>
        </p14:section>
        <p14:section name="Deck Resources" id="{29242AB8-68A9-4F28-9B40-1E440BB4661B}">
          <p14:sldIdLst/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241"/>
    <a:srgbClr val="B4009E"/>
    <a:srgbClr val="0478D7"/>
    <a:srgbClr val="0359A0"/>
    <a:srgbClr val="95CFFF"/>
    <a:srgbClr val="797979"/>
    <a:srgbClr val="94D0FF"/>
    <a:srgbClr val="424242"/>
    <a:srgbClr val="8DC3ED"/>
    <a:srgbClr val="4D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D340C-9248-4061-B299-7A46D284272D}" v="153" dt="2021-03-18T17:38:12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5945"/>
  </p:normalViewPr>
  <p:slideViewPr>
    <p:cSldViewPr snapToGrid="0">
      <p:cViewPr varScale="1">
        <p:scale>
          <a:sx n="125" d="100"/>
          <a:sy n="125" d="100"/>
        </p:scale>
        <p:origin x="360" y="72"/>
      </p:cViewPr>
      <p:guideLst>
        <p:guide orient="horz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Level 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Real Time</c:v>
                </c:pt>
                <c:pt idx="1">
                  <c:v>15 Minute</c:v>
                </c:pt>
                <c:pt idx="2">
                  <c:v>24 Hours</c:v>
                </c:pt>
                <c:pt idx="3">
                  <c:v>End of Day</c:v>
                </c:pt>
                <c:pt idx="4">
                  <c:v>Historic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1000</c:v>
                </c:pt>
                <c:pt idx="1">
                  <c:v>100</c:v>
                </c:pt>
                <c:pt idx="2">
                  <c:v>10</c:v>
                </c:pt>
                <c:pt idx="3">
                  <c:v>10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9E-48A8-9890-E0CFFDCA05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Level II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Real Time</c:v>
                </c:pt>
                <c:pt idx="1">
                  <c:v>15 Minute</c:v>
                </c:pt>
                <c:pt idx="2">
                  <c:v>24 Hours</c:v>
                </c:pt>
                <c:pt idx="3">
                  <c:v>End of Day</c:v>
                </c:pt>
                <c:pt idx="4">
                  <c:v>Historic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1500</c:v>
                </c:pt>
                <c:pt idx="1">
                  <c:v>100</c:v>
                </c:pt>
                <c:pt idx="2">
                  <c:v>10</c:v>
                </c:pt>
                <c:pt idx="3">
                  <c:v>10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9E-48A8-9890-E0CFFDCA0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410253103"/>
        <c:axId val="410249167"/>
        <c:axId val="116768535"/>
      </c:bar3DChart>
      <c:catAx>
        <c:axId val="410253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249167"/>
        <c:crosses val="autoZero"/>
        <c:auto val="1"/>
        <c:lblAlgn val="ctr"/>
        <c:lblOffset val="100"/>
        <c:noMultiLvlLbl val="0"/>
      </c:catAx>
      <c:valAx>
        <c:axId val="41024916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0253103"/>
        <c:crosses val="autoZero"/>
        <c:crossBetween val="between"/>
      </c:valAx>
      <c:serAx>
        <c:axId val="116768535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249167"/>
        <c:crosses val="autoZero"/>
      </c:ser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/>
            <a:t>Service Bus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 cap="none" baseline="0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 cap="none" baseline="0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/>
            <a:t>Event Grid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 cap="none" baseline="0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 cap="none" baseline="0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/>
            <a:t>Event Hubs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 cap="none" baseline="0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 cap="none" baseline="0"/>
        </a:p>
      </dgm:t>
    </dgm:pt>
    <dgm:pt modelId="{A3C0E6C9-835C-42E1-8399-DAAD98A473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/>
            <a:t>Relay</a:t>
          </a:r>
        </a:p>
      </dgm:t>
    </dgm:pt>
    <dgm:pt modelId="{DB531C32-4198-4592-897A-29DBCAB32197}" type="parTrans" cxnId="{99AB35BB-781D-48FC-9482-6018451ABCA4}">
      <dgm:prSet/>
      <dgm:spPr/>
      <dgm:t>
        <a:bodyPr/>
        <a:lstStyle/>
        <a:p>
          <a:endParaRPr lang="en-US" cap="none" baseline="0"/>
        </a:p>
      </dgm:t>
    </dgm:pt>
    <dgm:pt modelId="{5C7B53CD-CCC7-41A5-B9A0-4653403DB170}" type="sibTrans" cxnId="{99AB35BB-781D-48FC-9482-6018451ABCA4}">
      <dgm:prSet/>
      <dgm:spPr/>
      <dgm:t>
        <a:bodyPr/>
        <a:lstStyle/>
        <a:p>
          <a:endParaRPr lang="en-US" cap="none" baseline="0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>
        <a:solidFill>
          <a:schemeClr val="tx2">
            <a:lumMod val="20000"/>
            <a:lumOff val="80000"/>
          </a:schemeClr>
        </a:solidFill>
      </dgm:spPr>
    </dgm:pt>
    <dgm:pt modelId="{7C175B98-93F4-4D7C-BB95-1514AB879CD5}" type="pres">
      <dgm:prSet presAssocID="{40FC4FFE-8987-4A26-B7F4-8A516F18ADAE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1" presStyleCnt="4"/>
      <dgm:spPr>
        <a:solidFill>
          <a:schemeClr val="tx2">
            <a:lumMod val="20000"/>
            <a:lumOff val="80000"/>
          </a:schemeClr>
        </a:solidFill>
      </dgm:spPr>
    </dgm:pt>
    <dgm:pt modelId="{39509775-983E-4110-B989-EE2CD6514BE0}" type="pres">
      <dgm:prSet presAssocID="{1C383F32-22E8-4F62-A3E0-BDC3D5F48992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1" presStyleCnt="4">
        <dgm:presLayoutVars>
          <dgm:chMax val="1"/>
          <dgm:chPref val="1"/>
        </dgm:presLayoutVars>
      </dgm:prSet>
      <dgm:spPr/>
    </dgm:pt>
    <dgm:pt modelId="{80761731-1DF5-4A40-AD72-B8BA808E9FBB}" type="pres">
      <dgm:prSet presAssocID="{8500F72A-2C6D-4FDF-9C1D-CA691380EB0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2" presStyleCnt="4"/>
      <dgm:spPr>
        <a:solidFill>
          <a:schemeClr val="tx2">
            <a:lumMod val="20000"/>
            <a:lumOff val="80000"/>
          </a:schemeClr>
        </a:solidFill>
      </dgm:spPr>
    </dgm:pt>
    <dgm:pt modelId="{DB4CA7C4-FCA1-4127-B20A-2A5C031A3CF4}" type="pres">
      <dgm:prSet presAssocID="{49225C73-1633-42F1-AB3B-7CB183E5F8B8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2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8DC13EE2-1D6B-4859-8C6A-30A16637C040}" type="pres">
      <dgm:prSet presAssocID="{A3C0E6C9-835C-42E1-8399-DAAD98A47373}" presName="compNode" presStyleCnt="0"/>
      <dgm:spPr/>
    </dgm:pt>
    <dgm:pt modelId="{080CD216-E8D2-4517-8598-746CEC9625B4}" type="pres">
      <dgm:prSet presAssocID="{A3C0E6C9-835C-42E1-8399-DAAD98A47373}" presName="iconBgRect" presStyleLbl="bgShp" presStyleIdx="3" presStyleCnt="4"/>
      <dgm:spPr>
        <a:solidFill>
          <a:schemeClr val="tx2">
            <a:lumMod val="20000"/>
            <a:lumOff val="80000"/>
          </a:schemeClr>
        </a:solidFill>
      </dgm:spPr>
    </dgm:pt>
    <dgm:pt modelId="{C48BBD72-E759-4648-BDB3-F6414750E04C}" type="pres">
      <dgm:prSet presAssocID="{A3C0E6C9-835C-42E1-8399-DAAD98A47373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45EE1955-452B-4FCB-BF94-4331E86F9687}" type="pres">
      <dgm:prSet presAssocID="{A3C0E6C9-835C-42E1-8399-DAAD98A47373}" presName="spaceRect" presStyleCnt="0"/>
      <dgm:spPr/>
    </dgm:pt>
    <dgm:pt modelId="{DDC2A3EE-765D-4151-AE41-A86BD5B62080}" type="pres">
      <dgm:prSet presAssocID="{A3C0E6C9-835C-42E1-8399-DAAD98A473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2" destOrd="0" parTransId="{1A0E2090-1D4F-438A-8766-B6030CE01ADD}" sibTransId="{9646853A-8964-4519-A5B1-0B7D18B2983D}"/>
    <dgm:cxn modelId="{E4683E19-D6AE-4BB2-9FC0-CEBFEF98BAF9}" type="presOf" srcId="{A3C0E6C9-835C-42E1-8399-DAAD98A47373}" destId="{DDC2A3EE-765D-4151-AE41-A86BD5B62080}" srcOrd="0" destOrd="0" presId="urn:microsoft.com/office/officeart/2018/5/layout/IconCircleLabelList"/>
    <dgm:cxn modelId="{0F2B5738-CC7F-46BC-8ED1-3FCFC8968919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C4CCE57E-E871-46D6-BAD5-880252C95D22}" srcId="{01A66772-F185-4D58-B8BB-E9370D7A7A2B}" destId="{1C383F32-22E8-4F62-A3E0-BDC3D5F48992}" srcOrd="1" destOrd="0" parTransId="{A7920A2F-3244-4159-AF04-6A1D38B7B317}" sibTransId="{8500F72A-2C6D-4FDF-9C1D-CA691380EB0B}"/>
    <dgm:cxn modelId="{A9AA428E-0177-42A0-8A97-AC35B7AE8C77}" type="presOf" srcId="{49225C73-1633-42F1-AB3B-7CB183E5F8B8}" destId="{7E6FE37A-5DB0-4899-9FCB-0CE39BC185F8}" srcOrd="0" destOrd="0" presId="urn:microsoft.com/office/officeart/2018/5/layout/IconCircleLabelList"/>
    <dgm:cxn modelId="{99AB35BB-781D-48FC-9482-6018451ABCA4}" srcId="{01A66772-F185-4D58-B8BB-E9370D7A7A2B}" destId="{A3C0E6C9-835C-42E1-8399-DAAD98A47373}" srcOrd="3" destOrd="0" parTransId="{DB531C32-4198-4592-897A-29DBCAB32197}" sibTransId="{5C7B53CD-CCC7-41A5-B9A0-4653403DB170}"/>
    <dgm:cxn modelId="{222E65DA-7BD7-4482-B369-557521016D41}" type="presOf" srcId="{40FC4FFE-8987-4A26-B7F4-8A516F18ADAE}" destId="{127117FB-F8A7-4A20-A8A7-EC686DDC76D0}" srcOrd="0" destOrd="0" presId="urn:microsoft.com/office/officeart/2018/5/layout/IconCircleLabelList"/>
    <dgm:cxn modelId="{25C0171F-A922-48C5-BFE2-EF9FBBF6BADB}" type="presParOf" srcId="{50B3CE7C-E10B-4E23-BD93-03664997C932}" destId="{DE9CE479-E4AE-4283-AEF1-10C1535B4324}" srcOrd="0" destOrd="0" presId="urn:microsoft.com/office/officeart/2018/5/layout/IconCircleLabelList"/>
    <dgm:cxn modelId="{988C8C6B-DCCC-4661-8716-F53242D01CAE}" type="presParOf" srcId="{DE9CE479-E4AE-4283-AEF1-10C1535B4324}" destId="{B59FCF02-CAD2-4D6F-9542-AD86711168CA}" srcOrd="0" destOrd="0" presId="urn:microsoft.com/office/officeart/2018/5/layout/IconCircleLabelList"/>
    <dgm:cxn modelId="{A97D26F1-1B90-48C1-B0B0-B3ECC4498C76}" type="presParOf" srcId="{DE9CE479-E4AE-4283-AEF1-10C1535B4324}" destId="{7C175B98-93F4-4D7C-BB95-1514AB879CD5}" srcOrd="1" destOrd="0" presId="urn:microsoft.com/office/officeart/2018/5/layout/IconCircleLabelList"/>
    <dgm:cxn modelId="{EDA53E10-7E01-47E9-A883-7938F4FC1E2C}" type="presParOf" srcId="{DE9CE479-E4AE-4283-AEF1-10C1535B4324}" destId="{677A3090-5F01-43FD-9FA6-C0420AD80FD6}" srcOrd="2" destOrd="0" presId="urn:microsoft.com/office/officeart/2018/5/layout/IconCircleLabelList"/>
    <dgm:cxn modelId="{AAF96BB5-93AB-4A0C-8912-83DB06998A30}" type="presParOf" srcId="{DE9CE479-E4AE-4283-AEF1-10C1535B4324}" destId="{127117FB-F8A7-4A20-A8A7-EC686DDC76D0}" srcOrd="3" destOrd="0" presId="urn:microsoft.com/office/officeart/2018/5/layout/IconCircleLabelList"/>
    <dgm:cxn modelId="{765E02A5-765B-4421-A4A7-C2F6FCBF1AA8}" type="presParOf" srcId="{50B3CE7C-E10B-4E23-BD93-03664997C932}" destId="{FD1EED9C-83D3-41AD-A09B-D3B36354168F}" srcOrd="1" destOrd="0" presId="urn:microsoft.com/office/officeart/2018/5/layout/IconCircleLabelList"/>
    <dgm:cxn modelId="{35ABAC24-8037-4351-982F-DB147B356DC5}" type="presParOf" srcId="{50B3CE7C-E10B-4E23-BD93-03664997C932}" destId="{ECFA770B-DE2C-4683-A038-58D0FE44BC27}" srcOrd="2" destOrd="0" presId="urn:microsoft.com/office/officeart/2018/5/layout/IconCircleLabelList"/>
    <dgm:cxn modelId="{D62ED8F7-8C0B-47F6-8664-37C780DECDE0}" type="presParOf" srcId="{ECFA770B-DE2C-4683-A038-58D0FE44BC27}" destId="{FF93E135-77D6-48A0-8871-9BC93D705D06}" srcOrd="0" destOrd="0" presId="urn:microsoft.com/office/officeart/2018/5/layout/IconCircleLabelList"/>
    <dgm:cxn modelId="{CA30DE8C-7DE7-465F-8C65-50F5C2910987}" type="presParOf" srcId="{ECFA770B-DE2C-4683-A038-58D0FE44BC27}" destId="{39509775-983E-4110-B989-EE2CD6514BE0}" srcOrd="1" destOrd="0" presId="urn:microsoft.com/office/officeart/2018/5/layout/IconCircleLabelList"/>
    <dgm:cxn modelId="{32CF815C-BED2-41AE-B15E-26B57BF41DFD}" type="presParOf" srcId="{ECFA770B-DE2C-4683-A038-58D0FE44BC27}" destId="{493B43B2-705C-4AE5-8A77-D8DEEDA1B5CF}" srcOrd="2" destOrd="0" presId="urn:microsoft.com/office/officeart/2018/5/layout/IconCircleLabelList"/>
    <dgm:cxn modelId="{7DD1D3CD-4F73-4FA4-AF6C-D8DB63BAEDCC}" type="presParOf" srcId="{ECFA770B-DE2C-4683-A038-58D0FE44BC27}" destId="{1AEDC777-00B3-41D7-9AE1-23D741E941C3}" srcOrd="3" destOrd="0" presId="urn:microsoft.com/office/officeart/2018/5/layout/IconCircleLabelList"/>
    <dgm:cxn modelId="{4BB2C8AB-6620-45CA-A60B-D82AC6F913A3}" type="presParOf" srcId="{50B3CE7C-E10B-4E23-BD93-03664997C932}" destId="{80761731-1DF5-4A40-AD72-B8BA808E9FBB}" srcOrd="3" destOrd="0" presId="urn:microsoft.com/office/officeart/2018/5/layout/IconCircleLabelList"/>
    <dgm:cxn modelId="{60B95780-6041-4D47-AAFF-5FD0463AD9A8}" type="presParOf" srcId="{50B3CE7C-E10B-4E23-BD93-03664997C932}" destId="{C998AB0A-577D-44AA-A068-F634DDE7BD47}" srcOrd="4" destOrd="0" presId="urn:microsoft.com/office/officeart/2018/5/layout/IconCircleLabelList"/>
    <dgm:cxn modelId="{7C7B23FA-23A0-4DFE-9F66-7C7CB199643E}" type="presParOf" srcId="{C998AB0A-577D-44AA-A068-F634DDE7BD47}" destId="{BCD8CDD9-0C56-4401-ADB1-8B48DAB2C96F}" srcOrd="0" destOrd="0" presId="urn:microsoft.com/office/officeart/2018/5/layout/IconCircleLabelList"/>
    <dgm:cxn modelId="{FDAC764C-14A3-4251-B7CB-A393857A994A}" type="presParOf" srcId="{C998AB0A-577D-44AA-A068-F634DDE7BD47}" destId="{DB4CA7C4-FCA1-4127-B20A-2A5C031A3CF4}" srcOrd="1" destOrd="0" presId="urn:microsoft.com/office/officeart/2018/5/layout/IconCircleLabelList"/>
    <dgm:cxn modelId="{7764146D-2123-46D9-9C04-B895822CA24D}" type="presParOf" srcId="{C998AB0A-577D-44AA-A068-F634DDE7BD47}" destId="{9B0C8FBF-0BDD-48A5-967E-F3FE71659F6A}" srcOrd="2" destOrd="0" presId="urn:microsoft.com/office/officeart/2018/5/layout/IconCircleLabelList"/>
    <dgm:cxn modelId="{D3FD05A6-BB32-4620-B340-C39D8EBB6CCB}" type="presParOf" srcId="{C998AB0A-577D-44AA-A068-F634DDE7BD47}" destId="{7E6FE37A-5DB0-4899-9FCB-0CE39BC185F8}" srcOrd="3" destOrd="0" presId="urn:microsoft.com/office/officeart/2018/5/layout/IconCircleLabelList"/>
    <dgm:cxn modelId="{6C2F0F00-693C-4ED1-85C2-18793D4DA261}" type="presParOf" srcId="{50B3CE7C-E10B-4E23-BD93-03664997C932}" destId="{5A266296-0042-402F-92EF-D59AB148E92E}" srcOrd="5" destOrd="0" presId="urn:microsoft.com/office/officeart/2018/5/layout/IconCircleLabelList"/>
    <dgm:cxn modelId="{2A69F3C3-29C2-4E8C-B28E-DEA63007993E}" type="presParOf" srcId="{50B3CE7C-E10B-4E23-BD93-03664997C932}" destId="{8DC13EE2-1D6B-4859-8C6A-30A16637C040}" srcOrd="6" destOrd="0" presId="urn:microsoft.com/office/officeart/2018/5/layout/IconCircleLabelList"/>
    <dgm:cxn modelId="{B9705591-D8CC-439D-80D1-743FF96613DA}" type="presParOf" srcId="{8DC13EE2-1D6B-4859-8C6A-30A16637C040}" destId="{080CD216-E8D2-4517-8598-746CEC9625B4}" srcOrd="0" destOrd="0" presId="urn:microsoft.com/office/officeart/2018/5/layout/IconCircleLabelList"/>
    <dgm:cxn modelId="{B3264935-869A-4DCF-A196-E4EF2B867149}" type="presParOf" srcId="{8DC13EE2-1D6B-4859-8C6A-30A16637C040}" destId="{C48BBD72-E759-4648-BDB3-F6414750E04C}" srcOrd="1" destOrd="0" presId="urn:microsoft.com/office/officeart/2018/5/layout/IconCircleLabelList"/>
    <dgm:cxn modelId="{9303DD7D-AEE0-4716-996C-E12FAD450A54}" type="presParOf" srcId="{8DC13EE2-1D6B-4859-8C6A-30A16637C040}" destId="{45EE1955-452B-4FCB-BF94-4331E86F9687}" srcOrd="2" destOrd="0" presId="urn:microsoft.com/office/officeart/2018/5/layout/IconCircleLabelList"/>
    <dgm:cxn modelId="{6C3DE6F2-DF50-4DA3-9E0C-565AB4E930B1}" type="presParOf" srcId="{8DC13EE2-1D6B-4859-8C6A-30A16637C040}" destId="{DDC2A3EE-765D-4151-AE41-A86BD5B620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981153" y="15071"/>
          <a:ext cx="1264489" cy="1264489"/>
        </a:xfrm>
        <a:prstGeom prst="ellipse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250635" y="284553"/>
          <a:ext cx="725526" cy="7255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76931" y="1673419"/>
          <a:ext cx="20729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cap="none" baseline="0" dirty="0"/>
            <a:t>Service Bus</a:t>
          </a:r>
        </a:p>
      </dsp:txBody>
      <dsp:txXfrm>
        <a:off x="576931" y="1673419"/>
        <a:ext cx="2072934" cy="720000"/>
      </dsp:txXfrm>
    </dsp:sp>
    <dsp:sp modelId="{FF93E135-77D6-48A0-8871-9BC93D705D06}">
      <dsp:nvSpPr>
        <dsp:cNvPr id="0" name=""/>
        <dsp:cNvSpPr/>
      </dsp:nvSpPr>
      <dsp:spPr>
        <a:xfrm>
          <a:off x="3416851" y="15071"/>
          <a:ext cx="1264489" cy="1264489"/>
        </a:xfrm>
        <a:prstGeom prst="ellipse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3686332" y="284553"/>
          <a:ext cx="725526" cy="72552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012629" y="1673419"/>
          <a:ext cx="20729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cap="none" baseline="0" dirty="0"/>
            <a:t>Event Hubs</a:t>
          </a:r>
        </a:p>
      </dsp:txBody>
      <dsp:txXfrm>
        <a:off x="3012629" y="1673419"/>
        <a:ext cx="2072934" cy="720000"/>
      </dsp:txXfrm>
    </dsp:sp>
    <dsp:sp modelId="{BCD8CDD9-0C56-4401-ADB1-8B48DAB2C96F}">
      <dsp:nvSpPr>
        <dsp:cNvPr id="0" name=""/>
        <dsp:cNvSpPr/>
      </dsp:nvSpPr>
      <dsp:spPr>
        <a:xfrm>
          <a:off x="5852548" y="15071"/>
          <a:ext cx="1264489" cy="1264489"/>
        </a:xfrm>
        <a:prstGeom prst="ellipse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6122030" y="284553"/>
          <a:ext cx="725526" cy="72552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5448326" y="1673419"/>
          <a:ext cx="20729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cap="none" baseline="0" dirty="0"/>
            <a:t>Event Grid</a:t>
          </a:r>
        </a:p>
      </dsp:txBody>
      <dsp:txXfrm>
        <a:off x="5448326" y="1673419"/>
        <a:ext cx="2072934" cy="720000"/>
      </dsp:txXfrm>
    </dsp:sp>
    <dsp:sp modelId="{080CD216-E8D2-4517-8598-746CEC9625B4}">
      <dsp:nvSpPr>
        <dsp:cNvPr id="0" name=""/>
        <dsp:cNvSpPr/>
      </dsp:nvSpPr>
      <dsp:spPr>
        <a:xfrm>
          <a:off x="8288246" y="15071"/>
          <a:ext cx="1264489" cy="1264489"/>
        </a:xfrm>
        <a:prstGeom prst="ellipse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BD72-E759-4648-BDB3-F6414750E04C}">
      <dsp:nvSpPr>
        <dsp:cNvPr id="0" name=""/>
        <dsp:cNvSpPr/>
      </dsp:nvSpPr>
      <dsp:spPr>
        <a:xfrm>
          <a:off x="8557727" y="284553"/>
          <a:ext cx="725526" cy="725526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2A3EE-765D-4151-AE41-A86BD5B62080}">
      <dsp:nvSpPr>
        <dsp:cNvPr id="0" name=""/>
        <dsp:cNvSpPr/>
      </dsp:nvSpPr>
      <dsp:spPr>
        <a:xfrm>
          <a:off x="7884024" y="1673419"/>
          <a:ext cx="20729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cap="none" baseline="0" dirty="0"/>
            <a:t>Relay</a:t>
          </a:r>
        </a:p>
      </dsp:txBody>
      <dsp:txXfrm>
        <a:off x="7884024" y="1673419"/>
        <a:ext cx="207293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FE40D-E08A-464F-96D6-CEB0B2DD69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12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5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31A1A-B96C-4EB4-AF15-7B7FE47C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9FF681-66DE-4C2A-BEA9-43AD86456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38688D-1829-43C2-801C-6551663C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A108-B7B9-479B-AE19-4D9B1F864C2E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E89BA-3BF2-4F92-A54E-55C9EC88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CF6D4-1B7D-4FE9-A62D-F3DC464E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9362-F81D-4DEF-B7B3-BE30B01223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9100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8294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62568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43D-0B1F-4251-8C60-2078EE21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8F74A-B81B-42D7-A3EA-487E261E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21F4-33B2-4A26-8B32-CE099217EB7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032FE-38BA-40C7-B1E0-A070580C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1D998-C0E7-464A-9DB7-8F62FD75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A97C-742D-4397-A1DD-B74A68DF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910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DA2F-3E47-482F-9034-DB8D188C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7FF0-2BDB-432D-AC29-22BF3E2A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52919-3720-49B3-8281-0F7A1CB7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21F4-33B2-4A26-8B32-CE099217EB7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E4CA-5D85-449E-B777-69B87D79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7B32-587C-4CAD-A1D2-1D665716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A97C-742D-4397-A1DD-B74A68DF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(Text Graphic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7EF1FB-A89E-5E40-B2A9-FE4EB5CB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199"/>
            <a:ext cx="4946263" cy="11069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EA9912-B336-734E-9BCD-BAA275370B1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6391" y="1760013"/>
            <a:ext cx="4946264" cy="4640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61988" indent="0">
              <a:buNone/>
              <a:defRPr>
                <a:solidFill>
                  <a:schemeClr val="tx1"/>
                </a:solidFill>
              </a:defRPr>
            </a:lvl4pPr>
            <a:lvl5pPr marL="855663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61F43242-F8E9-DD4D-94FB-1957E4CC7F1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982601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80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40" r:id="rId29"/>
    <p:sldLayoutId id="2147484541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  <p:sldLayoutId id="2147484537" r:id="rId18"/>
    <p:sldLayoutId id="2147484538" r:id="rId19"/>
    <p:sldLayoutId id="2147484539" r:id="rId20"/>
    <p:sldLayoutId id="2147484542" r:id="rId21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3" Type="http://schemas.openxmlformats.org/officeDocument/2006/relationships/image" Target="../media/image28.svg"/><Relationship Id="rId21" Type="http://schemas.openxmlformats.org/officeDocument/2006/relationships/image" Target="../media/image46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5" Type="http://schemas.openxmlformats.org/officeDocument/2006/relationships/image" Target="../media/image50.sv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24" Type="http://schemas.openxmlformats.org/officeDocument/2006/relationships/image" Target="../media/image49.pn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23" Type="http://schemas.openxmlformats.org/officeDocument/2006/relationships/image" Target="../media/image48.sv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svg"/><Relationship Id="rId7" Type="http://schemas.openxmlformats.org/officeDocument/2006/relationships/image" Target="../media/image55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54.png"/><Relationship Id="rId5" Type="http://schemas.microsoft.com/office/2007/relationships/hdphoto" Target="../media/hdphoto1.wdp"/><Relationship Id="rId4" Type="http://schemas.openxmlformats.org/officeDocument/2006/relationships/image" Target="../media/image53.png"/><Relationship Id="rId9" Type="http://schemas.openxmlformats.org/officeDocument/2006/relationships/image" Target="../media/image57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0.png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7" Type="http://schemas.openxmlformats.org/officeDocument/2006/relationships/image" Target="../media/image17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6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7" Type="http://schemas.openxmlformats.org/officeDocument/2006/relationships/image" Target="../media/image17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6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7" Type="http://schemas.openxmlformats.org/officeDocument/2006/relationships/image" Target="../media/image17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6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44.svg"/><Relationship Id="rId26" Type="http://schemas.openxmlformats.org/officeDocument/2006/relationships/image" Target="../media/image40.svg"/><Relationship Id="rId3" Type="http://schemas.openxmlformats.org/officeDocument/2006/relationships/image" Target="../media/image63.svg"/><Relationship Id="rId21" Type="http://schemas.openxmlformats.org/officeDocument/2006/relationships/image" Target="../media/image47.png"/><Relationship Id="rId34" Type="http://schemas.openxmlformats.org/officeDocument/2006/relationships/image" Target="../media/image80.sv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43.png"/><Relationship Id="rId25" Type="http://schemas.openxmlformats.org/officeDocument/2006/relationships/image" Target="../media/image39.png"/><Relationship Id="rId33" Type="http://schemas.openxmlformats.org/officeDocument/2006/relationships/image" Target="../media/image79.png"/><Relationship Id="rId2" Type="http://schemas.openxmlformats.org/officeDocument/2006/relationships/image" Target="../media/image62.png"/><Relationship Id="rId16" Type="http://schemas.openxmlformats.org/officeDocument/2006/relationships/image" Target="../media/image76.jpeg"/><Relationship Id="rId20" Type="http://schemas.openxmlformats.org/officeDocument/2006/relationships/image" Target="../media/image46.sv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50.svg"/><Relationship Id="rId32" Type="http://schemas.openxmlformats.org/officeDocument/2006/relationships/image" Target="../media/image78.svg"/><Relationship Id="rId5" Type="http://schemas.openxmlformats.org/officeDocument/2006/relationships/image" Target="../media/image65.svg"/><Relationship Id="rId15" Type="http://schemas.openxmlformats.org/officeDocument/2006/relationships/image" Target="../media/image75.png"/><Relationship Id="rId23" Type="http://schemas.openxmlformats.org/officeDocument/2006/relationships/image" Target="../media/image49.png"/><Relationship Id="rId28" Type="http://schemas.openxmlformats.org/officeDocument/2006/relationships/image" Target="../media/image28.svg"/><Relationship Id="rId10" Type="http://schemas.openxmlformats.org/officeDocument/2006/relationships/image" Target="../media/image70.png"/><Relationship Id="rId19" Type="http://schemas.openxmlformats.org/officeDocument/2006/relationships/image" Target="../media/image45.png"/><Relationship Id="rId31" Type="http://schemas.openxmlformats.org/officeDocument/2006/relationships/image" Target="../media/image77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48.svg"/><Relationship Id="rId27" Type="http://schemas.openxmlformats.org/officeDocument/2006/relationships/image" Target="../media/image27.png"/><Relationship Id="rId30" Type="http://schemas.openxmlformats.org/officeDocument/2006/relationships/image" Target="../media/image4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13" Type="http://schemas.openxmlformats.org/officeDocument/2006/relationships/image" Target="../media/image90.png"/><Relationship Id="rId18" Type="http://schemas.openxmlformats.org/officeDocument/2006/relationships/image" Target="../media/image95.svg"/><Relationship Id="rId3" Type="http://schemas.openxmlformats.org/officeDocument/2006/relationships/image" Target="../media/image82.svg"/><Relationship Id="rId21" Type="http://schemas.openxmlformats.org/officeDocument/2006/relationships/image" Target="../media/image96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81.png"/><Relationship Id="rId16" Type="http://schemas.openxmlformats.org/officeDocument/2006/relationships/image" Target="../media/image93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83.jpeg"/><Relationship Id="rId11" Type="http://schemas.openxmlformats.org/officeDocument/2006/relationships/image" Target="../media/image88.svg"/><Relationship Id="rId5" Type="http://schemas.openxmlformats.org/officeDocument/2006/relationships/image" Target="../media/image52.svg"/><Relationship Id="rId15" Type="http://schemas.openxmlformats.org/officeDocument/2006/relationships/image" Target="../media/image92.png"/><Relationship Id="rId23" Type="http://schemas.openxmlformats.org/officeDocument/2006/relationships/image" Target="../media/image71.png"/><Relationship Id="rId10" Type="http://schemas.openxmlformats.org/officeDocument/2006/relationships/image" Target="../media/image87.png"/><Relationship Id="rId19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86.png"/><Relationship Id="rId14" Type="http://schemas.openxmlformats.org/officeDocument/2006/relationships/image" Target="../media/image91.svg"/><Relationship Id="rId22" Type="http://schemas.openxmlformats.org/officeDocument/2006/relationships/image" Target="../media/image9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28.svg"/><Relationship Id="rId18" Type="http://schemas.openxmlformats.org/officeDocument/2006/relationships/image" Target="../media/image79.png"/><Relationship Id="rId3" Type="http://schemas.openxmlformats.org/officeDocument/2006/relationships/image" Target="../media/image44.svg"/><Relationship Id="rId21" Type="http://schemas.openxmlformats.org/officeDocument/2006/relationships/image" Target="../media/image99.svg"/><Relationship Id="rId7" Type="http://schemas.openxmlformats.org/officeDocument/2006/relationships/image" Target="../media/image48.svg"/><Relationship Id="rId12" Type="http://schemas.openxmlformats.org/officeDocument/2006/relationships/image" Target="../media/image27.png"/><Relationship Id="rId17" Type="http://schemas.openxmlformats.org/officeDocument/2006/relationships/image" Target="../media/image78.svg"/><Relationship Id="rId2" Type="http://schemas.openxmlformats.org/officeDocument/2006/relationships/image" Target="../media/image43.png"/><Relationship Id="rId16" Type="http://schemas.openxmlformats.org/officeDocument/2006/relationships/image" Target="../media/image77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47.png"/><Relationship Id="rId11" Type="http://schemas.openxmlformats.org/officeDocument/2006/relationships/image" Target="../media/image40.svg"/><Relationship Id="rId5" Type="http://schemas.openxmlformats.org/officeDocument/2006/relationships/image" Target="../media/image46.svg"/><Relationship Id="rId15" Type="http://schemas.openxmlformats.org/officeDocument/2006/relationships/image" Target="../media/image42.svg"/><Relationship Id="rId23" Type="http://schemas.openxmlformats.org/officeDocument/2006/relationships/image" Target="../media/image101.svg"/><Relationship Id="rId10" Type="http://schemas.openxmlformats.org/officeDocument/2006/relationships/image" Target="../media/image39.png"/><Relationship Id="rId19" Type="http://schemas.openxmlformats.org/officeDocument/2006/relationships/image" Target="../media/image80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41.png"/><Relationship Id="rId22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image" Target="../media/image114.svg"/><Relationship Id="rId26" Type="http://schemas.openxmlformats.org/officeDocument/2006/relationships/image" Target="../media/image120.svg"/><Relationship Id="rId39" Type="http://schemas.openxmlformats.org/officeDocument/2006/relationships/image" Target="../media/image131.png"/><Relationship Id="rId21" Type="http://schemas.openxmlformats.org/officeDocument/2006/relationships/image" Target="../media/image117.png"/><Relationship Id="rId34" Type="http://schemas.openxmlformats.org/officeDocument/2006/relationships/image" Target="../media/image55.svg"/><Relationship Id="rId42" Type="http://schemas.openxmlformats.org/officeDocument/2006/relationships/image" Target="../media/image134.svg"/><Relationship Id="rId47" Type="http://schemas.openxmlformats.org/officeDocument/2006/relationships/image" Target="../media/image137.png"/><Relationship Id="rId50" Type="http://schemas.openxmlformats.org/officeDocument/2006/relationships/image" Target="../media/image52.svg"/><Relationship Id="rId55" Type="http://schemas.openxmlformats.org/officeDocument/2006/relationships/image" Target="../media/image85.svg"/><Relationship Id="rId63" Type="http://schemas.openxmlformats.org/officeDocument/2006/relationships/image" Target="../media/image89.png"/><Relationship Id="rId7" Type="http://schemas.openxmlformats.org/officeDocument/2006/relationships/image" Target="../media/image105.png"/><Relationship Id="rId2" Type="http://schemas.openxmlformats.org/officeDocument/2006/relationships/image" Target="../media/image92.png"/><Relationship Id="rId16" Type="http://schemas.openxmlformats.org/officeDocument/2006/relationships/image" Target="../media/image112.svg"/><Relationship Id="rId20" Type="http://schemas.openxmlformats.org/officeDocument/2006/relationships/image" Target="../media/image116.svg"/><Relationship Id="rId29" Type="http://schemas.openxmlformats.org/officeDocument/2006/relationships/image" Target="../media/image123.png"/><Relationship Id="rId41" Type="http://schemas.openxmlformats.org/officeDocument/2006/relationships/image" Target="../media/image133.png"/><Relationship Id="rId54" Type="http://schemas.openxmlformats.org/officeDocument/2006/relationships/image" Target="../media/image84.png"/><Relationship Id="rId62" Type="http://schemas.openxmlformats.org/officeDocument/2006/relationships/image" Target="../media/image144.sv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04.png"/><Relationship Id="rId11" Type="http://schemas.openxmlformats.org/officeDocument/2006/relationships/image" Target="../media/image108.png"/><Relationship Id="rId24" Type="http://schemas.openxmlformats.org/officeDocument/2006/relationships/image" Target="../media/image91.svg"/><Relationship Id="rId32" Type="http://schemas.openxmlformats.org/officeDocument/2006/relationships/image" Target="../media/image126.svg"/><Relationship Id="rId37" Type="http://schemas.openxmlformats.org/officeDocument/2006/relationships/image" Target="../media/image129.png"/><Relationship Id="rId40" Type="http://schemas.openxmlformats.org/officeDocument/2006/relationships/image" Target="../media/image132.svg"/><Relationship Id="rId45" Type="http://schemas.openxmlformats.org/officeDocument/2006/relationships/image" Target="../media/image135.png"/><Relationship Id="rId53" Type="http://schemas.openxmlformats.org/officeDocument/2006/relationships/image" Target="../media/image83.jpeg"/><Relationship Id="rId58" Type="http://schemas.openxmlformats.org/officeDocument/2006/relationships/image" Target="../media/image88.svg"/><Relationship Id="rId5" Type="http://schemas.openxmlformats.org/officeDocument/2006/relationships/image" Target="../media/image103.jpeg"/><Relationship Id="rId15" Type="http://schemas.openxmlformats.org/officeDocument/2006/relationships/image" Target="../media/image111.png"/><Relationship Id="rId23" Type="http://schemas.openxmlformats.org/officeDocument/2006/relationships/image" Target="../media/image90.png"/><Relationship Id="rId28" Type="http://schemas.openxmlformats.org/officeDocument/2006/relationships/image" Target="../media/image122.svg"/><Relationship Id="rId36" Type="http://schemas.openxmlformats.org/officeDocument/2006/relationships/image" Target="../media/image128.svg"/><Relationship Id="rId49" Type="http://schemas.openxmlformats.org/officeDocument/2006/relationships/image" Target="../media/image51.png"/><Relationship Id="rId57" Type="http://schemas.openxmlformats.org/officeDocument/2006/relationships/image" Target="../media/image87.png"/><Relationship Id="rId61" Type="http://schemas.openxmlformats.org/officeDocument/2006/relationships/image" Target="../media/image143.png"/><Relationship Id="rId10" Type="http://schemas.openxmlformats.org/officeDocument/2006/relationships/image" Target="../media/image107.svg"/><Relationship Id="rId19" Type="http://schemas.openxmlformats.org/officeDocument/2006/relationships/image" Target="../media/image115.png"/><Relationship Id="rId31" Type="http://schemas.openxmlformats.org/officeDocument/2006/relationships/image" Target="../media/image125.png"/><Relationship Id="rId44" Type="http://schemas.openxmlformats.org/officeDocument/2006/relationships/image" Target="../media/image82.svg"/><Relationship Id="rId52" Type="http://schemas.openxmlformats.org/officeDocument/2006/relationships/image" Target="../media/image140.svg"/><Relationship Id="rId60" Type="http://schemas.openxmlformats.org/officeDocument/2006/relationships/image" Target="../media/image142.svg"/><Relationship Id="rId4" Type="http://schemas.openxmlformats.org/officeDocument/2006/relationships/image" Target="../media/image102.png"/><Relationship Id="rId9" Type="http://schemas.openxmlformats.org/officeDocument/2006/relationships/image" Target="../media/image106.png"/><Relationship Id="rId14" Type="http://schemas.microsoft.com/office/2007/relationships/hdphoto" Target="../media/hdphoto3.wdp"/><Relationship Id="rId22" Type="http://schemas.openxmlformats.org/officeDocument/2006/relationships/image" Target="../media/image118.svg"/><Relationship Id="rId27" Type="http://schemas.openxmlformats.org/officeDocument/2006/relationships/image" Target="../media/image121.png"/><Relationship Id="rId30" Type="http://schemas.openxmlformats.org/officeDocument/2006/relationships/image" Target="../media/image124.svg"/><Relationship Id="rId35" Type="http://schemas.openxmlformats.org/officeDocument/2006/relationships/image" Target="../media/image127.png"/><Relationship Id="rId43" Type="http://schemas.openxmlformats.org/officeDocument/2006/relationships/image" Target="../media/image81.png"/><Relationship Id="rId48" Type="http://schemas.openxmlformats.org/officeDocument/2006/relationships/image" Target="../media/image138.svg"/><Relationship Id="rId56" Type="http://schemas.openxmlformats.org/officeDocument/2006/relationships/image" Target="../media/image86.png"/><Relationship Id="rId8" Type="http://schemas.microsoft.com/office/2007/relationships/hdphoto" Target="../media/hdphoto2.wdp"/><Relationship Id="rId51" Type="http://schemas.openxmlformats.org/officeDocument/2006/relationships/image" Target="../media/image139.png"/><Relationship Id="rId3" Type="http://schemas.openxmlformats.org/officeDocument/2006/relationships/image" Target="../media/image93.svg"/><Relationship Id="rId12" Type="http://schemas.openxmlformats.org/officeDocument/2006/relationships/image" Target="../media/image109.svg"/><Relationship Id="rId17" Type="http://schemas.openxmlformats.org/officeDocument/2006/relationships/image" Target="../media/image113.png"/><Relationship Id="rId25" Type="http://schemas.openxmlformats.org/officeDocument/2006/relationships/image" Target="../media/image119.png"/><Relationship Id="rId33" Type="http://schemas.openxmlformats.org/officeDocument/2006/relationships/image" Target="../media/image54.png"/><Relationship Id="rId38" Type="http://schemas.openxmlformats.org/officeDocument/2006/relationships/image" Target="../media/image130.svg"/><Relationship Id="rId46" Type="http://schemas.openxmlformats.org/officeDocument/2006/relationships/image" Target="../media/image136.svg"/><Relationship Id="rId59" Type="http://schemas.openxmlformats.org/officeDocument/2006/relationships/image" Target="../media/image1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1.svg"/><Relationship Id="rId10" Type="http://schemas.openxmlformats.org/officeDocument/2006/relationships/image" Target="../media/image17.sv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Messaging Patterns on Azure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Using Service Bus, Event Hubs, Event Grid, and Relay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Clemens Vasters (@clemensv)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5854319"/>
            <a:ext cx="4401312" cy="318060"/>
          </a:xfrm>
        </p:spPr>
        <p:txBody>
          <a:bodyPr/>
          <a:lstStyle/>
          <a:p>
            <a:r>
              <a:rPr lang="en-US" dirty="0"/>
              <a:t>Principal Architect, Azure Messaging</a:t>
            </a:r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1708-817C-4A83-A6AF-5D96D11A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Matters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Parallelization Matters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043668-A219-4029-88EA-EA906CAAEE20}"/>
              </a:ext>
            </a:extLst>
          </p:cNvPr>
          <p:cNvCxnSpPr>
            <a:cxnSpLocks/>
          </p:cNvCxnSpPr>
          <p:nvPr/>
        </p:nvCxnSpPr>
        <p:spPr>
          <a:xfrm>
            <a:off x="3109853" y="1779876"/>
            <a:ext cx="52758" cy="422254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FD1D3E-4261-453D-87C6-2D46DE290D7F}"/>
              </a:ext>
            </a:extLst>
          </p:cNvPr>
          <p:cNvSpPr txBox="1"/>
          <p:nvPr/>
        </p:nvSpPr>
        <p:spPr>
          <a:xfrm>
            <a:off x="1845547" y="1863084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Occurrences</a:t>
            </a: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B6834607-B9D2-41EE-95F1-DAD07610C988}"/>
              </a:ext>
            </a:extLst>
          </p:cNvPr>
          <p:cNvSpPr/>
          <p:nvPr/>
        </p:nvSpPr>
        <p:spPr>
          <a:xfrm>
            <a:off x="2964145" y="4042386"/>
            <a:ext cx="449674" cy="328427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425258-5BAE-4495-913A-DC30ED34B3CA}"/>
              </a:ext>
            </a:extLst>
          </p:cNvPr>
          <p:cNvCxnSpPr>
            <a:cxnSpLocks/>
          </p:cNvCxnSpPr>
          <p:nvPr/>
        </p:nvCxnSpPr>
        <p:spPr>
          <a:xfrm>
            <a:off x="4400920" y="1779876"/>
            <a:ext cx="100969" cy="42627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F3583D-D99E-4A7A-8A6C-7300133046C4}"/>
              </a:ext>
            </a:extLst>
          </p:cNvPr>
          <p:cNvSpPr txBox="1"/>
          <p:nvPr/>
        </p:nvSpPr>
        <p:spPr>
          <a:xfrm>
            <a:off x="3392990" y="186308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Capture</a:t>
            </a:r>
          </a:p>
        </p:txBody>
      </p:sp>
      <p:pic>
        <p:nvPicPr>
          <p:cNvPr id="19" name="Graphic 18" descr="Database outline">
            <a:extLst>
              <a:ext uri="{FF2B5EF4-FFF2-40B4-BE49-F238E27FC236}">
                <a16:creationId xmlns:a16="http://schemas.microsoft.com/office/drawing/2014/main" id="{4E76E8C9-E295-415C-A444-28DF07C55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478582" y="4635300"/>
            <a:ext cx="726229" cy="726229"/>
          </a:xfrm>
          <a:prstGeom prst="rect">
            <a:avLst/>
          </a:prstGeom>
        </p:spPr>
      </p:pic>
      <p:pic>
        <p:nvPicPr>
          <p:cNvPr id="21" name="Graphic 20" descr="Rain outline">
            <a:extLst>
              <a:ext uri="{FF2B5EF4-FFF2-40B4-BE49-F238E27FC236}">
                <a16:creationId xmlns:a16="http://schemas.microsoft.com/office/drawing/2014/main" id="{5DBE6F3F-EA30-4945-9096-D32095E9A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2990" y="3139519"/>
            <a:ext cx="914400" cy="914400"/>
          </a:xfrm>
          <a:prstGeom prst="rect">
            <a:avLst/>
          </a:prstGeom>
        </p:spPr>
      </p:pic>
      <p:pic>
        <p:nvPicPr>
          <p:cNvPr id="23" name="Graphic 22" descr="Filter outline">
            <a:extLst>
              <a:ext uri="{FF2B5EF4-FFF2-40B4-BE49-F238E27FC236}">
                <a16:creationId xmlns:a16="http://schemas.microsoft.com/office/drawing/2014/main" id="{BB001198-9238-42FE-A3B5-D69C24996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2990" y="3883073"/>
            <a:ext cx="914400" cy="914400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D91B753-A4B8-48B2-93D4-4E256EAB875B}"/>
              </a:ext>
            </a:extLst>
          </p:cNvPr>
          <p:cNvSpPr/>
          <p:nvPr/>
        </p:nvSpPr>
        <p:spPr>
          <a:xfrm>
            <a:off x="1952490" y="2848070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D5DF14-AE91-4029-804F-6B73079B2DB7}"/>
              </a:ext>
            </a:extLst>
          </p:cNvPr>
          <p:cNvSpPr/>
          <p:nvPr/>
        </p:nvSpPr>
        <p:spPr>
          <a:xfrm>
            <a:off x="2126090" y="3048095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E065CB9-1DD6-4C8F-A5B9-78C5A991B6F4}"/>
              </a:ext>
            </a:extLst>
          </p:cNvPr>
          <p:cNvSpPr/>
          <p:nvPr/>
        </p:nvSpPr>
        <p:spPr>
          <a:xfrm>
            <a:off x="1809615" y="2848070"/>
            <a:ext cx="95250" cy="142875"/>
          </a:xfrm>
          <a:custGeom>
            <a:avLst/>
            <a:gdLst>
              <a:gd name="connsiteX0" fmla="*/ 47549 w 95250"/>
              <a:gd name="connsiteY0" fmla="*/ 34975 h 142875"/>
              <a:gd name="connsiteX1" fmla="*/ 76200 w 95250"/>
              <a:gd name="connsiteY1" fmla="*/ 95250 h 142875"/>
              <a:gd name="connsiteX2" fmla="*/ 47625 w 95250"/>
              <a:gd name="connsiteY2" fmla="*/ 123825 h 142875"/>
              <a:gd name="connsiteX3" fmla="*/ 19050 w 95250"/>
              <a:gd name="connsiteY3" fmla="*/ 95250 h 142875"/>
              <a:gd name="connsiteX4" fmla="*/ 47549 w 95250"/>
              <a:gd name="connsiteY4" fmla="*/ 34975 h 142875"/>
              <a:gd name="connsiteX5" fmla="*/ 47625 w 95250"/>
              <a:gd name="connsiteY5" fmla="*/ 0 h 142875"/>
              <a:gd name="connsiteX6" fmla="*/ 0 w 95250"/>
              <a:gd name="connsiteY6" fmla="*/ 95250 h 142875"/>
              <a:gd name="connsiteX7" fmla="*/ 47625 w 95250"/>
              <a:gd name="connsiteY7" fmla="*/ 142875 h 142875"/>
              <a:gd name="connsiteX8" fmla="*/ 95250 w 95250"/>
              <a:gd name="connsiteY8" fmla="*/ 95250 h 142875"/>
              <a:gd name="connsiteX9" fmla="*/ 47625 w 95250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50" h="142875">
                <a:moveTo>
                  <a:pt x="47549" y="34975"/>
                </a:moveTo>
                <a:cubicBezTo>
                  <a:pt x="63149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E7E6D18-891E-456F-A384-2D7068412932}"/>
              </a:ext>
            </a:extLst>
          </p:cNvPr>
          <p:cNvSpPr/>
          <p:nvPr/>
        </p:nvSpPr>
        <p:spPr>
          <a:xfrm>
            <a:off x="1793994" y="3073622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77EBDC9-57FC-49BF-B53A-72C7A689EB28}"/>
              </a:ext>
            </a:extLst>
          </p:cNvPr>
          <p:cNvSpPr/>
          <p:nvPr/>
        </p:nvSpPr>
        <p:spPr>
          <a:xfrm>
            <a:off x="2059415" y="3348284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6EEC680-6CD1-46DC-AA7C-B20663FAFC01}"/>
              </a:ext>
            </a:extLst>
          </p:cNvPr>
          <p:cNvSpPr/>
          <p:nvPr/>
        </p:nvSpPr>
        <p:spPr>
          <a:xfrm>
            <a:off x="2415143" y="3248271"/>
            <a:ext cx="117322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2D9AFDB-9E85-4AB7-A2F7-57A666D8ABE4}"/>
              </a:ext>
            </a:extLst>
          </p:cNvPr>
          <p:cNvSpPr/>
          <p:nvPr/>
        </p:nvSpPr>
        <p:spPr>
          <a:xfrm>
            <a:off x="2770871" y="3148258"/>
            <a:ext cx="117322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99C88B2-117B-4A34-B88F-A785D3E8B118}"/>
              </a:ext>
            </a:extLst>
          </p:cNvPr>
          <p:cNvSpPr/>
          <p:nvPr/>
        </p:nvSpPr>
        <p:spPr>
          <a:xfrm>
            <a:off x="2495034" y="2884646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5F29E6A-65C1-4A7E-A26E-F405930D6909}"/>
              </a:ext>
            </a:extLst>
          </p:cNvPr>
          <p:cNvSpPr/>
          <p:nvPr/>
        </p:nvSpPr>
        <p:spPr>
          <a:xfrm>
            <a:off x="2629146" y="3536918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2D4762D-94F3-4A9C-8721-04FED818958B}"/>
              </a:ext>
            </a:extLst>
          </p:cNvPr>
          <p:cNvSpPr/>
          <p:nvPr/>
        </p:nvSpPr>
        <p:spPr>
          <a:xfrm>
            <a:off x="2367018" y="3634454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C65571F-E91B-410A-ABBA-CAB4BCD9B0FB}"/>
              </a:ext>
            </a:extLst>
          </p:cNvPr>
          <p:cNvSpPr/>
          <p:nvPr/>
        </p:nvSpPr>
        <p:spPr>
          <a:xfrm>
            <a:off x="1940298" y="3731990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6F4CD43-6833-4749-8865-EB6086AC0A53}"/>
              </a:ext>
            </a:extLst>
          </p:cNvPr>
          <p:cNvSpPr/>
          <p:nvPr/>
        </p:nvSpPr>
        <p:spPr>
          <a:xfrm>
            <a:off x="1830570" y="3366230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D2FF2F3-7F52-4464-AF4C-B1106B01CF49}"/>
              </a:ext>
            </a:extLst>
          </p:cNvPr>
          <p:cNvSpPr/>
          <p:nvPr/>
        </p:nvSpPr>
        <p:spPr>
          <a:xfrm>
            <a:off x="1720842" y="3829526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A69B5AC-8A8D-4EF8-A81B-748CD518521B}"/>
              </a:ext>
            </a:extLst>
          </p:cNvPr>
          <p:cNvSpPr/>
          <p:nvPr/>
        </p:nvSpPr>
        <p:spPr>
          <a:xfrm>
            <a:off x="2184138" y="3841718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AD92D1A-B272-43C9-811D-85EA110A1013}"/>
              </a:ext>
            </a:extLst>
          </p:cNvPr>
          <p:cNvSpPr/>
          <p:nvPr/>
        </p:nvSpPr>
        <p:spPr>
          <a:xfrm>
            <a:off x="2278490" y="3200495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4246C34-BA0A-42CB-B246-62B31584AB42}"/>
              </a:ext>
            </a:extLst>
          </p:cNvPr>
          <p:cNvSpPr/>
          <p:nvPr/>
        </p:nvSpPr>
        <p:spPr>
          <a:xfrm>
            <a:off x="2248010" y="3365087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BF63E3-792B-4704-B5C8-C89A9A282F32}"/>
              </a:ext>
            </a:extLst>
          </p:cNvPr>
          <p:cNvSpPr/>
          <p:nvPr/>
        </p:nvSpPr>
        <p:spPr>
          <a:xfrm>
            <a:off x="1973690" y="3554063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0AB5B8B-7A35-417B-96F1-710466997AC4}"/>
              </a:ext>
            </a:extLst>
          </p:cNvPr>
          <p:cNvSpPr/>
          <p:nvPr/>
        </p:nvSpPr>
        <p:spPr>
          <a:xfrm>
            <a:off x="1821290" y="3645503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0626E3E-13F4-4D54-B7B8-5664F8C115A7}"/>
              </a:ext>
            </a:extLst>
          </p:cNvPr>
          <p:cNvSpPr/>
          <p:nvPr/>
        </p:nvSpPr>
        <p:spPr>
          <a:xfrm>
            <a:off x="2101706" y="3736943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D5A4894-7E6F-4D50-AC60-B4EB5CA248D2}"/>
              </a:ext>
            </a:extLst>
          </p:cNvPr>
          <p:cNvSpPr/>
          <p:nvPr/>
        </p:nvSpPr>
        <p:spPr>
          <a:xfrm>
            <a:off x="2168762" y="3584543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D26DC45-62CC-41AD-90B6-6E67902818D7}"/>
              </a:ext>
            </a:extLst>
          </p:cNvPr>
          <p:cNvSpPr/>
          <p:nvPr/>
        </p:nvSpPr>
        <p:spPr>
          <a:xfrm>
            <a:off x="2485754" y="3493103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C6EA101-C666-4EE7-8206-8B01A76AF34F}"/>
              </a:ext>
            </a:extLst>
          </p:cNvPr>
          <p:cNvSpPr/>
          <p:nvPr/>
        </p:nvSpPr>
        <p:spPr>
          <a:xfrm>
            <a:off x="2766170" y="3395567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8A0578B-86B7-4F18-AE52-851CF7BDD40F}"/>
              </a:ext>
            </a:extLst>
          </p:cNvPr>
          <p:cNvSpPr/>
          <p:nvPr/>
        </p:nvSpPr>
        <p:spPr>
          <a:xfrm>
            <a:off x="2571098" y="3255359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45562A9-2C65-476C-88C1-86912BAFBE71}"/>
              </a:ext>
            </a:extLst>
          </p:cNvPr>
          <p:cNvSpPr/>
          <p:nvPr/>
        </p:nvSpPr>
        <p:spPr>
          <a:xfrm>
            <a:off x="2382122" y="3054191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CBA0A52-1486-4993-A176-E8FFADEF4DB8}"/>
              </a:ext>
            </a:extLst>
          </p:cNvPr>
          <p:cNvSpPr/>
          <p:nvPr/>
        </p:nvSpPr>
        <p:spPr>
          <a:xfrm>
            <a:off x="2333354" y="2853023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170C09A-1D0E-460B-980C-6E1ED7ECF63F}"/>
              </a:ext>
            </a:extLst>
          </p:cNvPr>
          <p:cNvSpPr/>
          <p:nvPr/>
        </p:nvSpPr>
        <p:spPr>
          <a:xfrm>
            <a:off x="2686922" y="2846927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50C8A8A-8A52-4CFF-BFA6-80CD8311963F}"/>
              </a:ext>
            </a:extLst>
          </p:cNvPr>
          <p:cNvSpPr/>
          <p:nvPr/>
        </p:nvSpPr>
        <p:spPr>
          <a:xfrm>
            <a:off x="2607674" y="3041999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D4713FA-1447-4BB3-8CBD-F6A531F74FCF}"/>
              </a:ext>
            </a:extLst>
          </p:cNvPr>
          <p:cNvSpPr/>
          <p:nvPr/>
        </p:nvSpPr>
        <p:spPr>
          <a:xfrm>
            <a:off x="1961498" y="3188303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FB5FFE6-A1C6-400C-994B-211D963488A6}"/>
              </a:ext>
            </a:extLst>
          </p:cNvPr>
          <p:cNvSpPr/>
          <p:nvPr/>
        </p:nvSpPr>
        <p:spPr>
          <a:xfrm>
            <a:off x="2126090" y="2761583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57561C9-32A4-436D-854D-76BF021A7625}"/>
              </a:ext>
            </a:extLst>
          </p:cNvPr>
          <p:cNvSpPr/>
          <p:nvPr/>
        </p:nvSpPr>
        <p:spPr>
          <a:xfrm>
            <a:off x="2660517" y="3837867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848AEE3-3427-45F3-A5EC-7AD53A26EF19}"/>
              </a:ext>
            </a:extLst>
          </p:cNvPr>
          <p:cNvSpPr/>
          <p:nvPr/>
        </p:nvSpPr>
        <p:spPr>
          <a:xfrm>
            <a:off x="2517642" y="3837867"/>
            <a:ext cx="95250" cy="142875"/>
          </a:xfrm>
          <a:custGeom>
            <a:avLst/>
            <a:gdLst>
              <a:gd name="connsiteX0" fmla="*/ 47549 w 95250"/>
              <a:gd name="connsiteY0" fmla="*/ 34975 h 142875"/>
              <a:gd name="connsiteX1" fmla="*/ 76200 w 95250"/>
              <a:gd name="connsiteY1" fmla="*/ 95250 h 142875"/>
              <a:gd name="connsiteX2" fmla="*/ 47625 w 95250"/>
              <a:gd name="connsiteY2" fmla="*/ 123825 h 142875"/>
              <a:gd name="connsiteX3" fmla="*/ 19050 w 95250"/>
              <a:gd name="connsiteY3" fmla="*/ 95250 h 142875"/>
              <a:gd name="connsiteX4" fmla="*/ 47549 w 95250"/>
              <a:gd name="connsiteY4" fmla="*/ 34975 h 142875"/>
              <a:gd name="connsiteX5" fmla="*/ 47625 w 95250"/>
              <a:gd name="connsiteY5" fmla="*/ 0 h 142875"/>
              <a:gd name="connsiteX6" fmla="*/ 0 w 95250"/>
              <a:gd name="connsiteY6" fmla="*/ 95250 h 142875"/>
              <a:gd name="connsiteX7" fmla="*/ 47625 w 95250"/>
              <a:gd name="connsiteY7" fmla="*/ 142875 h 142875"/>
              <a:gd name="connsiteX8" fmla="*/ 95250 w 95250"/>
              <a:gd name="connsiteY8" fmla="*/ 95250 h 142875"/>
              <a:gd name="connsiteX9" fmla="*/ 47625 w 95250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50" h="142875">
                <a:moveTo>
                  <a:pt x="47549" y="34975"/>
                </a:moveTo>
                <a:cubicBezTo>
                  <a:pt x="63149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941485E-5BDA-4168-9F9F-04ECDA140489}"/>
              </a:ext>
            </a:extLst>
          </p:cNvPr>
          <p:cNvSpPr/>
          <p:nvPr/>
        </p:nvSpPr>
        <p:spPr>
          <a:xfrm>
            <a:off x="2502021" y="4063419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CC0FE67-266A-4138-B4CF-5E8CF988A87C}"/>
              </a:ext>
            </a:extLst>
          </p:cNvPr>
          <p:cNvSpPr/>
          <p:nvPr/>
        </p:nvSpPr>
        <p:spPr>
          <a:xfrm>
            <a:off x="2767442" y="4338081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960361F-1DFD-454E-A9F4-6D737FA12754}"/>
              </a:ext>
            </a:extLst>
          </p:cNvPr>
          <p:cNvSpPr/>
          <p:nvPr/>
        </p:nvSpPr>
        <p:spPr>
          <a:xfrm>
            <a:off x="2648325" y="4721787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E79E1CA-3EE0-44CF-AF37-769CDEC90B06}"/>
              </a:ext>
            </a:extLst>
          </p:cNvPr>
          <p:cNvSpPr/>
          <p:nvPr/>
        </p:nvSpPr>
        <p:spPr>
          <a:xfrm>
            <a:off x="2538597" y="4356027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CFC311FD-9943-4884-89E6-D6E3C21303FC}"/>
              </a:ext>
            </a:extLst>
          </p:cNvPr>
          <p:cNvSpPr/>
          <p:nvPr/>
        </p:nvSpPr>
        <p:spPr>
          <a:xfrm>
            <a:off x="2428869" y="4819323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1779E66-D2A9-4D8E-AAE4-A46BC94E3FCC}"/>
              </a:ext>
            </a:extLst>
          </p:cNvPr>
          <p:cNvSpPr/>
          <p:nvPr/>
        </p:nvSpPr>
        <p:spPr>
          <a:xfrm>
            <a:off x="2681717" y="4543860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402AE3B-EAA2-490F-8C20-CB49B9AAC853}"/>
              </a:ext>
            </a:extLst>
          </p:cNvPr>
          <p:cNvSpPr/>
          <p:nvPr/>
        </p:nvSpPr>
        <p:spPr>
          <a:xfrm>
            <a:off x="2529317" y="4635300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C833BA3-D323-44F0-B01B-D8085EA88620}"/>
              </a:ext>
            </a:extLst>
          </p:cNvPr>
          <p:cNvSpPr/>
          <p:nvPr/>
        </p:nvSpPr>
        <p:spPr>
          <a:xfrm>
            <a:off x="2809733" y="4726740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3722FAF-9E6E-46F7-923C-AC46DF2934F2}"/>
              </a:ext>
            </a:extLst>
          </p:cNvPr>
          <p:cNvSpPr/>
          <p:nvPr/>
        </p:nvSpPr>
        <p:spPr>
          <a:xfrm>
            <a:off x="2669525" y="4178100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9A0019A-E6CB-40AD-BE7B-CB6D0230088E}"/>
              </a:ext>
            </a:extLst>
          </p:cNvPr>
          <p:cNvSpPr/>
          <p:nvPr/>
        </p:nvSpPr>
        <p:spPr>
          <a:xfrm>
            <a:off x="1988423" y="4558911"/>
            <a:ext cx="117322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A13B6FB-227C-49AA-81B9-B80E2263E490}"/>
              </a:ext>
            </a:extLst>
          </p:cNvPr>
          <p:cNvSpPr/>
          <p:nvPr/>
        </p:nvSpPr>
        <p:spPr>
          <a:xfrm>
            <a:off x="2344151" y="4458898"/>
            <a:ext cx="117322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30ED865-46A1-43FE-BB62-08525FDDED80}"/>
              </a:ext>
            </a:extLst>
          </p:cNvPr>
          <p:cNvSpPr/>
          <p:nvPr/>
        </p:nvSpPr>
        <p:spPr>
          <a:xfrm>
            <a:off x="2068314" y="4195286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A93BA8C4-992F-403E-86F7-9196E7D1A7ED}"/>
              </a:ext>
            </a:extLst>
          </p:cNvPr>
          <p:cNvSpPr/>
          <p:nvPr/>
        </p:nvSpPr>
        <p:spPr>
          <a:xfrm>
            <a:off x="2202426" y="4847558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B9FD5FA-4DB7-4750-8DDA-4CC0AC130D72}"/>
              </a:ext>
            </a:extLst>
          </p:cNvPr>
          <p:cNvSpPr/>
          <p:nvPr/>
        </p:nvSpPr>
        <p:spPr>
          <a:xfrm>
            <a:off x="1940298" y="4945094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BF438C5-B22C-44FD-A99C-F0938CC13EEB}"/>
              </a:ext>
            </a:extLst>
          </p:cNvPr>
          <p:cNvSpPr/>
          <p:nvPr/>
        </p:nvSpPr>
        <p:spPr>
          <a:xfrm>
            <a:off x="2059034" y="4803743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1CE7B1B-D954-418A-9727-C22A30072A2B}"/>
              </a:ext>
            </a:extLst>
          </p:cNvPr>
          <p:cNvSpPr/>
          <p:nvPr/>
        </p:nvSpPr>
        <p:spPr>
          <a:xfrm>
            <a:off x="2339450" y="4706207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32D00D0-347C-421B-97C8-5AF5BD993F87}"/>
              </a:ext>
            </a:extLst>
          </p:cNvPr>
          <p:cNvSpPr/>
          <p:nvPr/>
        </p:nvSpPr>
        <p:spPr>
          <a:xfrm>
            <a:off x="2144378" y="4565999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E3009C5-C18B-4EB5-A12A-63DCA6498B56}"/>
              </a:ext>
            </a:extLst>
          </p:cNvPr>
          <p:cNvSpPr/>
          <p:nvPr/>
        </p:nvSpPr>
        <p:spPr>
          <a:xfrm>
            <a:off x="1955402" y="4364831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F3FA603F-DB00-435F-9CCC-B7E70F6A3099}"/>
              </a:ext>
            </a:extLst>
          </p:cNvPr>
          <p:cNvSpPr/>
          <p:nvPr/>
        </p:nvSpPr>
        <p:spPr>
          <a:xfrm>
            <a:off x="1906634" y="4163663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A62AEB0-81BE-4368-B2C7-BE2411E4491D}"/>
              </a:ext>
            </a:extLst>
          </p:cNvPr>
          <p:cNvSpPr/>
          <p:nvPr/>
        </p:nvSpPr>
        <p:spPr>
          <a:xfrm>
            <a:off x="2260202" y="4157567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4A5E3496-F0BB-490B-A51A-56963D4F7E02}"/>
              </a:ext>
            </a:extLst>
          </p:cNvPr>
          <p:cNvSpPr/>
          <p:nvPr/>
        </p:nvSpPr>
        <p:spPr>
          <a:xfrm>
            <a:off x="2180954" y="4352639"/>
            <a:ext cx="95249" cy="142875"/>
          </a:xfrm>
          <a:custGeom>
            <a:avLst/>
            <a:gdLst>
              <a:gd name="connsiteX0" fmla="*/ 47549 w 95249"/>
              <a:gd name="connsiteY0" fmla="*/ 34975 h 142875"/>
              <a:gd name="connsiteX1" fmla="*/ 76200 w 95249"/>
              <a:gd name="connsiteY1" fmla="*/ 95250 h 142875"/>
              <a:gd name="connsiteX2" fmla="*/ 47625 w 95249"/>
              <a:gd name="connsiteY2" fmla="*/ 123825 h 142875"/>
              <a:gd name="connsiteX3" fmla="*/ 19050 w 95249"/>
              <a:gd name="connsiteY3" fmla="*/ 95250 h 142875"/>
              <a:gd name="connsiteX4" fmla="*/ 47549 w 95249"/>
              <a:gd name="connsiteY4" fmla="*/ 34975 h 142875"/>
              <a:gd name="connsiteX5" fmla="*/ 47625 w 95249"/>
              <a:gd name="connsiteY5" fmla="*/ 0 h 142875"/>
              <a:gd name="connsiteX6" fmla="*/ 0 w 95249"/>
              <a:gd name="connsiteY6" fmla="*/ 95250 h 142875"/>
              <a:gd name="connsiteX7" fmla="*/ 47625 w 95249"/>
              <a:gd name="connsiteY7" fmla="*/ 142875 h 142875"/>
              <a:gd name="connsiteX8" fmla="*/ 95250 w 95249"/>
              <a:gd name="connsiteY8" fmla="*/ 95250 h 142875"/>
              <a:gd name="connsiteX9" fmla="*/ 47625 w 95249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49" h="142875">
                <a:moveTo>
                  <a:pt x="47549" y="34975"/>
                </a:moveTo>
                <a:cubicBezTo>
                  <a:pt x="63148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3DDA14D-AFD8-43D6-B14B-BEF5010574AE}"/>
              </a:ext>
            </a:extLst>
          </p:cNvPr>
          <p:cNvSpPr/>
          <p:nvPr/>
        </p:nvSpPr>
        <p:spPr>
          <a:xfrm>
            <a:off x="2233797" y="5148507"/>
            <a:ext cx="133350" cy="200025"/>
          </a:xfrm>
          <a:custGeom>
            <a:avLst/>
            <a:gdLst>
              <a:gd name="connsiteX0" fmla="*/ 66612 w 133350"/>
              <a:gd name="connsiteY0" fmla="*/ 34593 h 200025"/>
              <a:gd name="connsiteX1" fmla="*/ 114300 w 133350"/>
              <a:gd name="connsiteY1" fmla="*/ 133350 h 200025"/>
              <a:gd name="connsiteX2" fmla="*/ 66675 w 133350"/>
              <a:gd name="connsiteY2" fmla="*/ 180975 h 200025"/>
              <a:gd name="connsiteX3" fmla="*/ 19050 w 133350"/>
              <a:gd name="connsiteY3" fmla="*/ 133350 h 200025"/>
              <a:gd name="connsiteX4" fmla="*/ 66612 w 133350"/>
              <a:gd name="connsiteY4" fmla="*/ 34593 h 200025"/>
              <a:gd name="connsiteX5" fmla="*/ 66675 w 133350"/>
              <a:gd name="connsiteY5" fmla="*/ 0 h 200025"/>
              <a:gd name="connsiteX6" fmla="*/ 0 w 133350"/>
              <a:gd name="connsiteY6" fmla="*/ 133350 h 200025"/>
              <a:gd name="connsiteX7" fmla="*/ 66675 w 133350"/>
              <a:gd name="connsiteY7" fmla="*/ 200025 h 200025"/>
              <a:gd name="connsiteX8" fmla="*/ 133350 w 133350"/>
              <a:gd name="connsiteY8" fmla="*/ 133350 h 200025"/>
              <a:gd name="connsiteX9" fmla="*/ 66675 w 133350"/>
              <a:gd name="connsiteY9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200025">
                <a:moveTo>
                  <a:pt x="66612" y="34593"/>
                </a:moveTo>
                <a:cubicBezTo>
                  <a:pt x="89875" y="71429"/>
                  <a:pt x="114300" y="116413"/>
                  <a:pt x="114300" y="133350"/>
                </a:cubicBezTo>
                <a:cubicBezTo>
                  <a:pt x="114300" y="159652"/>
                  <a:pt x="92977" y="180975"/>
                  <a:pt x="66675" y="180975"/>
                </a:cubicBezTo>
                <a:cubicBezTo>
                  <a:pt x="40373" y="180975"/>
                  <a:pt x="19050" y="159652"/>
                  <a:pt x="19050" y="133350"/>
                </a:cubicBezTo>
                <a:cubicBezTo>
                  <a:pt x="19050" y="115929"/>
                  <a:pt x="43395" y="71134"/>
                  <a:pt x="66612" y="34593"/>
                </a:cubicBezTo>
                <a:close/>
                <a:moveTo>
                  <a:pt x="66675" y="0"/>
                </a:moveTo>
                <a:cubicBezTo>
                  <a:pt x="66675" y="0"/>
                  <a:pt x="0" y="96203"/>
                  <a:pt x="0" y="133350"/>
                </a:cubicBezTo>
                <a:cubicBezTo>
                  <a:pt x="0" y="170174"/>
                  <a:pt x="29851" y="200025"/>
                  <a:pt x="66675" y="200025"/>
                </a:cubicBezTo>
                <a:cubicBezTo>
                  <a:pt x="103499" y="200025"/>
                  <a:pt x="133350" y="170174"/>
                  <a:pt x="133350" y="133350"/>
                </a:cubicBezTo>
                <a:cubicBezTo>
                  <a:pt x="133350" y="97154"/>
                  <a:pt x="66675" y="0"/>
                  <a:pt x="6667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088E6C8E-B510-4AB7-8431-1953F5B8C930}"/>
              </a:ext>
            </a:extLst>
          </p:cNvPr>
          <p:cNvSpPr/>
          <p:nvPr/>
        </p:nvSpPr>
        <p:spPr>
          <a:xfrm>
            <a:off x="2090922" y="5148507"/>
            <a:ext cx="95250" cy="142875"/>
          </a:xfrm>
          <a:custGeom>
            <a:avLst/>
            <a:gdLst>
              <a:gd name="connsiteX0" fmla="*/ 47549 w 95250"/>
              <a:gd name="connsiteY0" fmla="*/ 34975 h 142875"/>
              <a:gd name="connsiteX1" fmla="*/ 76200 w 95250"/>
              <a:gd name="connsiteY1" fmla="*/ 95250 h 142875"/>
              <a:gd name="connsiteX2" fmla="*/ 47625 w 95250"/>
              <a:gd name="connsiteY2" fmla="*/ 123825 h 142875"/>
              <a:gd name="connsiteX3" fmla="*/ 19050 w 95250"/>
              <a:gd name="connsiteY3" fmla="*/ 95250 h 142875"/>
              <a:gd name="connsiteX4" fmla="*/ 47549 w 95250"/>
              <a:gd name="connsiteY4" fmla="*/ 34975 h 142875"/>
              <a:gd name="connsiteX5" fmla="*/ 47625 w 95250"/>
              <a:gd name="connsiteY5" fmla="*/ 0 h 142875"/>
              <a:gd name="connsiteX6" fmla="*/ 0 w 95250"/>
              <a:gd name="connsiteY6" fmla="*/ 95250 h 142875"/>
              <a:gd name="connsiteX7" fmla="*/ 47625 w 95250"/>
              <a:gd name="connsiteY7" fmla="*/ 142875 h 142875"/>
              <a:gd name="connsiteX8" fmla="*/ 95250 w 95250"/>
              <a:gd name="connsiteY8" fmla="*/ 95250 h 142875"/>
              <a:gd name="connsiteX9" fmla="*/ 47625 w 95250"/>
              <a:gd name="connsiteY9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50" h="142875">
                <a:moveTo>
                  <a:pt x="47549" y="34975"/>
                </a:moveTo>
                <a:cubicBezTo>
                  <a:pt x="63149" y="60513"/>
                  <a:pt x="76200" y="86300"/>
                  <a:pt x="76200" y="95250"/>
                </a:cubicBezTo>
                <a:cubicBezTo>
                  <a:pt x="76200" y="111032"/>
                  <a:pt x="63407" y="123825"/>
                  <a:pt x="47625" y="123825"/>
                </a:cubicBezTo>
                <a:cubicBezTo>
                  <a:pt x="31843" y="123825"/>
                  <a:pt x="19050" y="111032"/>
                  <a:pt x="19050" y="95250"/>
                </a:cubicBezTo>
                <a:cubicBezTo>
                  <a:pt x="19050" y="85941"/>
                  <a:pt x="32021" y="60244"/>
                  <a:pt x="47549" y="34975"/>
                </a:cubicBezTo>
                <a:close/>
                <a:moveTo>
                  <a:pt x="47625" y="0"/>
                </a:moveTo>
                <a:cubicBezTo>
                  <a:pt x="47625" y="0"/>
                  <a:pt x="0" y="68580"/>
                  <a:pt x="0" y="95250"/>
                </a:cubicBezTo>
                <a:cubicBezTo>
                  <a:pt x="0" y="121552"/>
                  <a:pt x="21323" y="142875"/>
                  <a:pt x="47625" y="142875"/>
                </a:cubicBezTo>
                <a:cubicBezTo>
                  <a:pt x="73927" y="142875"/>
                  <a:pt x="95250" y="121552"/>
                  <a:pt x="95250" y="95250"/>
                </a:cubicBezTo>
                <a:cubicBezTo>
                  <a:pt x="95250" y="69532"/>
                  <a:pt x="47625" y="0"/>
                  <a:pt x="4762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687DF67-8C6D-4CBA-A530-0D3C4622F79D}"/>
              </a:ext>
            </a:extLst>
          </p:cNvPr>
          <p:cNvCxnSpPr>
            <a:cxnSpLocks/>
          </p:cNvCxnSpPr>
          <p:nvPr/>
        </p:nvCxnSpPr>
        <p:spPr>
          <a:xfrm>
            <a:off x="5613078" y="1766673"/>
            <a:ext cx="53160" cy="425583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C4F4545-7219-4C34-88F7-A6B3BF2E4DC7}"/>
              </a:ext>
            </a:extLst>
          </p:cNvPr>
          <p:cNvSpPr txBox="1"/>
          <p:nvPr/>
        </p:nvSpPr>
        <p:spPr>
          <a:xfrm>
            <a:off x="4411146" y="1872441"/>
            <a:ext cx="1240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(optional)</a:t>
            </a:r>
            <a:br>
              <a:rPr lang="en-US" sz="1200" b="1"/>
            </a:br>
            <a:r>
              <a:rPr lang="en-US" sz="1200" b="1"/>
              <a:t>Shape</a:t>
            </a:r>
            <a:br>
              <a:rPr lang="en-US" sz="1200"/>
            </a:br>
            <a:br>
              <a:rPr lang="en-US" sz="1200"/>
            </a:br>
            <a:r>
              <a:rPr lang="en-US" sz="1200"/>
              <a:t>Enrich, Reduce, </a:t>
            </a:r>
            <a:br>
              <a:rPr lang="en-US" sz="1200"/>
            </a:br>
            <a:r>
              <a:rPr lang="en-US" sz="1200"/>
              <a:t>Validate, Filter</a:t>
            </a:r>
          </a:p>
        </p:txBody>
      </p:sp>
      <p:pic>
        <p:nvPicPr>
          <p:cNvPr id="97" name="Graphic 96" descr="Clipboard Mixed with solid fill">
            <a:extLst>
              <a:ext uri="{FF2B5EF4-FFF2-40B4-BE49-F238E27FC236}">
                <a16:creationId xmlns:a16="http://schemas.microsoft.com/office/drawing/2014/main" id="{D8C8F019-06F9-429F-85A7-A9980ACB5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75821" y="4064410"/>
            <a:ext cx="460153" cy="460153"/>
          </a:xfrm>
          <a:prstGeom prst="rect">
            <a:avLst/>
          </a:prstGeom>
        </p:spPr>
      </p:pic>
      <p:pic>
        <p:nvPicPr>
          <p:cNvPr id="99" name="Graphic 98" descr="Badge Unfollow with solid fill">
            <a:extLst>
              <a:ext uri="{FF2B5EF4-FFF2-40B4-BE49-F238E27FC236}">
                <a16:creationId xmlns:a16="http://schemas.microsoft.com/office/drawing/2014/main" id="{C6EA3A60-2BDE-4BF3-A599-4EB5084226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1874" y="4613145"/>
            <a:ext cx="548046" cy="548046"/>
          </a:xfrm>
          <a:prstGeom prst="rect">
            <a:avLst/>
          </a:prstGeom>
        </p:spPr>
      </p:pic>
      <p:pic>
        <p:nvPicPr>
          <p:cNvPr id="101" name="Graphic 100" descr="Badge Follow with solid fill">
            <a:extLst>
              <a:ext uri="{FF2B5EF4-FFF2-40B4-BE49-F238E27FC236}">
                <a16:creationId xmlns:a16="http://schemas.microsoft.com/office/drawing/2014/main" id="{0C8CD2C8-7B48-42D7-926F-727999AF95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2828" y="3473522"/>
            <a:ext cx="507791" cy="507791"/>
          </a:xfrm>
          <a:prstGeom prst="rect">
            <a:avLst/>
          </a:prstGeom>
        </p:spPr>
      </p:pic>
      <p:sp>
        <p:nvSpPr>
          <p:cNvPr id="102" name="Arrow: Striped Right 101">
            <a:extLst>
              <a:ext uri="{FF2B5EF4-FFF2-40B4-BE49-F238E27FC236}">
                <a16:creationId xmlns:a16="http://schemas.microsoft.com/office/drawing/2014/main" id="{664D6A90-9AF3-4CB0-901D-9329BEA8E1A3}"/>
              </a:ext>
            </a:extLst>
          </p:cNvPr>
          <p:cNvSpPr/>
          <p:nvPr/>
        </p:nvSpPr>
        <p:spPr>
          <a:xfrm>
            <a:off x="4207540" y="4017889"/>
            <a:ext cx="460153" cy="377422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ADCC3E33-E28C-4BB3-9CEF-535E27A11288}"/>
              </a:ext>
            </a:extLst>
          </p:cNvPr>
          <p:cNvSpPr/>
          <p:nvPr/>
        </p:nvSpPr>
        <p:spPr>
          <a:xfrm>
            <a:off x="3554183" y="4883411"/>
            <a:ext cx="539640" cy="2373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Graphic 106" descr="Database outline">
            <a:extLst>
              <a:ext uri="{FF2B5EF4-FFF2-40B4-BE49-F238E27FC236}">
                <a16:creationId xmlns:a16="http://schemas.microsoft.com/office/drawing/2014/main" id="{5E487771-24BF-4FCE-AA76-1B009694D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857071" y="3193615"/>
            <a:ext cx="726229" cy="726229"/>
          </a:xfrm>
          <a:prstGeom prst="rect">
            <a:avLst/>
          </a:prstGeom>
        </p:spPr>
      </p:pic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9F3BAB6-568A-4009-956A-7EEC60C73BB2}"/>
              </a:ext>
            </a:extLst>
          </p:cNvPr>
          <p:cNvSpPr/>
          <p:nvPr/>
        </p:nvSpPr>
        <p:spPr>
          <a:xfrm>
            <a:off x="5932672" y="3441726"/>
            <a:ext cx="539640" cy="2373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Graphic 110" descr="Database outline">
            <a:extLst>
              <a:ext uri="{FF2B5EF4-FFF2-40B4-BE49-F238E27FC236}">
                <a16:creationId xmlns:a16="http://schemas.microsoft.com/office/drawing/2014/main" id="{FC5DA55D-B2BB-422A-B497-A39A5FDDB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857071" y="4149667"/>
            <a:ext cx="726229" cy="726229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2627D033-1072-4978-9E7D-084BC56C73D1}"/>
              </a:ext>
            </a:extLst>
          </p:cNvPr>
          <p:cNvSpPr/>
          <p:nvPr/>
        </p:nvSpPr>
        <p:spPr>
          <a:xfrm>
            <a:off x="5932672" y="4397778"/>
            <a:ext cx="539640" cy="2373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phic 114" descr="Database outline">
            <a:extLst>
              <a:ext uri="{FF2B5EF4-FFF2-40B4-BE49-F238E27FC236}">
                <a16:creationId xmlns:a16="http://schemas.microsoft.com/office/drawing/2014/main" id="{4497FE93-F579-42B7-B3D4-C475511C5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858081" y="5102493"/>
            <a:ext cx="726229" cy="726229"/>
          </a:xfrm>
          <a:prstGeom prst="rect">
            <a:avLst/>
          </a:prstGeom>
        </p:spPr>
      </p:pic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F3215347-438E-4E5B-900F-783004DCD5C6}"/>
              </a:ext>
            </a:extLst>
          </p:cNvPr>
          <p:cNvSpPr/>
          <p:nvPr/>
        </p:nvSpPr>
        <p:spPr>
          <a:xfrm>
            <a:off x="5933682" y="5350604"/>
            <a:ext cx="539640" cy="2373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44D964F-ABDD-4E2C-BF0E-582C5350A9C9}"/>
              </a:ext>
            </a:extLst>
          </p:cNvPr>
          <p:cNvCxnSpPr>
            <a:cxnSpLocks/>
          </p:cNvCxnSpPr>
          <p:nvPr/>
        </p:nvCxnSpPr>
        <p:spPr>
          <a:xfrm>
            <a:off x="6717320" y="1776542"/>
            <a:ext cx="34808" cy="42459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38AA452-C382-47BC-87B8-E4AABDD0B11F}"/>
              </a:ext>
            </a:extLst>
          </p:cNvPr>
          <p:cNvSpPr txBox="1"/>
          <p:nvPr/>
        </p:nvSpPr>
        <p:spPr>
          <a:xfrm>
            <a:off x="5673915" y="1872441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Disseminate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013D74-E072-4125-8D94-A44D387BD130}"/>
              </a:ext>
            </a:extLst>
          </p:cNvPr>
          <p:cNvCxnSpPr>
            <a:cxnSpLocks/>
          </p:cNvCxnSpPr>
          <p:nvPr/>
        </p:nvCxnSpPr>
        <p:spPr>
          <a:xfrm>
            <a:off x="5645068" y="3979468"/>
            <a:ext cx="4197168" cy="401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B2740A5-A364-4766-A78C-D6151A44D056}"/>
              </a:ext>
            </a:extLst>
          </p:cNvPr>
          <p:cNvCxnSpPr>
            <a:cxnSpLocks/>
          </p:cNvCxnSpPr>
          <p:nvPr/>
        </p:nvCxnSpPr>
        <p:spPr>
          <a:xfrm>
            <a:off x="5657024" y="4990944"/>
            <a:ext cx="4197168" cy="401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20DF90D-9A99-4E41-8BF2-3DA447FE5F4B}"/>
              </a:ext>
            </a:extLst>
          </p:cNvPr>
          <p:cNvCxnSpPr>
            <a:cxnSpLocks/>
          </p:cNvCxnSpPr>
          <p:nvPr/>
        </p:nvCxnSpPr>
        <p:spPr>
          <a:xfrm>
            <a:off x="5613078" y="3035929"/>
            <a:ext cx="4197168" cy="401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Arrow: Striped Right 125">
            <a:extLst>
              <a:ext uri="{FF2B5EF4-FFF2-40B4-BE49-F238E27FC236}">
                <a16:creationId xmlns:a16="http://schemas.microsoft.com/office/drawing/2014/main" id="{197C2C27-C705-46AC-9708-AB26DD34DD6D}"/>
              </a:ext>
            </a:extLst>
          </p:cNvPr>
          <p:cNvSpPr/>
          <p:nvPr/>
        </p:nvSpPr>
        <p:spPr>
          <a:xfrm>
            <a:off x="5466045" y="3341233"/>
            <a:ext cx="391026" cy="377422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row: Striped Right 126">
            <a:extLst>
              <a:ext uri="{FF2B5EF4-FFF2-40B4-BE49-F238E27FC236}">
                <a16:creationId xmlns:a16="http://schemas.microsoft.com/office/drawing/2014/main" id="{4018D526-0050-4A08-9856-208A53FFB960}"/>
              </a:ext>
            </a:extLst>
          </p:cNvPr>
          <p:cNvSpPr/>
          <p:nvPr/>
        </p:nvSpPr>
        <p:spPr>
          <a:xfrm>
            <a:off x="5473467" y="4343379"/>
            <a:ext cx="391026" cy="377422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row: Striped Right 127">
            <a:extLst>
              <a:ext uri="{FF2B5EF4-FFF2-40B4-BE49-F238E27FC236}">
                <a16:creationId xmlns:a16="http://schemas.microsoft.com/office/drawing/2014/main" id="{F4FE3291-DC1B-4CC4-9098-B9BB54DE92B8}"/>
              </a:ext>
            </a:extLst>
          </p:cNvPr>
          <p:cNvSpPr/>
          <p:nvPr/>
        </p:nvSpPr>
        <p:spPr>
          <a:xfrm>
            <a:off x="5505162" y="5294754"/>
            <a:ext cx="391026" cy="377422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Graphic 129" descr="Research with solid fill">
            <a:extLst>
              <a:ext uri="{FF2B5EF4-FFF2-40B4-BE49-F238E27FC236}">
                <a16:creationId xmlns:a16="http://schemas.microsoft.com/office/drawing/2014/main" id="{615DFA7C-8D10-45CC-8402-16535E7B9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08973" y="3299174"/>
            <a:ext cx="543121" cy="543121"/>
          </a:xfrm>
          <a:prstGeom prst="rect">
            <a:avLst/>
          </a:prstGeom>
        </p:spPr>
      </p:pic>
      <p:pic>
        <p:nvPicPr>
          <p:cNvPr id="132" name="Graphic 131" descr="Artificial Intelligence outline">
            <a:extLst>
              <a:ext uri="{FF2B5EF4-FFF2-40B4-BE49-F238E27FC236}">
                <a16:creationId xmlns:a16="http://schemas.microsoft.com/office/drawing/2014/main" id="{9BA96C6A-B693-48FF-BE66-580F8AB5A8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17320" y="3289575"/>
            <a:ext cx="523786" cy="523786"/>
          </a:xfrm>
          <a:prstGeom prst="rect">
            <a:avLst/>
          </a:prstGeom>
        </p:spPr>
      </p:pic>
      <p:pic>
        <p:nvPicPr>
          <p:cNvPr id="134" name="Graphic 133" descr="Statistics outline">
            <a:extLst>
              <a:ext uri="{FF2B5EF4-FFF2-40B4-BE49-F238E27FC236}">
                <a16:creationId xmlns:a16="http://schemas.microsoft.com/office/drawing/2014/main" id="{F43816A7-4AC1-4927-8788-BFB3260348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8393626" y="4208920"/>
            <a:ext cx="697065" cy="645502"/>
          </a:xfrm>
          <a:prstGeom prst="rect">
            <a:avLst/>
          </a:prstGeom>
        </p:spPr>
      </p:pic>
      <p:pic>
        <p:nvPicPr>
          <p:cNvPr id="136" name="Graphic 135" descr="Harvey Balls 35% with solid fill">
            <a:extLst>
              <a:ext uri="{FF2B5EF4-FFF2-40B4-BE49-F238E27FC236}">
                <a16:creationId xmlns:a16="http://schemas.microsoft.com/office/drawing/2014/main" id="{3FD5B5D9-993E-4849-B36F-7721A82905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13952" y="4172736"/>
            <a:ext cx="645502" cy="645502"/>
          </a:xfrm>
          <a:prstGeom prst="rect">
            <a:avLst/>
          </a:prstGeom>
        </p:spPr>
      </p:pic>
      <p:pic>
        <p:nvPicPr>
          <p:cNvPr id="138" name="Graphic 137" descr="Bar chart with solid fill">
            <a:extLst>
              <a:ext uri="{FF2B5EF4-FFF2-40B4-BE49-F238E27FC236}">
                <a16:creationId xmlns:a16="http://schemas.microsoft.com/office/drawing/2014/main" id="{4EC5E0F3-093F-4F7C-9DBD-5DBDCA1B74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7209587" y="4225291"/>
            <a:ext cx="645503" cy="618994"/>
          </a:xfrm>
          <a:prstGeom prst="rect">
            <a:avLst/>
          </a:prstGeom>
        </p:spPr>
      </p:pic>
      <p:pic>
        <p:nvPicPr>
          <p:cNvPr id="140" name="Graphic 139" descr="Gears with solid fill">
            <a:extLst>
              <a:ext uri="{FF2B5EF4-FFF2-40B4-BE49-F238E27FC236}">
                <a16:creationId xmlns:a16="http://schemas.microsoft.com/office/drawing/2014/main" id="{955DF895-43FF-430D-8B4F-0F745593E6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64844" y="5192309"/>
            <a:ext cx="652330" cy="652330"/>
          </a:xfrm>
          <a:prstGeom prst="rect">
            <a:avLst/>
          </a:prstGeom>
        </p:spPr>
      </p:pic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FD056B25-E6A5-4435-B985-C1A448F182DC}"/>
              </a:ext>
            </a:extLst>
          </p:cNvPr>
          <p:cNvSpPr/>
          <p:nvPr/>
        </p:nvSpPr>
        <p:spPr>
          <a:xfrm>
            <a:off x="7088267" y="2718494"/>
            <a:ext cx="2493264" cy="172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5D54642B-8C37-4248-930F-F76D7CC0B602}"/>
              </a:ext>
            </a:extLst>
          </p:cNvPr>
          <p:cNvSpPr/>
          <p:nvPr/>
        </p:nvSpPr>
        <p:spPr>
          <a:xfrm>
            <a:off x="7084896" y="2448566"/>
            <a:ext cx="2493264" cy="172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0D23DE-BC6B-48FD-98F7-319FF1E7BF5E}"/>
              </a:ext>
            </a:extLst>
          </p:cNvPr>
          <p:cNvSpPr txBox="1"/>
          <p:nvPr/>
        </p:nvSpPr>
        <p:spPr>
          <a:xfrm>
            <a:off x="7362174" y="1863212"/>
            <a:ext cx="1777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Analyze, Visualize, React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BEE0413-0494-4890-BA12-9970D4E5C96A}"/>
              </a:ext>
            </a:extLst>
          </p:cNvPr>
          <p:cNvSpPr txBox="1"/>
          <p:nvPr/>
        </p:nvSpPr>
        <p:spPr>
          <a:xfrm>
            <a:off x="7842472" y="2540064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parallelization</a:t>
            </a:r>
          </a:p>
        </p:txBody>
      </p:sp>
      <p:sp>
        <p:nvSpPr>
          <p:cNvPr id="152" name="Arrow: Right 151">
            <a:extLst>
              <a:ext uri="{FF2B5EF4-FFF2-40B4-BE49-F238E27FC236}">
                <a16:creationId xmlns:a16="http://schemas.microsoft.com/office/drawing/2014/main" id="{B5F35ED0-D959-453F-9E9E-29446E5D7A71}"/>
              </a:ext>
            </a:extLst>
          </p:cNvPr>
          <p:cNvSpPr/>
          <p:nvPr/>
        </p:nvSpPr>
        <p:spPr>
          <a:xfrm>
            <a:off x="1904865" y="6210512"/>
            <a:ext cx="7937371" cy="1770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6D9CE88-F5C6-41D1-A5E0-1DCD359E2963}"/>
              </a:ext>
            </a:extLst>
          </p:cNvPr>
          <p:cNvSpPr txBox="1"/>
          <p:nvPr/>
        </p:nvSpPr>
        <p:spPr>
          <a:xfrm>
            <a:off x="5016723" y="6387593"/>
            <a:ext cx="18678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Event data age, processing latency</a:t>
            </a:r>
          </a:p>
        </p:txBody>
      </p:sp>
    </p:spTree>
    <p:extLst>
      <p:ext uri="{BB962C8B-B14F-4D97-AF65-F5344CB8AC3E}">
        <p14:creationId xmlns:p14="http://schemas.microsoft.com/office/powerpoint/2010/main" val="421582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feil: nach links 18">
            <a:extLst>
              <a:ext uri="{FF2B5EF4-FFF2-40B4-BE49-F238E27FC236}">
                <a16:creationId xmlns:a16="http://schemas.microsoft.com/office/drawing/2014/main" id="{429B0DB9-AF9F-402B-9014-4DDA9FCDC7E1}"/>
              </a:ext>
            </a:extLst>
          </p:cNvPr>
          <p:cNvSpPr/>
          <p:nvPr/>
        </p:nvSpPr>
        <p:spPr>
          <a:xfrm>
            <a:off x="6581308" y="5054936"/>
            <a:ext cx="607291" cy="362826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Arrow: Right 58">
            <a:extLst>
              <a:ext uri="{FF2B5EF4-FFF2-40B4-BE49-F238E27FC236}">
                <a16:creationId xmlns:a16="http://schemas.microsoft.com/office/drawing/2014/main" id="{D0AEEB74-2E86-4CFD-8741-FCF8EE8C3268}"/>
              </a:ext>
            </a:extLst>
          </p:cNvPr>
          <p:cNvSpPr/>
          <p:nvPr/>
        </p:nvSpPr>
        <p:spPr>
          <a:xfrm>
            <a:off x="6620937" y="5376801"/>
            <a:ext cx="2635069" cy="414591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8D96E13-BF5D-46BE-A7CD-2A48845149AD}"/>
              </a:ext>
            </a:extLst>
          </p:cNvPr>
          <p:cNvSpPr/>
          <p:nvPr/>
        </p:nvSpPr>
        <p:spPr>
          <a:xfrm>
            <a:off x="7227895" y="4628695"/>
            <a:ext cx="1265450" cy="1310352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27B283-362C-4236-9CC7-50B8370C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Event Streams and </a:t>
            </a:r>
            <a:r>
              <a:rPr lang="de-DE" err="1"/>
              <a:t>Context</a:t>
            </a:r>
            <a:endParaRPr lang="de-DE"/>
          </a:p>
        </p:txBody>
      </p:sp>
      <p:sp>
        <p:nvSpPr>
          <p:cNvPr id="5" name="Rectangle 126">
            <a:extLst>
              <a:ext uri="{FF2B5EF4-FFF2-40B4-BE49-F238E27FC236}">
                <a16:creationId xmlns:a16="http://schemas.microsoft.com/office/drawing/2014/main" id="{B774D284-59D2-4376-AE88-A2C6E17CBBA9}"/>
              </a:ext>
            </a:extLst>
          </p:cNvPr>
          <p:cNvSpPr/>
          <p:nvPr/>
        </p:nvSpPr>
        <p:spPr>
          <a:xfrm>
            <a:off x="1251668" y="1378492"/>
            <a:ext cx="673752" cy="535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BB4FFDC8-3B63-4CA6-9DC1-925254B79B14}"/>
              </a:ext>
            </a:extLst>
          </p:cNvPr>
          <p:cNvGrpSpPr/>
          <p:nvPr/>
        </p:nvGrpSpPr>
        <p:grpSpPr>
          <a:xfrm>
            <a:off x="1298008" y="1757885"/>
            <a:ext cx="1569256" cy="389498"/>
            <a:chOff x="1298008" y="1757885"/>
            <a:chExt cx="1569256" cy="389498"/>
          </a:xfrm>
        </p:grpSpPr>
        <p:grpSp>
          <p:nvGrpSpPr>
            <p:cNvPr id="6" name="Group 41">
              <a:extLst>
                <a:ext uri="{FF2B5EF4-FFF2-40B4-BE49-F238E27FC236}">
                  <a16:creationId xmlns:a16="http://schemas.microsoft.com/office/drawing/2014/main" id="{113F197B-1EE3-445D-8978-F3F9E897C4F9}"/>
                </a:ext>
              </a:extLst>
            </p:cNvPr>
            <p:cNvGrpSpPr/>
            <p:nvPr/>
          </p:nvGrpSpPr>
          <p:grpSpPr>
            <a:xfrm>
              <a:off x="1298008" y="1803527"/>
              <a:ext cx="581072" cy="296032"/>
              <a:chOff x="497893" y="2325709"/>
              <a:chExt cx="581072" cy="296032"/>
            </a:xfrm>
          </p:grpSpPr>
          <p:sp>
            <p:nvSpPr>
              <p:cNvPr id="7" name="Freeform: Shape 31">
                <a:extLst>
                  <a:ext uri="{FF2B5EF4-FFF2-40B4-BE49-F238E27FC236}">
                    <a16:creationId xmlns:a16="http://schemas.microsoft.com/office/drawing/2014/main" id="{40A0F355-00C4-45FA-B006-EF9FD56DB8C9}"/>
                  </a:ext>
                </a:extLst>
              </p:cNvPr>
              <p:cNvSpPr/>
              <p:nvPr/>
            </p:nvSpPr>
            <p:spPr>
              <a:xfrm>
                <a:off x="577130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32">
                <a:extLst>
                  <a:ext uri="{FF2B5EF4-FFF2-40B4-BE49-F238E27FC236}">
                    <a16:creationId xmlns:a16="http://schemas.microsoft.com/office/drawing/2014/main" id="{D299C2AB-5F43-466D-8B20-4F638FAC00F2}"/>
                  </a:ext>
                </a:extLst>
              </p:cNvPr>
              <p:cNvSpPr/>
              <p:nvPr/>
            </p:nvSpPr>
            <p:spPr>
              <a:xfrm>
                <a:off x="894078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33">
                <a:extLst>
                  <a:ext uri="{FF2B5EF4-FFF2-40B4-BE49-F238E27FC236}">
                    <a16:creationId xmlns:a16="http://schemas.microsoft.com/office/drawing/2014/main" id="{184123C5-6633-4BDA-8465-7ECF00CD51B2}"/>
                  </a:ext>
                </a:extLst>
              </p:cNvPr>
              <p:cNvSpPr/>
              <p:nvPr/>
            </p:nvSpPr>
            <p:spPr>
              <a:xfrm>
                <a:off x="497893" y="2325709"/>
                <a:ext cx="581072" cy="242208"/>
              </a:xfrm>
              <a:custGeom>
                <a:avLst/>
                <a:gdLst>
                  <a:gd name="connsiteX0" fmla="*/ 333375 w 838200"/>
                  <a:gd name="connsiteY0" fmla="*/ 152400 h 342900"/>
                  <a:gd name="connsiteX1" fmla="*/ 333375 w 838200"/>
                  <a:gd name="connsiteY1" fmla="*/ 38100 h 342900"/>
                  <a:gd name="connsiteX2" fmla="*/ 463868 w 838200"/>
                  <a:gd name="connsiteY2" fmla="*/ 38100 h 342900"/>
                  <a:gd name="connsiteX3" fmla="*/ 490538 w 838200"/>
                  <a:gd name="connsiteY3" fmla="*/ 49530 h 342900"/>
                  <a:gd name="connsiteX4" fmla="*/ 593408 w 838200"/>
                  <a:gd name="connsiteY4" fmla="*/ 152400 h 342900"/>
                  <a:gd name="connsiteX5" fmla="*/ 333375 w 838200"/>
                  <a:gd name="connsiteY5" fmla="*/ 152400 h 342900"/>
                  <a:gd name="connsiteX6" fmla="*/ 295275 w 838200"/>
                  <a:gd name="connsiteY6" fmla="*/ 152400 h 342900"/>
                  <a:gd name="connsiteX7" fmla="*/ 54293 w 838200"/>
                  <a:gd name="connsiteY7" fmla="*/ 152400 h 342900"/>
                  <a:gd name="connsiteX8" fmla="*/ 157163 w 838200"/>
                  <a:gd name="connsiteY8" fmla="*/ 49530 h 342900"/>
                  <a:gd name="connsiteX9" fmla="*/ 183833 w 838200"/>
                  <a:gd name="connsiteY9" fmla="*/ 38100 h 342900"/>
                  <a:gd name="connsiteX10" fmla="*/ 295275 w 838200"/>
                  <a:gd name="connsiteY10" fmla="*/ 38100 h 342900"/>
                  <a:gd name="connsiteX11" fmla="*/ 295275 w 838200"/>
                  <a:gd name="connsiteY11" fmla="*/ 152400 h 342900"/>
                  <a:gd name="connsiteX12" fmla="*/ 742950 w 838200"/>
                  <a:gd name="connsiteY12" fmla="*/ 152400 h 342900"/>
                  <a:gd name="connsiteX13" fmla="*/ 663893 w 838200"/>
                  <a:gd name="connsiteY13" fmla="*/ 152400 h 342900"/>
                  <a:gd name="connsiteX14" fmla="*/ 637223 w 838200"/>
                  <a:gd name="connsiteY14" fmla="*/ 140970 h 342900"/>
                  <a:gd name="connsiteX15" fmla="*/ 517208 w 838200"/>
                  <a:gd name="connsiteY15" fmla="*/ 21907 h 342900"/>
                  <a:gd name="connsiteX16" fmla="*/ 462915 w 838200"/>
                  <a:gd name="connsiteY16" fmla="*/ 0 h 342900"/>
                  <a:gd name="connsiteX17" fmla="*/ 183833 w 838200"/>
                  <a:gd name="connsiteY17" fmla="*/ 0 h 342900"/>
                  <a:gd name="connsiteX18" fmla="*/ 129540 w 838200"/>
                  <a:gd name="connsiteY18" fmla="*/ 21907 h 342900"/>
                  <a:gd name="connsiteX19" fmla="*/ 11430 w 838200"/>
                  <a:gd name="connsiteY19" fmla="*/ 140970 h 342900"/>
                  <a:gd name="connsiteX20" fmla="*/ 0 w 838200"/>
                  <a:gd name="connsiteY20" fmla="*/ 168593 h 342900"/>
                  <a:gd name="connsiteX21" fmla="*/ 0 w 838200"/>
                  <a:gd name="connsiteY21" fmla="*/ 266700 h 342900"/>
                  <a:gd name="connsiteX22" fmla="*/ 76200 w 838200"/>
                  <a:gd name="connsiteY22" fmla="*/ 342900 h 342900"/>
                  <a:gd name="connsiteX23" fmla="*/ 85725 w 838200"/>
                  <a:gd name="connsiteY23" fmla="*/ 342900 h 342900"/>
                  <a:gd name="connsiteX24" fmla="*/ 190500 w 838200"/>
                  <a:gd name="connsiteY24" fmla="*/ 238125 h 342900"/>
                  <a:gd name="connsiteX25" fmla="*/ 295275 w 838200"/>
                  <a:gd name="connsiteY25" fmla="*/ 342900 h 342900"/>
                  <a:gd name="connsiteX26" fmla="*/ 542925 w 838200"/>
                  <a:gd name="connsiteY26" fmla="*/ 342900 h 342900"/>
                  <a:gd name="connsiteX27" fmla="*/ 647700 w 838200"/>
                  <a:gd name="connsiteY27" fmla="*/ 238125 h 342900"/>
                  <a:gd name="connsiteX28" fmla="*/ 752475 w 838200"/>
                  <a:gd name="connsiteY28" fmla="*/ 342900 h 342900"/>
                  <a:gd name="connsiteX29" fmla="*/ 800100 w 838200"/>
                  <a:gd name="connsiteY29" fmla="*/ 342900 h 342900"/>
                  <a:gd name="connsiteX30" fmla="*/ 838200 w 838200"/>
                  <a:gd name="connsiteY30" fmla="*/ 304800 h 342900"/>
                  <a:gd name="connsiteX31" fmla="*/ 838200 w 838200"/>
                  <a:gd name="connsiteY31" fmla="*/ 247650 h 342900"/>
                  <a:gd name="connsiteX32" fmla="*/ 742950 w 838200"/>
                  <a:gd name="connsiteY32" fmla="*/ 1524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38200" h="342900">
                    <a:moveTo>
                      <a:pt x="333375" y="152400"/>
                    </a:moveTo>
                    <a:lnTo>
                      <a:pt x="333375" y="38100"/>
                    </a:lnTo>
                    <a:lnTo>
                      <a:pt x="463868" y="38100"/>
                    </a:lnTo>
                    <a:cubicBezTo>
                      <a:pt x="474345" y="38100"/>
                      <a:pt x="483870" y="41910"/>
                      <a:pt x="490538" y="49530"/>
                    </a:cubicBezTo>
                    <a:lnTo>
                      <a:pt x="593408" y="152400"/>
                    </a:lnTo>
                    <a:lnTo>
                      <a:pt x="333375" y="152400"/>
                    </a:lnTo>
                    <a:close/>
                    <a:moveTo>
                      <a:pt x="295275" y="152400"/>
                    </a:moveTo>
                    <a:lnTo>
                      <a:pt x="54293" y="152400"/>
                    </a:lnTo>
                    <a:lnTo>
                      <a:pt x="157163" y="49530"/>
                    </a:lnTo>
                    <a:cubicBezTo>
                      <a:pt x="164783" y="41910"/>
                      <a:pt x="174308" y="38100"/>
                      <a:pt x="183833" y="38100"/>
                    </a:cubicBezTo>
                    <a:lnTo>
                      <a:pt x="295275" y="38100"/>
                    </a:lnTo>
                    <a:lnTo>
                      <a:pt x="295275" y="152400"/>
                    </a:lnTo>
                    <a:close/>
                    <a:moveTo>
                      <a:pt x="742950" y="152400"/>
                    </a:moveTo>
                    <a:lnTo>
                      <a:pt x="663893" y="152400"/>
                    </a:lnTo>
                    <a:cubicBezTo>
                      <a:pt x="653415" y="152400"/>
                      <a:pt x="643890" y="148590"/>
                      <a:pt x="637223" y="140970"/>
                    </a:cubicBezTo>
                    <a:lnTo>
                      <a:pt x="517208" y="21907"/>
                    </a:lnTo>
                    <a:cubicBezTo>
                      <a:pt x="502920" y="7620"/>
                      <a:pt x="483870" y="0"/>
                      <a:pt x="462915" y="0"/>
                    </a:cubicBezTo>
                    <a:lnTo>
                      <a:pt x="183833" y="0"/>
                    </a:lnTo>
                    <a:cubicBezTo>
                      <a:pt x="163830" y="0"/>
                      <a:pt x="143828" y="7620"/>
                      <a:pt x="129540" y="21907"/>
                    </a:cubicBezTo>
                    <a:lnTo>
                      <a:pt x="11430" y="140970"/>
                    </a:lnTo>
                    <a:cubicBezTo>
                      <a:pt x="3810" y="148590"/>
                      <a:pt x="0" y="158115"/>
                      <a:pt x="0" y="168593"/>
                    </a:cubicBezTo>
                    <a:lnTo>
                      <a:pt x="0" y="266700"/>
                    </a:lnTo>
                    <a:cubicBezTo>
                      <a:pt x="0" y="308610"/>
                      <a:pt x="34290" y="342900"/>
                      <a:pt x="76200" y="342900"/>
                    </a:cubicBezTo>
                    <a:lnTo>
                      <a:pt x="85725" y="342900"/>
                    </a:lnTo>
                    <a:cubicBezTo>
                      <a:pt x="85725" y="284798"/>
                      <a:pt x="132398" y="238125"/>
                      <a:pt x="190500" y="238125"/>
                    </a:cubicBezTo>
                    <a:cubicBezTo>
                      <a:pt x="248603" y="238125"/>
                      <a:pt x="295275" y="284798"/>
                      <a:pt x="295275" y="342900"/>
                    </a:cubicBezTo>
                    <a:lnTo>
                      <a:pt x="542925" y="342900"/>
                    </a:lnTo>
                    <a:cubicBezTo>
                      <a:pt x="542925" y="284798"/>
                      <a:pt x="589598" y="238125"/>
                      <a:pt x="647700" y="238125"/>
                    </a:cubicBezTo>
                    <a:cubicBezTo>
                      <a:pt x="705803" y="238125"/>
                      <a:pt x="752475" y="284798"/>
                      <a:pt x="752475" y="342900"/>
                    </a:cubicBezTo>
                    <a:lnTo>
                      <a:pt x="800100" y="342900"/>
                    </a:lnTo>
                    <a:cubicBezTo>
                      <a:pt x="821055" y="342900"/>
                      <a:pt x="838200" y="325755"/>
                      <a:pt x="838200" y="304800"/>
                    </a:cubicBezTo>
                    <a:lnTo>
                      <a:pt x="838200" y="247650"/>
                    </a:lnTo>
                    <a:cubicBezTo>
                      <a:pt x="838200" y="195263"/>
                      <a:pt x="795338" y="152400"/>
                      <a:pt x="74295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3E29B969-2BAB-4AFC-92E2-E07FC04868B7}"/>
                </a:ext>
              </a:extLst>
            </p:cNvPr>
            <p:cNvGrpSpPr/>
            <p:nvPr/>
          </p:nvGrpSpPr>
          <p:grpSpPr>
            <a:xfrm>
              <a:off x="2050997" y="1757885"/>
              <a:ext cx="816267" cy="389498"/>
              <a:chOff x="2050997" y="1757885"/>
              <a:chExt cx="2403123" cy="389498"/>
            </a:xfrm>
          </p:grpSpPr>
          <p:sp>
            <p:nvSpPr>
              <p:cNvPr id="11" name="Arrow: Right 58">
                <a:extLst>
                  <a:ext uri="{FF2B5EF4-FFF2-40B4-BE49-F238E27FC236}">
                    <a16:creationId xmlns:a16="http://schemas.microsoft.com/office/drawing/2014/main" id="{1CC0AE63-0B53-45CE-BB97-B083B10B249F}"/>
                  </a:ext>
                </a:extLst>
              </p:cNvPr>
              <p:cNvSpPr/>
              <p:nvPr/>
            </p:nvSpPr>
            <p:spPr>
              <a:xfrm>
                <a:off x="2050997" y="1757885"/>
                <a:ext cx="2403123" cy="234026"/>
              </a:xfrm>
              <a:prstGeom prst="rightArrow">
                <a:avLst/>
              </a:prstGeom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row: Right 58">
                <a:extLst>
                  <a:ext uri="{FF2B5EF4-FFF2-40B4-BE49-F238E27FC236}">
                    <a16:creationId xmlns:a16="http://schemas.microsoft.com/office/drawing/2014/main" id="{67BD3A32-209B-4F52-A620-556EF0090547}"/>
                  </a:ext>
                </a:extLst>
              </p:cNvPr>
              <p:cNvSpPr/>
              <p:nvPr/>
            </p:nvSpPr>
            <p:spPr>
              <a:xfrm>
                <a:off x="2050998" y="1825082"/>
                <a:ext cx="2337204" cy="234026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row: Right 58">
                <a:extLst>
                  <a:ext uri="{FF2B5EF4-FFF2-40B4-BE49-F238E27FC236}">
                    <a16:creationId xmlns:a16="http://schemas.microsoft.com/office/drawing/2014/main" id="{B2B9B4BB-67D0-4C60-842A-04A5C286B772}"/>
                  </a:ext>
                </a:extLst>
              </p:cNvPr>
              <p:cNvSpPr/>
              <p:nvPr/>
            </p:nvSpPr>
            <p:spPr>
              <a:xfrm>
                <a:off x="2050997" y="1913357"/>
                <a:ext cx="2245306" cy="23402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6" name="Straight Connector 77">
            <a:extLst>
              <a:ext uri="{FF2B5EF4-FFF2-40B4-BE49-F238E27FC236}">
                <a16:creationId xmlns:a16="http://schemas.microsoft.com/office/drawing/2014/main" id="{D68280B8-DB77-46E5-8305-9514EAF4F7E5}"/>
              </a:ext>
            </a:extLst>
          </p:cNvPr>
          <p:cNvCxnSpPr>
            <a:cxnSpLocks/>
          </p:cNvCxnSpPr>
          <p:nvPr/>
        </p:nvCxnSpPr>
        <p:spPr>
          <a:xfrm>
            <a:off x="3174688" y="1465797"/>
            <a:ext cx="0" cy="520610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A3CA0FE5-B396-4F0E-BD87-425D47C25C5B}"/>
              </a:ext>
            </a:extLst>
          </p:cNvPr>
          <p:cNvGrpSpPr/>
          <p:nvPr/>
        </p:nvGrpSpPr>
        <p:grpSpPr>
          <a:xfrm>
            <a:off x="1298008" y="2171437"/>
            <a:ext cx="1569256" cy="389498"/>
            <a:chOff x="1298008" y="1757885"/>
            <a:chExt cx="1569256" cy="389498"/>
          </a:xfrm>
        </p:grpSpPr>
        <p:grpSp>
          <p:nvGrpSpPr>
            <p:cNvPr id="100" name="Group 41">
              <a:extLst>
                <a:ext uri="{FF2B5EF4-FFF2-40B4-BE49-F238E27FC236}">
                  <a16:creationId xmlns:a16="http://schemas.microsoft.com/office/drawing/2014/main" id="{EB97746C-DCDC-4746-870A-3E6CCC491BE5}"/>
                </a:ext>
              </a:extLst>
            </p:cNvPr>
            <p:cNvGrpSpPr/>
            <p:nvPr/>
          </p:nvGrpSpPr>
          <p:grpSpPr>
            <a:xfrm>
              <a:off x="1298008" y="1803527"/>
              <a:ext cx="581072" cy="296032"/>
              <a:chOff x="497893" y="2325709"/>
              <a:chExt cx="581072" cy="296032"/>
            </a:xfrm>
          </p:grpSpPr>
          <p:sp>
            <p:nvSpPr>
              <p:cNvPr id="105" name="Freeform: Shape 31">
                <a:extLst>
                  <a:ext uri="{FF2B5EF4-FFF2-40B4-BE49-F238E27FC236}">
                    <a16:creationId xmlns:a16="http://schemas.microsoft.com/office/drawing/2014/main" id="{EBE0B906-2EAC-4674-894A-A1AE1BBB09AC}"/>
                  </a:ext>
                </a:extLst>
              </p:cNvPr>
              <p:cNvSpPr/>
              <p:nvPr/>
            </p:nvSpPr>
            <p:spPr>
              <a:xfrm>
                <a:off x="577130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32">
                <a:extLst>
                  <a:ext uri="{FF2B5EF4-FFF2-40B4-BE49-F238E27FC236}">
                    <a16:creationId xmlns:a16="http://schemas.microsoft.com/office/drawing/2014/main" id="{6C3B5159-606A-4CC9-B88A-76C1035C9EAB}"/>
                  </a:ext>
                </a:extLst>
              </p:cNvPr>
              <p:cNvSpPr/>
              <p:nvPr/>
            </p:nvSpPr>
            <p:spPr>
              <a:xfrm>
                <a:off x="894078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33">
                <a:extLst>
                  <a:ext uri="{FF2B5EF4-FFF2-40B4-BE49-F238E27FC236}">
                    <a16:creationId xmlns:a16="http://schemas.microsoft.com/office/drawing/2014/main" id="{32BD608F-5496-4656-AA33-A31A25819DDC}"/>
                  </a:ext>
                </a:extLst>
              </p:cNvPr>
              <p:cNvSpPr/>
              <p:nvPr/>
            </p:nvSpPr>
            <p:spPr>
              <a:xfrm>
                <a:off x="497893" y="2325709"/>
                <a:ext cx="581072" cy="242208"/>
              </a:xfrm>
              <a:custGeom>
                <a:avLst/>
                <a:gdLst>
                  <a:gd name="connsiteX0" fmla="*/ 333375 w 838200"/>
                  <a:gd name="connsiteY0" fmla="*/ 152400 h 342900"/>
                  <a:gd name="connsiteX1" fmla="*/ 333375 w 838200"/>
                  <a:gd name="connsiteY1" fmla="*/ 38100 h 342900"/>
                  <a:gd name="connsiteX2" fmla="*/ 463868 w 838200"/>
                  <a:gd name="connsiteY2" fmla="*/ 38100 h 342900"/>
                  <a:gd name="connsiteX3" fmla="*/ 490538 w 838200"/>
                  <a:gd name="connsiteY3" fmla="*/ 49530 h 342900"/>
                  <a:gd name="connsiteX4" fmla="*/ 593408 w 838200"/>
                  <a:gd name="connsiteY4" fmla="*/ 152400 h 342900"/>
                  <a:gd name="connsiteX5" fmla="*/ 333375 w 838200"/>
                  <a:gd name="connsiteY5" fmla="*/ 152400 h 342900"/>
                  <a:gd name="connsiteX6" fmla="*/ 295275 w 838200"/>
                  <a:gd name="connsiteY6" fmla="*/ 152400 h 342900"/>
                  <a:gd name="connsiteX7" fmla="*/ 54293 w 838200"/>
                  <a:gd name="connsiteY7" fmla="*/ 152400 h 342900"/>
                  <a:gd name="connsiteX8" fmla="*/ 157163 w 838200"/>
                  <a:gd name="connsiteY8" fmla="*/ 49530 h 342900"/>
                  <a:gd name="connsiteX9" fmla="*/ 183833 w 838200"/>
                  <a:gd name="connsiteY9" fmla="*/ 38100 h 342900"/>
                  <a:gd name="connsiteX10" fmla="*/ 295275 w 838200"/>
                  <a:gd name="connsiteY10" fmla="*/ 38100 h 342900"/>
                  <a:gd name="connsiteX11" fmla="*/ 295275 w 838200"/>
                  <a:gd name="connsiteY11" fmla="*/ 152400 h 342900"/>
                  <a:gd name="connsiteX12" fmla="*/ 742950 w 838200"/>
                  <a:gd name="connsiteY12" fmla="*/ 152400 h 342900"/>
                  <a:gd name="connsiteX13" fmla="*/ 663893 w 838200"/>
                  <a:gd name="connsiteY13" fmla="*/ 152400 h 342900"/>
                  <a:gd name="connsiteX14" fmla="*/ 637223 w 838200"/>
                  <a:gd name="connsiteY14" fmla="*/ 140970 h 342900"/>
                  <a:gd name="connsiteX15" fmla="*/ 517208 w 838200"/>
                  <a:gd name="connsiteY15" fmla="*/ 21907 h 342900"/>
                  <a:gd name="connsiteX16" fmla="*/ 462915 w 838200"/>
                  <a:gd name="connsiteY16" fmla="*/ 0 h 342900"/>
                  <a:gd name="connsiteX17" fmla="*/ 183833 w 838200"/>
                  <a:gd name="connsiteY17" fmla="*/ 0 h 342900"/>
                  <a:gd name="connsiteX18" fmla="*/ 129540 w 838200"/>
                  <a:gd name="connsiteY18" fmla="*/ 21907 h 342900"/>
                  <a:gd name="connsiteX19" fmla="*/ 11430 w 838200"/>
                  <a:gd name="connsiteY19" fmla="*/ 140970 h 342900"/>
                  <a:gd name="connsiteX20" fmla="*/ 0 w 838200"/>
                  <a:gd name="connsiteY20" fmla="*/ 168593 h 342900"/>
                  <a:gd name="connsiteX21" fmla="*/ 0 w 838200"/>
                  <a:gd name="connsiteY21" fmla="*/ 266700 h 342900"/>
                  <a:gd name="connsiteX22" fmla="*/ 76200 w 838200"/>
                  <a:gd name="connsiteY22" fmla="*/ 342900 h 342900"/>
                  <a:gd name="connsiteX23" fmla="*/ 85725 w 838200"/>
                  <a:gd name="connsiteY23" fmla="*/ 342900 h 342900"/>
                  <a:gd name="connsiteX24" fmla="*/ 190500 w 838200"/>
                  <a:gd name="connsiteY24" fmla="*/ 238125 h 342900"/>
                  <a:gd name="connsiteX25" fmla="*/ 295275 w 838200"/>
                  <a:gd name="connsiteY25" fmla="*/ 342900 h 342900"/>
                  <a:gd name="connsiteX26" fmla="*/ 542925 w 838200"/>
                  <a:gd name="connsiteY26" fmla="*/ 342900 h 342900"/>
                  <a:gd name="connsiteX27" fmla="*/ 647700 w 838200"/>
                  <a:gd name="connsiteY27" fmla="*/ 238125 h 342900"/>
                  <a:gd name="connsiteX28" fmla="*/ 752475 w 838200"/>
                  <a:gd name="connsiteY28" fmla="*/ 342900 h 342900"/>
                  <a:gd name="connsiteX29" fmla="*/ 800100 w 838200"/>
                  <a:gd name="connsiteY29" fmla="*/ 342900 h 342900"/>
                  <a:gd name="connsiteX30" fmla="*/ 838200 w 838200"/>
                  <a:gd name="connsiteY30" fmla="*/ 304800 h 342900"/>
                  <a:gd name="connsiteX31" fmla="*/ 838200 w 838200"/>
                  <a:gd name="connsiteY31" fmla="*/ 247650 h 342900"/>
                  <a:gd name="connsiteX32" fmla="*/ 742950 w 838200"/>
                  <a:gd name="connsiteY32" fmla="*/ 1524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38200" h="342900">
                    <a:moveTo>
                      <a:pt x="333375" y="152400"/>
                    </a:moveTo>
                    <a:lnTo>
                      <a:pt x="333375" y="38100"/>
                    </a:lnTo>
                    <a:lnTo>
                      <a:pt x="463868" y="38100"/>
                    </a:lnTo>
                    <a:cubicBezTo>
                      <a:pt x="474345" y="38100"/>
                      <a:pt x="483870" y="41910"/>
                      <a:pt x="490538" y="49530"/>
                    </a:cubicBezTo>
                    <a:lnTo>
                      <a:pt x="593408" y="152400"/>
                    </a:lnTo>
                    <a:lnTo>
                      <a:pt x="333375" y="152400"/>
                    </a:lnTo>
                    <a:close/>
                    <a:moveTo>
                      <a:pt x="295275" y="152400"/>
                    </a:moveTo>
                    <a:lnTo>
                      <a:pt x="54293" y="152400"/>
                    </a:lnTo>
                    <a:lnTo>
                      <a:pt x="157163" y="49530"/>
                    </a:lnTo>
                    <a:cubicBezTo>
                      <a:pt x="164783" y="41910"/>
                      <a:pt x="174308" y="38100"/>
                      <a:pt x="183833" y="38100"/>
                    </a:cubicBezTo>
                    <a:lnTo>
                      <a:pt x="295275" y="38100"/>
                    </a:lnTo>
                    <a:lnTo>
                      <a:pt x="295275" y="152400"/>
                    </a:lnTo>
                    <a:close/>
                    <a:moveTo>
                      <a:pt x="742950" y="152400"/>
                    </a:moveTo>
                    <a:lnTo>
                      <a:pt x="663893" y="152400"/>
                    </a:lnTo>
                    <a:cubicBezTo>
                      <a:pt x="653415" y="152400"/>
                      <a:pt x="643890" y="148590"/>
                      <a:pt x="637223" y="140970"/>
                    </a:cubicBezTo>
                    <a:lnTo>
                      <a:pt x="517208" y="21907"/>
                    </a:lnTo>
                    <a:cubicBezTo>
                      <a:pt x="502920" y="7620"/>
                      <a:pt x="483870" y="0"/>
                      <a:pt x="462915" y="0"/>
                    </a:cubicBezTo>
                    <a:lnTo>
                      <a:pt x="183833" y="0"/>
                    </a:lnTo>
                    <a:cubicBezTo>
                      <a:pt x="163830" y="0"/>
                      <a:pt x="143828" y="7620"/>
                      <a:pt x="129540" y="21907"/>
                    </a:cubicBezTo>
                    <a:lnTo>
                      <a:pt x="11430" y="140970"/>
                    </a:lnTo>
                    <a:cubicBezTo>
                      <a:pt x="3810" y="148590"/>
                      <a:pt x="0" y="158115"/>
                      <a:pt x="0" y="168593"/>
                    </a:cubicBezTo>
                    <a:lnTo>
                      <a:pt x="0" y="266700"/>
                    </a:lnTo>
                    <a:cubicBezTo>
                      <a:pt x="0" y="308610"/>
                      <a:pt x="34290" y="342900"/>
                      <a:pt x="76200" y="342900"/>
                    </a:cubicBezTo>
                    <a:lnTo>
                      <a:pt x="85725" y="342900"/>
                    </a:lnTo>
                    <a:cubicBezTo>
                      <a:pt x="85725" y="284798"/>
                      <a:pt x="132398" y="238125"/>
                      <a:pt x="190500" y="238125"/>
                    </a:cubicBezTo>
                    <a:cubicBezTo>
                      <a:pt x="248603" y="238125"/>
                      <a:pt x="295275" y="284798"/>
                      <a:pt x="295275" y="342900"/>
                    </a:cubicBezTo>
                    <a:lnTo>
                      <a:pt x="542925" y="342900"/>
                    </a:lnTo>
                    <a:cubicBezTo>
                      <a:pt x="542925" y="284798"/>
                      <a:pt x="589598" y="238125"/>
                      <a:pt x="647700" y="238125"/>
                    </a:cubicBezTo>
                    <a:cubicBezTo>
                      <a:pt x="705803" y="238125"/>
                      <a:pt x="752475" y="284798"/>
                      <a:pt x="752475" y="342900"/>
                    </a:cubicBezTo>
                    <a:lnTo>
                      <a:pt x="800100" y="342900"/>
                    </a:lnTo>
                    <a:cubicBezTo>
                      <a:pt x="821055" y="342900"/>
                      <a:pt x="838200" y="325755"/>
                      <a:pt x="838200" y="304800"/>
                    </a:cubicBezTo>
                    <a:lnTo>
                      <a:pt x="838200" y="247650"/>
                    </a:lnTo>
                    <a:cubicBezTo>
                      <a:pt x="838200" y="195263"/>
                      <a:pt x="795338" y="152400"/>
                      <a:pt x="74295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73490CCC-9792-4FE1-86BC-0C450D2EEA64}"/>
                </a:ext>
              </a:extLst>
            </p:cNvPr>
            <p:cNvGrpSpPr/>
            <p:nvPr/>
          </p:nvGrpSpPr>
          <p:grpSpPr>
            <a:xfrm>
              <a:off x="2050997" y="1757885"/>
              <a:ext cx="816267" cy="389498"/>
              <a:chOff x="2050997" y="1757885"/>
              <a:chExt cx="2403123" cy="389498"/>
            </a:xfrm>
          </p:grpSpPr>
          <p:sp>
            <p:nvSpPr>
              <p:cNvPr id="102" name="Arrow: Right 58">
                <a:extLst>
                  <a:ext uri="{FF2B5EF4-FFF2-40B4-BE49-F238E27FC236}">
                    <a16:creationId xmlns:a16="http://schemas.microsoft.com/office/drawing/2014/main" id="{DE10F231-353E-42B9-AB4C-4D99A6EE924E}"/>
                  </a:ext>
                </a:extLst>
              </p:cNvPr>
              <p:cNvSpPr/>
              <p:nvPr/>
            </p:nvSpPr>
            <p:spPr>
              <a:xfrm>
                <a:off x="2050997" y="1757885"/>
                <a:ext cx="2403123" cy="234026"/>
              </a:xfrm>
              <a:prstGeom prst="rightArrow">
                <a:avLst/>
              </a:prstGeom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Arrow: Right 58">
                <a:extLst>
                  <a:ext uri="{FF2B5EF4-FFF2-40B4-BE49-F238E27FC236}">
                    <a16:creationId xmlns:a16="http://schemas.microsoft.com/office/drawing/2014/main" id="{0BA5911E-1705-4BF5-998A-305FAB476C2E}"/>
                  </a:ext>
                </a:extLst>
              </p:cNvPr>
              <p:cNvSpPr/>
              <p:nvPr/>
            </p:nvSpPr>
            <p:spPr>
              <a:xfrm>
                <a:off x="2050998" y="1825082"/>
                <a:ext cx="2337204" cy="234026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rrow: Right 58">
                <a:extLst>
                  <a:ext uri="{FF2B5EF4-FFF2-40B4-BE49-F238E27FC236}">
                    <a16:creationId xmlns:a16="http://schemas.microsoft.com/office/drawing/2014/main" id="{8B371FF8-C23A-4E26-A353-46524A610703}"/>
                  </a:ext>
                </a:extLst>
              </p:cNvPr>
              <p:cNvSpPr/>
              <p:nvPr/>
            </p:nvSpPr>
            <p:spPr>
              <a:xfrm>
                <a:off x="2050997" y="1913357"/>
                <a:ext cx="2245306" cy="23402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4437C7A4-4955-4612-A824-8037AF365C6C}"/>
              </a:ext>
            </a:extLst>
          </p:cNvPr>
          <p:cNvGrpSpPr/>
          <p:nvPr/>
        </p:nvGrpSpPr>
        <p:grpSpPr>
          <a:xfrm>
            <a:off x="1298008" y="2584989"/>
            <a:ext cx="1569256" cy="389498"/>
            <a:chOff x="1298008" y="1757885"/>
            <a:chExt cx="1569256" cy="389498"/>
          </a:xfrm>
        </p:grpSpPr>
        <p:grpSp>
          <p:nvGrpSpPr>
            <p:cNvPr id="109" name="Group 41">
              <a:extLst>
                <a:ext uri="{FF2B5EF4-FFF2-40B4-BE49-F238E27FC236}">
                  <a16:creationId xmlns:a16="http://schemas.microsoft.com/office/drawing/2014/main" id="{B0EE30F3-538A-44E1-935A-59A3C4B0B93D}"/>
                </a:ext>
              </a:extLst>
            </p:cNvPr>
            <p:cNvGrpSpPr/>
            <p:nvPr/>
          </p:nvGrpSpPr>
          <p:grpSpPr>
            <a:xfrm>
              <a:off x="1298008" y="1803527"/>
              <a:ext cx="581072" cy="296032"/>
              <a:chOff x="497893" y="2325709"/>
              <a:chExt cx="581072" cy="296032"/>
            </a:xfrm>
          </p:grpSpPr>
          <p:sp>
            <p:nvSpPr>
              <p:cNvPr id="114" name="Freeform: Shape 31">
                <a:extLst>
                  <a:ext uri="{FF2B5EF4-FFF2-40B4-BE49-F238E27FC236}">
                    <a16:creationId xmlns:a16="http://schemas.microsoft.com/office/drawing/2014/main" id="{86AE1629-B1FF-4A46-8CF9-CBA4EFFCB1C7}"/>
                  </a:ext>
                </a:extLst>
              </p:cNvPr>
              <p:cNvSpPr/>
              <p:nvPr/>
            </p:nvSpPr>
            <p:spPr>
              <a:xfrm>
                <a:off x="577130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32">
                <a:extLst>
                  <a:ext uri="{FF2B5EF4-FFF2-40B4-BE49-F238E27FC236}">
                    <a16:creationId xmlns:a16="http://schemas.microsoft.com/office/drawing/2014/main" id="{4A2D9C4E-746A-4803-BB85-498A8FAA2FD7}"/>
                  </a:ext>
                </a:extLst>
              </p:cNvPr>
              <p:cNvSpPr/>
              <p:nvPr/>
            </p:nvSpPr>
            <p:spPr>
              <a:xfrm>
                <a:off x="894078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33">
                <a:extLst>
                  <a:ext uri="{FF2B5EF4-FFF2-40B4-BE49-F238E27FC236}">
                    <a16:creationId xmlns:a16="http://schemas.microsoft.com/office/drawing/2014/main" id="{9A313DCE-8993-4ED9-95CF-A45001502821}"/>
                  </a:ext>
                </a:extLst>
              </p:cNvPr>
              <p:cNvSpPr/>
              <p:nvPr/>
            </p:nvSpPr>
            <p:spPr>
              <a:xfrm>
                <a:off x="497893" y="2325709"/>
                <a:ext cx="581072" cy="242208"/>
              </a:xfrm>
              <a:custGeom>
                <a:avLst/>
                <a:gdLst>
                  <a:gd name="connsiteX0" fmla="*/ 333375 w 838200"/>
                  <a:gd name="connsiteY0" fmla="*/ 152400 h 342900"/>
                  <a:gd name="connsiteX1" fmla="*/ 333375 w 838200"/>
                  <a:gd name="connsiteY1" fmla="*/ 38100 h 342900"/>
                  <a:gd name="connsiteX2" fmla="*/ 463868 w 838200"/>
                  <a:gd name="connsiteY2" fmla="*/ 38100 h 342900"/>
                  <a:gd name="connsiteX3" fmla="*/ 490538 w 838200"/>
                  <a:gd name="connsiteY3" fmla="*/ 49530 h 342900"/>
                  <a:gd name="connsiteX4" fmla="*/ 593408 w 838200"/>
                  <a:gd name="connsiteY4" fmla="*/ 152400 h 342900"/>
                  <a:gd name="connsiteX5" fmla="*/ 333375 w 838200"/>
                  <a:gd name="connsiteY5" fmla="*/ 152400 h 342900"/>
                  <a:gd name="connsiteX6" fmla="*/ 295275 w 838200"/>
                  <a:gd name="connsiteY6" fmla="*/ 152400 h 342900"/>
                  <a:gd name="connsiteX7" fmla="*/ 54293 w 838200"/>
                  <a:gd name="connsiteY7" fmla="*/ 152400 h 342900"/>
                  <a:gd name="connsiteX8" fmla="*/ 157163 w 838200"/>
                  <a:gd name="connsiteY8" fmla="*/ 49530 h 342900"/>
                  <a:gd name="connsiteX9" fmla="*/ 183833 w 838200"/>
                  <a:gd name="connsiteY9" fmla="*/ 38100 h 342900"/>
                  <a:gd name="connsiteX10" fmla="*/ 295275 w 838200"/>
                  <a:gd name="connsiteY10" fmla="*/ 38100 h 342900"/>
                  <a:gd name="connsiteX11" fmla="*/ 295275 w 838200"/>
                  <a:gd name="connsiteY11" fmla="*/ 152400 h 342900"/>
                  <a:gd name="connsiteX12" fmla="*/ 742950 w 838200"/>
                  <a:gd name="connsiteY12" fmla="*/ 152400 h 342900"/>
                  <a:gd name="connsiteX13" fmla="*/ 663893 w 838200"/>
                  <a:gd name="connsiteY13" fmla="*/ 152400 h 342900"/>
                  <a:gd name="connsiteX14" fmla="*/ 637223 w 838200"/>
                  <a:gd name="connsiteY14" fmla="*/ 140970 h 342900"/>
                  <a:gd name="connsiteX15" fmla="*/ 517208 w 838200"/>
                  <a:gd name="connsiteY15" fmla="*/ 21907 h 342900"/>
                  <a:gd name="connsiteX16" fmla="*/ 462915 w 838200"/>
                  <a:gd name="connsiteY16" fmla="*/ 0 h 342900"/>
                  <a:gd name="connsiteX17" fmla="*/ 183833 w 838200"/>
                  <a:gd name="connsiteY17" fmla="*/ 0 h 342900"/>
                  <a:gd name="connsiteX18" fmla="*/ 129540 w 838200"/>
                  <a:gd name="connsiteY18" fmla="*/ 21907 h 342900"/>
                  <a:gd name="connsiteX19" fmla="*/ 11430 w 838200"/>
                  <a:gd name="connsiteY19" fmla="*/ 140970 h 342900"/>
                  <a:gd name="connsiteX20" fmla="*/ 0 w 838200"/>
                  <a:gd name="connsiteY20" fmla="*/ 168593 h 342900"/>
                  <a:gd name="connsiteX21" fmla="*/ 0 w 838200"/>
                  <a:gd name="connsiteY21" fmla="*/ 266700 h 342900"/>
                  <a:gd name="connsiteX22" fmla="*/ 76200 w 838200"/>
                  <a:gd name="connsiteY22" fmla="*/ 342900 h 342900"/>
                  <a:gd name="connsiteX23" fmla="*/ 85725 w 838200"/>
                  <a:gd name="connsiteY23" fmla="*/ 342900 h 342900"/>
                  <a:gd name="connsiteX24" fmla="*/ 190500 w 838200"/>
                  <a:gd name="connsiteY24" fmla="*/ 238125 h 342900"/>
                  <a:gd name="connsiteX25" fmla="*/ 295275 w 838200"/>
                  <a:gd name="connsiteY25" fmla="*/ 342900 h 342900"/>
                  <a:gd name="connsiteX26" fmla="*/ 542925 w 838200"/>
                  <a:gd name="connsiteY26" fmla="*/ 342900 h 342900"/>
                  <a:gd name="connsiteX27" fmla="*/ 647700 w 838200"/>
                  <a:gd name="connsiteY27" fmla="*/ 238125 h 342900"/>
                  <a:gd name="connsiteX28" fmla="*/ 752475 w 838200"/>
                  <a:gd name="connsiteY28" fmla="*/ 342900 h 342900"/>
                  <a:gd name="connsiteX29" fmla="*/ 800100 w 838200"/>
                  <a:gd name="connsiteY29" fmla="*/ 342900 h 342900"/>
                  <a:gd name="connsiteX30" fmla="*/ 838200 w 838200"/>
                  <a:gd name="connsiteY30" fmla="*/ 304800 h 342900"/>
                  <a:gd name="connsiteX31" fmla="*/ 838200 w 838200"/>
                  <a:gd name="connsiteY31" fmla="*/ 247650 h 342900"/>
                  <a:gd name="connsiteX32" fmla="*/ 742950 w 838200"/>
                  <a:gd name="connsiteY32" fmla="*/ 1524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38200" h="342900">
                    <a:moveTo>
                      <a:pt x="333375" y="152400"/>
                    </a:moveTo>
                    <a:lnTo>
                      <a:pt x="333375" y="38100"/>
                    </a:lnTo>
                    <a:lnTo>
                      <a:pt x="463868" y="38100"/>
                    </a:lnTo>
                    <a:cubicBezTo>
                      <a:pt x="474345" y="38100"/>
                      <a:pt x="483870" y="41910"/>
                      <a:pt x="490538" y="49530"/>
                    </a:cubicBezTo>
                    <a:lnTo>
                      <a:pt x="593408" y="152400"/>
                    </a:lnTo>
                    <a:lnTo>
                      <a:pt x="333375" y="152400"/>
                    </a:lnTo>
                    <a:close/>
                    <a:moveTo>
                      <a:pt x="295275" y="152400"/>
                    </a:moveTo>
                    <a:lnTo>
                      <a:pt x="54293" y="152400"/>
                    </a:lnTo>
                    <a:lnTo>
                      <a:pt x="157163" y="49530"/>
                    </a:lnTo>
                    <a:cubicBezTo>
                      <a:pt x="164783" y="41910"/>
                      <a:pt x="174308" y="38100"/>
                      <a:pt x="183833" y="38100"/>
                    </a:cubicBezTo>
                    <a:lnTo>
                      <a:pt x="295275" y="38100"/>
                    </a:lnTo>
                    <a:lnTo>
                      <a:pt x="295275" y="152400"/>
                    </a:lnTo>
                    <a:close/>
                    <a:moveTo>
                      <a:pt x="742950" y="152400"/>
                    </a:moveTo>
                    <a:lnTo>
                      <a:pt x="663893" y="152400"/>
                    </a:lnTo>
                    <a:cubicBezTo>
                      <a:pt x="653415" y="152400"/>
                      <a:pt x="643890" y="148590"/>
                      <a:pt x="637223" y="140970"/>
                    </a:cubicBezTo>
                    <a:lnTo>
                      <a:pt x="517208" y="21907"/>
                    </a:lnTo>
                    <a:cubicBezTo>
                      <a:pt x="502920" y="7620"/>
                      <a:pt x="483870" y="0"/>
                      <a:pt x="462915" y="0"/>
                    </a:cubicBezTo>
                    <a:lnTo>
                      <a:pt x="183833" y="0"/>
                    </a:lnTo>
                    <a:cubicBezTo>
                      <a:pt x="163830" y="0"/>
                      <a:pt x="143828" y="7620"/>
                      <a:pt x="129540" y="21907"/>
                    </a:cubicBezTo>
                    <a:lnTo>
                      <a:pt x="11430" y="140970"/>
                    </a:lnTo>
                    <a:cubicBezTo>
                      <a:pt x="3810" y="148590"/>
                      <a:pt x="0" y="158115"/>
                      <a:pt x="0" y="168593"/>
                    </a:cubicBezTo>
                    <a:lnTo>
                      <a:pt x="0" y="266700"/>
                    </a:lnTo>
                    <a:cubicBezTo>
                      <a:pt x="0" y="308610"/>
                      <a:pt x="34290" y="342900"/>
                      <a:pt x="76200" y="342900"/>
                    </a:cubicBezTo>
                    <a:lnTo>
                      <a:pt x="85725" y="342900"/>
                    </a:lnTo>
                    <a:cubicBezTo>
                      <a:pt x="85725" y="284798"/>
                      <a:pt x="132398" y="238125"/>
                      <a:pt x="190500" y="238125"/>
                    </a:cubicBezTo>
                    <a:cubicBezTo>
                      <a:pt x="248603" y="238125"/>
                      <a:pt x="295275" y="284798"/>
                      <a:pt x="295275" y="342900"/>
                    </a:cubicBezTo>
                    <a:lnTo>
                      <a:pt x="542925" y="342900"/>
                    </a:lnTo>
                    <a:cubicBezTo>
                      <a:pt x="542925" y="284798"/>
                      <a:pt x="589598" y="238125"/>
                      <a:pt x="647700" y="238125"/>
                    </a:cubicBezTo>
                    <a:cubicBezTo>
                      <a:pt x="705803" y="238125"/>
                      <a:pt x="752475" y="284798"/>
                      <a:pt x="752475" y="342900"/>
                    </a:cubicBezTo>
                    <a:lnTo>
                      <a:pt x="800100" y="342900"/>
                    </a:lnTo>
                    <a:cubicBezTo>
                      <a:pt x="821055" y="342900"/>
                      <a:pt x="838200" y="325755"/>
                      <a:pt x="838200" y="304800"/>
                    </a:cubicBezTo>
                    <a:lnTo>
                      <a:pt x="838200" y="247650"/>
                    </a:lnTo>
                    <a:cubicBezTo>
                      <a:pt x="838200" y="195263"/>
                      <a:pt x="795338" y="152400"/>
                      <a:pt x="74295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CFF0E08D-9490-4C7D-94B3-82BD394540FF}"/>
                </a:ext>
              </a:extLst>
            </p:cNvPr>
            <p:cNvGrpSpPr/>
            <p:nvPr/>
          </p:nvGrpSpPr>
          <p:grpSpPr>
            <a:xfrm>
              <a:off x="2050997" y="1757885"/>
              <a:ext cx="816267" cy="389498"/>
              <a:chOff x="2050997" y="1757885"/>
              <a:chExt cx="2403123" cy="389498"/>
            </a:xfrm>
          </p:grpSpPr>
          <p:sp>
            <p:nvSpPr>
              <p:cNvPr id="111" name="Arrow: Right 58">
                <a:extLst>
                  <a:ext uri="{FF2B5EF4-FFF2-40B4-BE49-F238E27FC236}">
                    <a16:creationId xmlns:a16="http://schemas.microsoft.com/office/drawing/2014/main" id="{FC7424CA-8EB5-4014-9679-0F42C3502AC9}"/>
                  </a:ext>
                </a:extLst>
              </p:cNvPr>
              <p:cNvSpPr/>
              <p:nvPr/>
            </p:nvSpPr>
            <p:spPr>
              <a:xfrm>
                <a:off x="2050997" y="1757885"/>
                <a:ext cx="2403123" cy="234026"/>
              </a:xfrm>
              <a:prstGeom prst="rightArrow">
                <a:avLst/>
              </a:prstGeom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Arrow: Right 58">
                <a:extLst>
                  <a:ext uri="{FF2B5EF4-FFF2-40B4-BE49-F238E27FC236}">
                    <a16:creationId xmlns:a16="http://schemas.microsoft.com/office/drawing/2014/main" id="{3A7A8CC3-5112-4275-874B-997A03F6451A}"/>
                  </a:ext>
                </a:extLst>
              </p:cNvPr>
              <p:cNvSpPr/>
              <p:nvPr/>
            </p:nvSpPr>
            <p:spPr>
              <a:xfrm>
                <a:off x="2050998" y="1825082"/>
                <a:ext cx="2337204" cy="234026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row: Right 58">
                <a:extLst>
                  <a:ext uri="{FF2B5EF4-FFF2-40B4-BE49-F238E27FC236}">
                    <a16:creationId xmlns:a16="http://schemas.microsoft.com/office/drawing/2014/main" id="{22B65799-9032-455B-942B-5500CC72F7D9}"/>
                  </a:ext>
                </a:extLst>
              </p:cNvPr>
              <p:cNvSpPr/>
              <p:nvPr/>
            </p:nvSpPr>
            <p:spPr>
              <a:xfrm>
                <a:off x="2050997" y="1913357"/>
                <a:ext cx="2245306" cy="23402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2718697B-1D66-40D8-86D2-C6CBFEE0F827}"/>
              </a:ext>
            </a:extLst>
          </p:cNvPr>
          <p:cNvGrpSpPr/>
          <p:nvPr/>
        </p:nvGrpSpPr>
        <p:grpSpPr>
          <a:xfrm>
            <a:off x="1298008" y="2998541"/>
            <a:ext cx="1569256" cy="389498"/>
            <a:chOff x="1298008" y="1757885"/>
            <a:chExt cx="1569256" cy="389498"/>
          </a:xfrm>
        </p:grpSpPr>
        <p:grpSp>
          <p:nvGrpSpPr>
            <p:cNvPr id="118" name="Group 41">
              <a:extLst>
                <a:ext uri="{FF2B5EF4-FFF2-40B4-BE49-F238E27FC236}">
                  <a16:creationId xmlns:a16="http://schemas.microsoft.com/office/drawing/2014/main" id="{A1A4A947-B982-4B93-8EF1-C9E1DC124C86}"/>
                </a:ext>
              </a:extLst>
            </p:cNvPr>
            <p:cNvGrpSpPr/>
            <p:nvPr/>
          </p:nvGrpSpPr>
          <p:grpSpPr>
            <a:xfrm>
              <a:off x="1298008" y="1803527"/>
              <a:ext cx="581072" cy="296032"/>
              <a:chOff x="497893" y="2325709"/>
              <a:chExt cx="581072" cy="296032"/>
            </a:xfrm>
          </p:grpSpPr>
          <p:sp>
            <p:nvSpPr>
              <p:cNvPr id="123" name="Freeform: Shape 31">
                <a:extLst>
                  <a:ext uri="{FF2B5EF4-FFF2-40B4-BE49-F238E27FC236}">
                    <a16:creationId xmlns:a16="http://schemas.microsoft.com/office/drawing/2014/main" id="{CEEA389E-05E9-412B-8C6D-6FF89AE515B1}"/>
                  </a:ext>
                </a:extLst>
              </p:cNvPr>
              <p:cNvSpPr/>
              <p:nvPr/>
            </p:nvSpPr>
            <p:spPr>
              <a:xfrm>
                <a:off x="577130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32">
                <a:extLst>
                  <a:ext uri="{FF2B5EF4-FFF2-40B4-BE49-F238E27FC236}">
                    <a16:creationId xmlns:a16="http://schemas.microsoft.com/office/drawing/2014/main" id="{C66EE0CB-3DCF-4C9A-B23F-A5864B3ABA07}"/>
                  </a:ext>
                </a:extLst>
              </p:cNvPr>
              <p:cNvSpPr/>
              <p:nvPr/>
            </p:nvSpPr>
            <p:spPr>
              <a:xfrm>
                <a:off x="894078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33">
                <a:extLst>
                  <a:ext uri="{FF2B5EF4-FFF2-40B4-BE49-F238E27FC236}">
                    <a16:creationId xmlns:a16="http://schemas.microsoft.com/office/drawing/2014/main" id="{A4B4D2F1-DF44-41F0-A5CD-D395516691AE}"/>
                  </a:ext>
                </a:extLst>
              </p:cNvPr>
              <p:cNvSpPr/>
              <p:nvPr/>
            </p:nvSpPr>
            <p:spPr>
              <a:xfrm>
                <a:off x="497893" y="2325709"/>
                <a:ext cx="581072" cy="242208"/>
              </a:xfrm>
              <a:custGeom>
                <a:avLst/>
                <a:gdLst>
                  <a:gd name="connsiteX0" fmla="*/ 333375 w 838200"/>
                  <a:gd name="connsiteY0" fmla="*/ 152400 h 342900"/>
                  <a:gd name="connsiteX1" fmla="*/ 333375 w 838200"/>
                  <a:gd name="connsiteY1" fmla="*/ 38100 h 342900"/>
                  <a:gd name="connsiteX2" fmla="*/ 463868 w 838200"/>
                  <a:gd name="connsiteY2" fmla="*/ 38100 h 342900"/>
                  <a:gd name="connsiteX3" fmla="*/ 490538 w 838200"/>
                  <a:gd name="connsiteY3" fmla="*/ 49530 h 342900"/>
                  <a:gd name="connsiteX4" fmla="*/ 593408 w 838200"/>
                  <a:gd name="connsiteY4" fmla="*/ 152400 h 342900"/>
                  <a:gd name="connsiteX5" fmla="*/ 333375 w 838200"/>
                  <a:gd name="connsiteY5" fmla="*/ 152400 h 342900"/>
                  <a:gd name="connsiteX6" fmla="*/ 295275 w 838200"/>
                  <a:gd name="connsiteY6" fmla="*/ 152400 h 342900"/>
                  <a:gd name="connsiteX7" fmla="*/ 54293 w 838200"/>
                  <a:gd name="connsiteY7" fmla="*/ 152400 h 342900"/>
                  <a:gd name="connsiteX8" fmla="*/ 157163 w 838200"/>
                  <a:gd name="connsiteY8" fmla="*/ 49530 h 342900"/>
                  <a:gd name="connsiteX9" fmla="*/ 183833 w 838200"/>
                  <a:gd name="connsiteY9" fmla="*/ 38100 h 342900"/>
                  <a:gd name="connsiteX10" fmla="*/ 295275 w 838200"/>
                  <a:gd name="connsiteY10" fmla="*/ 38100 h 342900"/>
                  <a:gd name="connsiteX11" fmla="*/ 295275 w 838200"/>
                  <a:gd name="connsiteY11" fmla="*/ 152400 h 342900"/>
                  <a:gd name="connsiteX12" fmla="*/ 742950 w 838200"/>
                  <a:gd name="connsiteY12" fmla="*/ 152400 h 342900"/>
                  <a:gd name="connsiteX13" fmla="*/ 663893 w 838200"/>
                  <a:gd name="connsiteY13" fmla="*/ 152400 h 342900"/>
                  <a:gd name="connsiteX14" fmla="*/ 637223 w 838200"/>
                  <a:gd name="connsiteY14" fmla="*/ 140970 h 342900"/>
                  <a:gd name="connsiteX15" fmla="*/ 517208 w 838200"/>
                  <a:gd name="connsiteY15" fmla="*/ 21907 h 342900"/>
                  <a:gd name="connsiteX16" fmla="*/ 462915 w 838200"/>
                  <a:gd name="connsiteY16" fmla="*/ 0 h 342900"/>
                  <a:gd name="connsiteX17" fmla="*/ 183833 w 838200"/>
                  <a:gd name="connsiteY17" fmla="*/ 0 h 342900"/>
                  <a:gd name="connsiteX18" fmla="*/ 129540 w 838200"/>
                  <a:gd name="connsiteY18" fmla="*/ 21907 h 342900"/>
                  <a:gd name="connsiteX19" fmla="*/ 11430 w 838200"/>
                  <a:gd name="connsiteY19" fmla="*/ 140970 h 342900"/>
                  <a:gd name="connsiteX20" fmla="*/ 0 w 838200"/>
                  <a:gd name="connsiteY20" fmla="*/ 168593 h 342900"/>
                  <a:gd name="connsiteX21" fmla="*/ 0 w 838200"/>
                  <a:gd name="connsiteY21" fmla="*/ 266700 h 342900"/>
                  <a:gd name="connsiteX22" fmla="*/ 76200 w 838200"/>
                  <a:gd name="connsiteY22" fmla="*/ 342900 h 342900"/>
                  <a:gd name="connsiteX23" fmla="*/ 85725 w 838200"/>
                  <a:gd name="connsiteY23" fmla="*/ 342900 h 342900"/>
                  <a:gd name="connsiteX24" fmla="*/ 190500 w 838200"/>
                  <a:gd name="connsiteY24" fmla="*/ 238125 h 342900"/>
                  <a:gd name="connsiteX25" fmla="*/ 295275 w 838200"/>
                  <a:gd name="connsiteY25" fmla="*/ 342900 h 342900"/>
                  <a:gd name="connsiteX26" fmla="*/ 542925 w 838200"/>
                  <a:gd name="connsiteY26" fmla="*/ 342900 h 342900"/>
                  <a:gd name="connsiteX27" fmla="*/ 647700 w 838200"/>
                  <a:gd name="connsiteY27" fmla="*/ 238125 h 342900"/>
                  <a:gd name="connsiteX28" fmla="*/ 752475 w 838200"/>
                  <a:gd name="connsiteY28" fmla="*/ 342900 h 342900"/>
                  <a:gd name="connsiteX29" fmla="*/ 800100 w 838200"/>
                  <a:gd name="connsiteY29" fmla="*/ 342900 h 342900"/>
                  <a:gd name="connsiteX30" fmla="*/ 838200 w 838200"/>
                  <a:gd name="connsiteY30" fmla="*/ 304800 h 342900"/>
                  <a:gd name="connsiteX31" fmla="*/ 838200 w 838200"/>
                  <a:gd name="connsiteY31" fmla="*/ 247650 h 342900"/>
                  <a:gd name="connsiteX32" fmla="*/ 742950 w 838200"/>
                  <a:gd name="connsiteY32" fmla="*/ 1524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38200" h="342900">
                    <a:moveTo>
                      <a:pt x="333375" y="152400"/>
                    </a:moveTo>
                    <a:lnTo>
                      <a:pt x="333375" y="38100"/>
                    </a:lnTo>
                    <a:lnTo>
                      <a:pt x="463868" y="38100"/>
                    </a:lnTo>
                    <a:cubicBezTo>
                      <a:pt x="474345" y="38100"/>
                      <a:pt x="483870" y="41910"/>
                      <a:pt x="490538" y="49530"/>
                    </a:cubicBezTo>
                    <a:lnTo>
                      <a:pt x="593408" y="152400"/>
                    </a:lnTo>
                    <a:lnTo>
                      <a:pt x="333375" y="152400"/>
                    </a:lnTo>
                    <a:close/>
                    <a:moveTo>
                      <a:pt x="295275" y="152400"/>
                    </a:moveTo>
                    <a:lnTo>
                      <a:pt x="54293" y="152400"/>
                    </a:lnTo>
                    <a:lnTo>
                      <a:pt x="157163" y="49530"/>
                    </a:lnTo>
                    <a:cubicBezTo>
                      <a:pt x="164783" y="41910"/>
                      <a:pt x="174308" y="38100"/>
                      <a:pt x="183833" y="38100"/>
                    </a:cubicBezTo>
                    <a:lnTo>
                      <a:pt x="295275" y="38100"/>
                    </a:lnTo>
                    <a:lnTo>
                      <a:pt x="295275" y="152400"/>
                    </a:lnTo>
                    <a:close/>
                    <a:moveTo>
                      <a:pt x="742950" y="152400"/>
                    </a:moveTo>
                    <a:lnTo>
                      <a:pt x="663893" y="152400"/>
                    </a:lnTo>
                    <a:cubicBezTo>
                      <a:pt x="653415" y="152400"/>
                      <a:pt x="643890" y="148590"/>
                      <a:pt x="637223" y="140970"/>
                    </a:cubicBezTo>
                    <a:lnTo>
                      <a:pt x="517208" y="21907"/>
                    </a:lnTo>
                    <a:cubicBezTo>
                      <a:pt x="502920" y="7620"/>
                      <a:pt x="483870" y="0"/>
                      <a:pt x="462915" y="0"/>
                    </a:cubicBezTo>
                    <a:lnTo>
                      <a:pt x="183833" y="0"/>
                    </a:lnTo>
                    <a:cubicBezTo>
                      <a:pt x="163830" y="0"/>
                      <a:pt x="143828" y="7620"/>
                      <a:pt x="129540" y="21907"/>
                    </a:cubicBezTo>
                    <a:lnTo>
                      <a:pt x="11430" y="140970"/>
                    </a:lnTo>
                    <a:cubicBezTo>
                      <a:pt x="3810" y="148590"/>
                      <a:pt x="0" y="158115"/>
                      <a:pt x="0" y="168593"/>
                    </a:cubicBezTo>
                    <a:lnTo>
                      <a:pt x="0" y="266700"/>
                    </a:lnTo>
                    <a:cubicBezTo>
                      <a:pt x="0" y="308610"/>
                      <a:pt x="34290" y="342900"/>
                      <a:pt x="76200" y="342900"/>
                    </a:cubicBezTo>
                    <a:lnTo>
                      <a:pt x="85725" y="342900"/>
                    </a:lnTo>
                    <a:cubicBezTo>
                      <a:pt x="85725" y="284798"/>
                      <a:pt x="132398" y="238125"/>
                      <a:pt x="190500" y="238125"/>
                    </a:cubicBezTo>
                    <a:cubicBezTo>
                      <a:pt x="248603" y="238125"/>
                      <a:pt x="295275" y="284798"/>
                      <a:pt x="295275" y="342900"/>
                    </a:cubicBezTo>
                    <a:lnTo>
                      <a:pt x="542925" y="342900"/>
                    </a:lnTo>
                    <a:cubicBezTo>
                      <a:pt x="542925" y="284798"/>
                      <a:pt x="589598" y="238125"/>
                      <a:pt x="647700" y="238125"/>
                    </a:cubicBezTo>
                    <a:cubicBezTo>
                      <a:pt x="705803" y="238125"/>
                      <a:pt x="752475" y="284798"/>
                      <a:pt x="752475" y="342900"/>
                    </a:cubicBezTo>
                    <a:lnTo>
                      <a:pt x="800100" y="342900"/>
                    </a:lnTo>
                    <a:cubicBezTo>
                      <a:pt x="821055" y="342900"/>
                      <a:pt x="838200" y="325755"/>
                      <a:pt x="838200" y="304800"/>
                    </a:cubicBezTo>
                    <a:lnTo>
                      <a:pt x="838200" y="247650"/>
                    </a:lnTo>
                    <a:cubicBezTo>
                      <a:pt x="838200" y="195263"/>
                      <a:pt x="795338" y="152400"/>
                      <a:pt x="74295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BE67ED7D-BB51-4C98-BE6F-92A237B68DD2}"/>
                </a:ext>
              </a:extLst>
            </p:cNvPr>
            <p:cNvGrpSpPr/>
            <p:nvPr/>
          </p:nvGrpSpPr>
          <p:grpSpPr>
            <a:xfrm>
              <a:off x="2050997" y="1757885"/>
              <a:ext cx="816267" cy="389498"/>
              <a:chOff x="2050997" y="1757885"/>
              <a:chExt cx="2403123" cy="389498"/>
            </a:xfrm>
          </p:grpSpPr>
          <p:sp>
            <p:nvSpPr>
              <p:cNvPr id="120" name="Arrow: Right 58">
                <a:extLst>
                  <a:ext uri="{FF2B5EF4-FFF2-40B4-BE49-F238E27FC236}">
                    <a16:creationId xmlns:a16="http://schemas.microsoft.com/office/drawing/2014/main" id="{1789FB67-47D5-4E8B-B23F-0B5EFCDC1941}"/>
                  </a:ext>
                </a:extLst>
              </p:cNvPr>
              <p:cNvSpPr/>
              <p:nvPr/>
            </p:nvSpPr>
            <p:spPr>
              <a:xfrm>
                <a:off x="2050997" y="1757885"/>
                <a:ext cx="2403123" cy="234026"/>
              </a:xfrm>
              <a:prstGeom prst="rightArrow">
                <a:avLst/>
              </a:prstGeom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Arrow: Right 58">
                <a:extLst>
                  <a:ext uri="{FF2B5EF4-FFF2-40B4-BE49-F238E27FC236}">
                    <a16:creationId xmlns:a16="http://schemas.microsoft.com/office/drawing/2014/main" id="{0F1C33A9-38A4-444D-857C-400BC5669A12}"/>
                  </a:ext>
                </a:extLst>
              </p:cNvPr>
              <p:cNvSpPr/>
              <p:nvPr/>
            </p:nvSpPr>
            <p:spPr>
              <a:xfrm>
                <a:off x="2050998" y="1825082"/>
                <a:ext cx="2337204" cy="234026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rrow: Right 58">
                <a:extLst>
                  <a:ext uri="{FF2B5EF4-FFF2-40B4-BE49-F238E27FC236}">
                    <a16:creationId xmlns:a16="http://schemas.microsoft.com/office/drawing/2014/main" id="{D74105EE-E86F-459B-8E9D-1BB1F7B1E385}"/>
                  </a:ext>
                </a:extLst>
              </p:cNvPr>
              <p:cNvSpPr/>
              <p:nvPr/>
            </p:nvSpPr>
            <p:spPr>
              <a:xfrm>
                <a:off x="2050997" y="1913357"/>
                <a:ext cx="2245306" cy="23402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4F15B226-6ABC-4386-A5FF-84105D6A75FC}"/>
              </a:ext>
            </a:extLst>
          </p:cNvPr>
          <p:cNvGrpSpPr/>
          <p:nvPr/>
        </p:nvGrpSpPr>
        <p:grpSpPr>
          <a:xfrm>
            <a:off x="1298008" y="3412093"/>
            <a:ext cx="1569256" cy="389498"/>
            <a:chOff x="1298008" y="1757885"/>
            <a:chExt cx="1569256" cy="389498"/>
          </a:xfrm>
        </p:grpSpPr>
        <p:grpSp>
          <p:nvGrpSpPr>
            <p:cNvPr id="127" name="Group 41">
              <a:extLst>
                <a:ext uri="{FF2B5EF4-FFF2-40B4-BE49-F238E27FC236}">
                  <a16:creationId xmlns:a16="http://schemas.microsoft.com/office/drawing/2014/main" id="{09EE6A4A-C5EE-414C-97C8-CE243D9BABCB}"/>
                </a:ext>
              </a:extLst>
            </p:cNvPr>
            <p:cNvGrpSpPr/>
            <p:nvPr/>
          </p:nvGrpSpPr>
          <p:grpSpPr>
            <a:xfrm>
              <a:off x="1298008" y="1803527"/>
              <a:ext cx="581072" cy="296032"/>
              <a:chOff x="497893" y="2325709"/>
              <a:chExt cx="581072" cy="296032"/>
            </a:xfrm>
          </p:grpSpPr>
          <p:sp>
            <p:nvSpPr>
              <p:cNvPr id="132" name="Freeform: Shape 31">
                <a:extLst>
                  <a:ext uri="{FF2B5EF4-FFF2-40B4-BE49-F238E27FC236}">
                    <a16:creationId xmlns:a16="http://schemas.microsoft.com/office/drawing/2014/main" id="{8D94DD0C-2793-4650-B6CA-C48DD1EC02BE}"/>
                  </a:ext>
                </a:extLst>
              </p:cNvPr>
              <p:cNvSpPr/>
              <p:nvPr/>
            </p:nvSpPr>
            <p:spPr>
              <a:xfrm>
                <a:off x="577130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32">
                <a:extLst>
                  <a:ext uri="{FF2B5EF4-FFF2-40B4-BE49-F238E27FC236}">
                    <a16:creationId xmlns:a16="http://schemas.microsoft.com/office/drawing/2014/main" id="{0D6AD610-F2AF-4CF9-BBA4-FC8F8B394462}"/>
                  </a:ext>
                </a:extLst>
              </p:cNvPr>
              <p:cNvSpPr/>
              <p:nvPr/>
            </p:nvSpPr>
            <p:spPr>
              <a:xfrm>
                <a:off x="894078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33">
                <a:extLst>
                  <a:ext uri="{FF2B5EF4-FFF2-40B4-BE49-F238E27FC236}">
                    <a16:creationId xmlns:a16="http://schemas.microsoft.com/office/drawing/2014/main" id="{1096CF14-CEA5-4DF4-98CC-6C51EA107406}"/>
                  </a:ext>
                </a:extLst>
              </p:cNvPr>
              <p:cNvSpPr/>
              <p:nvPr/>
            </p:nvSpPr>
            <p:spPr>
              <a:xfrm>
                <a:off x="497893" y="2325709"/>
                <a:ext cx="581072" cy="242208"/>
              </a:xfrm>
              <a:custGeom>
                <a:avLst/>
                <a:gdLst>
                  <a:gd name="connsiteX0" fmla="*/ 333375 w 838200"/>
                  <a:gd name="connsiteY0" fmla="*/ 152400 h 342900"/>
                  <a:gd name="connsiteX1" fmla="*/ 333375 w 838200"/>
                  <a:gd name="connsiteY1" fmla="*/ 38100 h 342900"/>
                  <a:gd name="connsiteX2" fmla="*/ 463868 w 838200"/>
                  <a:gd name="connsiteY2" fmla="*/ 38100 h 342900"/>
                  <a:gd name="connsiteX3" fmla="*/ 490538 w 838200"/>
                  <a:gd name="connsiteY3" fmla="*/ 49530 h 342900"/>
                  <a:gd name="connsiteX4" fmla="*/ 593408 w 838200"/>
                  <a:gd name="connsiteY4" fmla="*/ 152400 h 342900"/>
                  <a:gd name="connsiteX5" fmla="*/ 333375 w 838200"/>
                  <a:gd name="connsiteY5" fmla="*/ 152400 h 342900"/>
                  <a:gd name="connsiteX6" fmla="*/ 295275 w 838200"/>
                  <a:gd name="connsiteY6" fmla="*/ 152400 h 342900"/>
                  <a:gd name="connsiteX7" fmla="*/ 54293 w 838200"/>
                  <a:gd name="connsiteY7" fmla="*/ 152400 h 342900"/>
                  <a:gd name="connsiteX8" fmla="*/ 157163 w 838200"/>
                  <a:gd name="connsiteY8" fmla="*/ 49530 h 342900"/>
                  <a:gd name="connsiteX9" fmla="*/ 183833 w 838200"/>
                  <a:gd name="connsiteY9" fmla="*/ 38100 h 342900"/>
                  <a:gd name="connsiteX10" fmla="*/ 295275 w 838200"/>
                  <a:gd name="connsiteY10" fmla="*/ 38100 h 342900"/>
                  <a:gd name="connsiteX11" fmla="*/ 295275 w 838200"/>
                  <a:gd name="connsiteY11" fmla="*/ 152400 h 342900"/>
                  <a:gd name="connsiteX12" fmla="*/ 742950 w 838200"/>
                  <a:gd name="connsiteY12" fmla="*/ 152400 h 342900"/>
                  <a:gd name="connsiteX13" fmla="*/ 663893 w 838200"/>
                  <a:gd name="connsiteY13" fmla="*/ 152400 h 342900"/>
                  <a:gd name="connsiteX14" fmla="*/ 637223 w 838200"/>
                  <a:gd name="connsiteY14" fmla="*/ 140970 h 342900"/>
                  <a:gd name="connsiteX15" fmla="*/ 517208 w 838200"/>
                  <a:gd name="connsiteY15" fmla="*/ 21907 h 342900"/>
                  <a:gd name="connsiteX16" fmla="*/ 462915 w 838200"/>
                  <a:gd name="connsiteY16" fmla="*/ 0 h 342900"/>
                  <a:gd name="connsiteX17" fmla="*/ 183833 w 838200"/>
                  <a:gd name="connsiteY17" fmla="*/ 0 h 342900"/>
                  <a:gd name="connsiteX18" fmla="*/ 129540 w 838200"/>
                  <a:gd name="connsiteY18" fmla="*/ 21907 h 342900"/>
                  <a:gd name="connsiteX19" fmla="*/ 11430 w 838200"/>
                  <a:gd name="connsiteY19" fmla="*/ 140970 h 342900"/>
                  <a:gd name="connsiteX20" fmla="*/ 0 w 838200"/>
                  <a:gd name="connsiteY20" fmla="*/ 168593 h 342900"/>
                  <a:gd name="connsiteX21" fmla="*/ 0 w 838200"/>
                  <a:gd name="connsiteY21" fmla="*/ 266700 h 342900"/>
                  <a:gd name="connsiteX22" fmla="*/ 76200 w 838200"/>
                  <a:gd name="connsiteY22" fmla="*/ 342900 h 342900"/>
                  <a:gd name="connsiteX23" fmla="*/ 85725 w 838200"/>
                  <a:gd name="connsiteY23" fmla="*/ 342900 h 342900"/>
                  <a:gd name="connsiteX24" fmla="*/ 190500 w 838200"/>
                  <a:gd name="connsiteY24" fmla="*/ 238125 h 342900"/>
                  <a:gd name="connsiteX25" fmla="*/ 295275 w 838200"/>
                  <a:gd name="connsiteY25" fmla="*/ 342900 h 342900"/>
                  <a:gd name="connsiteX26" fmla="*/ 542925 w 838200"/>
                  <a:gd name="connsiteY26" fmla="*/ 342900 h 342900"/>
                  <a:gd name="connsiteX27" fmla="*/ 647700 w 838200"/>
                  <a:gd name="connsiteY27" fmla="*/ 238125 h 342900"/>
                  <a:gd name="connsiteX28" fmla="*/ 752475 w 838200"/>
                  <a:gd name="connsiteY28" fmla="*/ 342900 h 342900"/>
                  <a:gd name="connsiteX29" fmla="*/ 800100 w 838200"/>
                  <a:gd name="connsiteY29" fmla="*/ 342900 h 342900"/>
                  <a:gd name="connsiteX30" fmla="*/ 838200 w 838200"/>
                  <a:gd name="connsiteY30" fmla="*/ 304800 h 342900"/>
                  <a:gd name="connsiteX31" fmla="*/ 838200 w 838200"/>
                  <a:gd name="connsiteY31" fmla="*/ 247650 h 342900"/>
                  <a:gd name="connsiteX32" fmla="*/ 742950 w 838200"/>
                  <a:gd name="connsiteY32" fmla="*/ 1524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38200" h="342900">
                    <a:moveTo>
                      <a:pt x="333375" y="152400"/>
                    </a:moveTo>
                    <a:lnTo>
                      <a:pt x="333375" y="38100"/>
                    </a:lnTo>
                    <a:lnTo>
                      <a:pt x="463868" y="38100"/>
                    </a:lnTo>
                    <a:cubicBezTo>
                      <a:pt x="474345" y="38100"/>
                      <a:pt x="483870" y="41910"/>
                      <a:pt x="490538" y="49530"/>
                    </a:cubicBezTo>
                    <a:lnTo>
                      <a:pt x="593408" y="152400"/>
                    </a:lnTo>
                    <a:lnTo>
                      <a:pt x="333375" y="152400"/>
                    </a:lnTo>
                    <a:close/>
                    <a:moveTo>
                      <a:pt x="295275" y="152400"/>
                    </a:moveTo>
                    <a:lnTo>
                      <a:pt x="54293" y="152400"/>
                    </a:lnTo>
                    <a:lnTo>
                      <a:pt x="157163" y="49530"/>
                    </a:lnTo>
                    <a:cubicBezTo>
                      <a:pt x="164783" y="41910"/>
                      <a:pt x="174308" y="38100"/>
                      <a:pt x="183833" y="38100"/>
                    </a:cubicBezTo>
                    <a:lnTo>
                      <a:pt x="295275" y="38100"/>
                    </a:lnTo>
                    <a:lnTo>
                      <a:pt x="295275" y="152400"/>
                    </a:lnTo>
                    <a:close/>
                    <a:moveTo>
                      <a:pt x="742950" y="152400"/>
                    </a:moveTo>
                    <a:lnTo>
                      <a:pt x="663893" y="152400"/>
                    </a:lnTo>
                    <a:cubicBezTo>
                      <a:pt x="653415" y="152400"/>
                      <a:pt x="643890" y="148590"/>
                      <a:pt x="637223" y="140970"/>
                    </a:cubicBezTo>
                    <a:lnTo>
                      <a:pt x="517208" y="21907"/>
                    </a:lnTo>
                    <a:cubicBezTo>
                      <a:pt x="502920" y="7620"/>
                      <a:pt x="483870" y="0"/>
                      <a:pt x="462915" y="0"/>
                    </a:cubicBezTo>
                    <a:lnTo>
                      <a:pt x="183833" y="0"/>
                    </a:lnTo>
                    <a:cubicBezTo>
                      <a:pt x="163830" y="0"/>
                      <a:pt x="143828" y="7620"/>
                      <a:pt x="129540" y="21907"/>
                    </a:cubicBezTo>
                    <a:lnTo>
                      <a:pt x="11430" y="140970"/>
                    </a:lnTo>
                    <a:cubicBezTo>
                      <a:pt x="3810" y="148590"/>
                      <a:pt x="0" y="158115"/>
                      <a:pt x="0" y="168593"/>
                    </a:cubicBezTo>
                    <a:lnTo>
                      <a:pt x="0" y="266700"/>
                    </a:lnTo>
                    <a:cubicBezTo>
                      <a:pt x="0" y="308610"/>
                      <a:pt x="34290" y="342900"/>
                      <a:pt x="76200" y="342900"/>
                    </a:cubicBezTo>
                    <a:lnTo>
                      <a:pt x="85725" y="342900"/>
                    </a:lnTo>
                    <a:cubicBezTo>
                      <a:pt x="85725" y="284798"/>
                      <a:pt x="132398" y="238125"/>
                      <a:pt x="190500" y="238125"/>
                    </a:cubicBezTo>
                    <a:cubicBezTo>
                      <a:pt x="248603" y="238125"/>
                      <a:pt x="295275" y="284798"/>
                      <a:pt x="295275" y="342900"/>
                    </a:cubicBezTo>
                    <a:lnTo>
                      <a:pt x="542925" y="342900"/>
                    </a:lnTo>
                    <a:cubicBezTo>
                      <a:pt x="542925" y="284798"/>
                      <a:pt x="589598" y="238125"/>
                      <a:pt x="647700" y="238125"/>
                    </a:cubicBezTo>
                    <a:cubicBezTo>
                      <a:pt x="705803" y="238125"/>
                      <a:pt x="752475" y="284798"/>
                      <a:pt x="752475" y="342900"/>
                    </a:cubicBezTo>
                    <a:lnTo>
                      <a:pt x="800100" y="342900"/>
                    </a:lnTo>
                    <a:cubicBezTo>
                      <a:pt x="821055" y="342900"/>
                      <a:pt x="838200" y="325755"/>
                      <a:pt x="838200" y="304800"/>
                    </a:cubicBezTo>
                    <a:lnTo>
                      <a:pt x="838200" y="247650"/>
                    </a:lnTo>
                    <a:cubicBezTo>
                      <a:pt x="838200" y="195263"/>
                      <a:pt x="795338" y="152400"/>
                      <a:pt x="74295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6B56DB7B-F4D9-4462-9EE8-4E448A42543D}"/>
                </a:ext>
              </a:extLst>
            </p:cNvPr>
            <p:cNvGrpSpPr/>
            <p:nvPr/>
          </p:nvGrpSpPr>
          <p:grpSpPr>
            <a:xfrm>
              <a:off x="2050997" y="1757885"/>
              <a:ext cx="816267" cy="389498"/>
              <a:chOff x="2050997" y="1757885"/>
              <a:chExt cx="2403123" cy="389498"/>
            </a:xfrm>
          </p:grpSpPr>
          <p:sp>
            <p:nvSpPr>
              <p:cNvPr id="129" name="Arrow: Right 58">
                <a:extLst>
                  <a:ext uri="{FF2B5EF4-FFF2-40B4-BE49-F238E27FC236}">
                    <a16:creationId xmlns:a16="http://schemas.microsoft.com/office/drawing/2014/main" id="{1D079650-63A8-491C-9B63-235B0591C1B4}"/>
                  </a:ext>
                </a:extLst>
              </p:cNvPr>
              <p:cNvSpPr/>
              <p:nvPr/>
            </p:nvSpPr>
            <p:spPr>
              <a:xfrm>
                <a:off x="2050997" y="1757885"/>
                <a:ext cx="2403123" cy="234026"/>
              </a:xfrm>
              <a:prstGeom prst="rightArrow">
                <a:avLst/>
              </a:prstGeom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Arrow: Right 58">
                <a:extLst>
                  <a:ext uri="{FF2B5EF4-FFF2-40B4-BE49-F238E27FC236}">
                    <a16:creationId xmlns:a16="http://schemas.microsoft.com/office/drawing/2014/main" id="{2A01B7BC-D7B9-43A1-9DF5-6FD1E298401D}"/>
                  </a:ext>
                </a:extLst>
              </p:cNvPr>
              <p:cNvSpPr/>
              <p:nvPr/>
            </p:nvSpPr>
            <p:spPr>
              <a:xfrm>
                <a:off x="2050998" y="1825082"/>
                <a:ext cx="2337204" cy="234026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row: Right 58">
                <a:extLst>
                  <a:ext uri="{FF2B5EF4-FFF2-40B4-BE49-F238E27FC236}">
                    <a16:creationId xmlns:a16="http://schemas.microsoft.com/office/drawing/2014/main" id="{D9DB6D97-DA55-44FA-8182-8981CD37BA17}"/>
                  </a:ext>
                </a:extLst>
              </p:cNvPr>
              <p:cNvSpPr/>
              <p:nvPr/>
            </p:nvSpPr>
            <p:spPr>
              <a:xfrm>
                <a:off x="2050997" y="1913357"/>
                <a:ext cx="2245306" cy="23402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5E39D868-5658-496D-AAFD-4487C60D9B89}"/>
              </a:ext>
            </a:extLst>
          </p:cNvPr>
          <p:cNvGrpSpPr/>
          <p:nvPr/>
        </p:nvGrpSpPr>
        <p:grpSpPr>
          <a:xfrm>
            <a:off x="1298008" y="3825645"/>
            <a:ext cx="1569256" cy="389498"/>
            <a:chOff x="1298008" y="1757885"/>
            <a:chExt cx="1569256" cy="389498"/>
          </a:xfrm>
        </p:grpSpPr>
        <p:grpSp>
          <p:nvGrpSpPr>
            <p:cNvPr id="136" name="Group 41">
              <a:extLst>
                <a:ext uri="{FF2B5EF4-FFF2-40B4-BE49-F238E27FC236}">
                  <a16:creationId xmlns:a16="http://schemas.microsoft.com/office/drawing/2014/main" id="{225B33A0-F9E2-49C4-B4F4-83BBC6B0EC63}"/>
                </a:ext>
              </a:extLst>
            </p:cNvPr>
            <p:cNvGrpSpPr/>
            <p:nvPr/>
          </p:nvGrpSpPr>
          <p:grpSpPr>
            <a:xfrm>
              <a:off x="1298008" y="1803527"/>
              <a:ext cx="581072" cy="296032"/>
              <a:chOff x="497893" y="2325709"/>
              <a:chExt cx="581072" cy="296032"/>
            </a:xfrm>
          </p:grpSpPr>
          <p:sp>
            <p:nvSpPr>
              <p:cNvPr id="141" name="Freeform: Shape 31">
                <a:extLst>
                  <a:ext uri="{FF2B5EF4-FFF2-40B4-BE49-F238E27FC236}">
                    <a16:creationId xmlns:a16="http://schemas.microsoft.com/office/drawing/2014/main" id="{FA8FEEF5-913C-4899-86C2-735334BF5DD0}"/>
                  </a:ext>
                </a:extLst>
              </p:cNvPr>
              <p:cNvSpPr/>
              <p:nvPr/>
            </p:nvSpPr>
            <p:spPr>
              <a:xfrm>
                <a:off x="577130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32">
                <a:extLst>
                  <a:ext uri="{FF2B5EF4-FFF2-40B4-BE49-F238E27FC236}">
                    <a16:creationId xmlns:a16="http://schemas.microsoft.com/office/drawing/2014/main" id="{CBE7A9CB-F5F3-4D4A-9A71-679B35B2B3D2}"/>
                  </a:ext>
                </a:extLst>
              </p:cNvPr>
              <p:cNvSpPr/>
              <p:nvPr/>
            </p:nvSpPr>
            <p:spPr>
              <a:xfrm>
                <a:off x="894078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33">
                <a:extLst>
                  <a:ext uri="{FF2B5EF4-FFF2-40B4-BE49-F238E27FC236}">
                    <a16:creationId xmlns:a16="http://schemas.microsoft.com/office/drawing/2014/main" id="{38DAD6CA-9088-4589-831E-B02FB74CC3A7}"/>
                  </a:ext>
                </a:extLst>
              </p:cNvPr>
              <p:cNvSpPr/>
              <p:nvPr/>
            </p:nvSpPr>
            <p:spPr>
              <a:xfrm>
                <a:off x="497893" y="2325709"/>
                <a:ext cx="581072" cy="242208"/>
              </a:xfrm>
              <a:custGeom>
                <a:avLst/>
                <a:gdLst>
                  <a:gd name="connsiteX0" fmla="*/ 333375 w 838200"/>
                  <a:gd name="connsiteY0" fmla="*/ 152400 h 342900"/>
                  <a:gd name="connsiteX1" fmla="*/ 333375 w 838200"/>
                  <a:gd name="connsiteY1" fmla="*/ 38100 h 342900"/>
                  <a:gd name="connsiteX2" fmla="*/ 463868 w 838200"/>
                  <a:gd name="connsiteY2" fmla="*/ 38100 h 342900"/>
                  <a:gd name="connsiteX3" fmla="*/ 490538 w 838200"/>
                  <a:gd name="connsiteY3" fmla="*/ 49530 h 342900"/>
                  <a:gd name="connsiteX4" fmla="*/ 593408 w 838200"/>
                  <a:gd name="connsiteY4" fmla="*/ 152400 h 342900"/>
                  <a:gd name="connsiteX5" fmla="*/ 333375 w 838200"/>
                  <a:gd name="connsiteY5" fmla="*/ 152400 h 342900"/>
                  <a:gd name="connsiteX6" fmla="*/ 295275 w 838200"/>
                  <a:gd name="connsiteY6" fmla="*/ 152400 h 342900"/>
                  <a:gd name="connsiteX7" fmla="*/ 54293 w 838200"/>
                  <a:gd name="connsiteY7" fmla="*/ 152400 h 342900"/>
                  <a:gd name="connsiteX8" fmla="*/ 157163 w 838200"/>
                  <a:gd name="connsiteY8" fmla="*/ 49530 h 342900"/>
                  <a:gd name="connsiteX9" fmla="*/ 183833 w 838200"/>
                  <a:gd name="connsiteY9" fmla="*/ 38100 h 342900"/>
                  <a:gd name="connsiteX10" fmla="*/ 295275 w 838200"/>
                  <a:gd name="connsiteY10" fmla="*/ 38100 h 342900"/>
                  <a:gd name="connsiteX11" fmla="*/ 295275 w 838200"/>
                  <a:gd name="connsiteY11" fmla="*/ 152400 h 342900"/>
                  <a:gd name="connsiteX12" fmla="*/ 742950 w 838200"/>
                  <a:gd name="connsiteY12" fmla="*/ 152400 h 342900"/>
                  <a:gd name="connsiteX13" fmla="*/ 663893 w 838200"/>
                  <a:gd name="connsiteY13" fmla="*/ 152400 h 342900"/>
                  <a:gd name="connsiteX14" fmla="*/ 637223 w 838200"/>
                  <a:gd name="connsiteY14" fmla="*/ 140970 h 342900"/>
                  <a:gd name="connsiteX15" fmla="*/ 517208 w 838200"/>
                  <a:gd name="connsiteY15" fmla="*/ 21907 h 342900"/>
                  <a:gd name="connsiteX16" fmla="*/ 462915 w 838200"/>
                  <a:gd name="connsiteY16" fmla="*/ 0 h 342900"/>
                  <a:gd name="connsiteX17" fmla="*/ 183833 w 838200"/>
                  <a:gd name="connsiteY17" fmla="*/ 0 h 342900"/>
                  <a:gd name="connsiteX18" fmla="*/ 129540 w 838200"/>
                  <a:gd name="connsiteY18" fmla="*/ 21907 h 342900"/>
                  <a:gd name="connsiteX19" fmla="*/ 11430 w 838200"/>
                  <a:gd name="connsiteY19" fmla="*/ 140970 h 342900"/>
                  <a:gd name="connsiteX20" fmla="*/ 0 w 838200"/>
                  <a:gd name="connsiteY20" fmla="*/ 168593 h 342900"/>
                  <a:gd name="connsiteX21" fmla="*/ 0 w 838200"/>
                  <a:gd name="connsiteY21" fmla="*/ 266700 h 342900"/>
                  <a:gd name="connsiteX22" fmla="*/ 76200 w 838200"/>
                  <a:gd name="connsiteY22" fmla="*/ 342900 h 342900"/>
                  <a:gd name="connsiteX23" fmla="*/ 85725 w 838200"/>
                  <a:gd name="connsiteY23" fmla="*/ 342900 h 342900"/>
                  <a:gd name="connsiteX24" fmla="*/ 190500 w 838200"/>
                  <a:gd name="connsiteY24" fmla="*/ 238125 h 342900"/>
                  <a:gd name="connsiteX25" fmla="*/ 295275 w 838200"/>
                  <a:gd name="connsiteY25" fmla="*/ 342900 h 342900"/>
                  <a:gd name="connsiteX26" fmla="*/ 542925 w 838200"/>
                  <a:gd name="connsiteY26" fmla="*/ 342900 h 342900"/>
                  <a:gd name="connsiteX27" fmla="*/ 647700 w 838200"/>
                  <a:gd name="connsiteY27" fmla="*/ 238125 h 342900"/>
                  <a:gd name="connsiteX28" fmla="*/ 752475 w 838200"/>
                  <a:gd name="connsiteY28" fmla="*/ 342900 h 342900"/>
                  <a:gd name="connsiteX29" fmla="*/ 800100 w 838200"/>
                  <a:gd name="connsiteY29" fmla="*/ 342900 h 342900"/>
                  <a:gd name="connsiteX30" fmla="*/ 838200 w 838200"/>
                  <a:gd name="connsiteY30" fmla="*/ 304800 h 342900"/>
                  <a:gd name="connsiteX31" fmla="*/ 838200 w 838200"/>
                  <a:gd name="connsiteY31" fmla="*/ 247650 h 342900"/>
                  <a:gd name="connsiteX32" fmla="*/ 742950 w 838200"/>
                  <a:gd name="connsiteY32" fmla="*/ 1524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38200" h="342900">
                    <a:moveTo>
                      <a:pt x="333375" y="152400"/>
                    </a:moveTo>
                    <a:lnTo>
                      <a:pt x="333375" y="38100"/>
                    </a:lnTo>
                    <a:lnTo>
                      <a:pt x="463868" y="38100"/>
                    </a:lnTo>
                    <a:cubicBezTo>
                      <a:pt x="474345" y="38100"/>
                      <a:pt x="483870" y="41910"/>
                      <a:pt x="490538" y="49530"/>
                    </a:cubicBezTo>
                    <a:lnTo>
                      <a:pt x="593408" y="152400"/>
                    </a:lnTo>
                    <a:lnTo>
                      <a:pt x="333375" y="152400"/>
                    </a:lnTo>
                    <a:close/>
                    <a:moveTo>
                      <a:pt x="295275" y="152400"/>
                    </a:moveTo>
                    <a:lnTo>
                      <a:pt x="54293" y="152400"/>
                    </a:lnTo>
                    <a:lnTo>
                      <a:pt x="157163" y="49530"/>
                    </a:lnTo>
                    <a:cubicBezTo>
                      <a:pt x="164783" y="41910"/>
                      <a:pt x="174308" y="38100"/>
                      <a:pt x="183833" y="38100"/>
                    </a:cubicBezTo>
                    <a:lnTo>
                      <a:pt x="295275" y="38100"/>
                    </a:lnTo>
                    <a:lnTo>
                      <a:pt x="295275" y="152400"/>
                    </a:lnTo>
                    <a:close/>
                    <a:moveTo>
                      <a:pt x="742950" y="152400"/>
                    </a:moveTo>
                    <a:lnTo>
                      <a:pt x="663893" y="152400"/>
                    </a:lnTo>
                    <a:cubicBezTo>
                      <a:pt x="653415" y="152400"/>
                      <a:pt x="643890" y="148590"/>
                      <a:pt x="637223" y="140970"/>
                    </a:cubicBezTo>
                    <a:lnTo>
                      <a:pt x="517208" y="21907"/>
                    </a:lnTo>
                    <a:cubicBezTo>
                      <a:pt x="502920" y="7620"/>
                      <a:pt x="483870" y="0"/>
                      <a:pt x="462915" y="0"/>
                    </a:cubicBezTo>
                    <a:lnTo>
                      <a:pt x="183833" y="0"/>
                    </a:lnTo>
                    <a:cubicBezTo>
                      <a:pt x="163830" y="0"/>
                      <a:pt x="143828" y="7620"/>
                      <a:pt x="129540" y="21907"/>
                    </a:cubicBezTo>
                    <a:lnTo>
                      <a:pt x="11430" y="140970"/>
                    </a:lnTo>
                    <a:cubicBezTo>
                      <a:pt x="3810" y="148590"/>
                      <a:pt x="0" y="158115"/>
                      <a:pt x="0" y="168593"/>
                    </a:cubicBezTo>
                    <a:lnTo>
                      <a:pt x="0" y="266700"/>
                    </a:lnTo>
                    <a:cubicBezTo>
                      <a:pt x="0" y="308610"/>
                      <a:pt x="34290" y="342900"/>
                      <a:pt x="76200" y="342900"/>
                    </a:cubicBezTo>
                    <a:lnTo>
                      <a:pt x="85725" y="342900"/>
                    </a:lnTo>
                    <a:cubicBezTo>
                      <a:pt x="85725" y="284798"/>
                      <a:pt x="132398" y="238125"/>
                      <a:pt x="190500" y="238125"/>
                    </a:cubicBezTo>
                    <a:cubicBezTo>
                      <a:pt x="248603" y="238125"/>
                      <a:pt x="295275" y="284798"/>
                      <a:pt x="295275" y="342900"/>
                    </a:cubicBezTo>
                    <a:lnTo>
                      <a:pt x="542925" y="342900"/>
                    </a:lnTo>
                    <a:cubicBezTo>
                      <a:pt x="542925" y="284798"/>
                      <a:pt x="589598" y="238125"/>
                      <a:pt x="647700" y="238125"/>
                    </a:cubicBezTo>
                    <a:cubicBezTo>
                      <a:pt x="705803" y="238125"/>
                      <a:pt x="752475" y="284798"/>
                      <a:pt x="752475" y="342900"/>
                    </a:cubicBezTo>
                    <a:lnTo>
                      <a:pt x="800100" y="342900"/>
                    </a:lnTo>
                    <a:cubicBezTo>
                      <a:pt x="821055" y="342900"/>
                      <a:pt x="838200" y="325755"/>
                      <a:pt x="838200" y="304800"/>
                    </a:cubicBezTo>
                    <a:lnTo>
                      <a:pt x="838200" y="247650"/>
                    </a:lnTo>
                    <a:cubicBezTo>
                      <a:pt x="838200" y="195263"/>
                      <a:pt x="795338" y="152400"/>
                      <a:pt x="74295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18A516AA-5D32-4C64-AB65-0CBC9558F191}"/>
                </a:ext>
              </a:extLst>
            </p:cNvPr>
            <p:cNvGrpSpPr/>
            <p:nvPr/>
          </p:nvGrpSpPr>
          <p:grpSpPr>
            <a:xfrm>
              <a:off x="2050997" y="1757885"/>
              <a:ext cx="816267" cy="389498"/>
              <a:chOff x="2050997" y="1757885"/>
              <a:chExt cx="2403123" cy="389498"/>
            </a:xfrm>
          </p:grpSpPr>
          <p:sp>
            <p:nvSpPr>
              <p:cNvPr id="138" name="Arrow: Right 58">
                <a:extLst>
                  <a:ext uri="{FF2B5EF4-FFF2-40B4-BE49-F238E27FC236}">
                    <a16:creationId xmlns:a16="http://schemas.microsoft.com/office/drawing/2014/main" id="{D4F676CC-2CD4-43D8-BE02-D82181D9594C}"/>
                  </a:ext>
                </a:extLst>
              </p:cNvPr>
              <p:cNvSpPr/>
              <p:nvPr/>
            </p:nvSpPr>
            <p:spPr>
              <a:xfrm>
                <a:off x="2050997" y="1757885"/>
                <a:ext cx="2403123" cy="234026"/>
              </a:xfrm>
              <a:prstGeom prst="rightArrow">
                <a:avLst/>
              </a:prstGeom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Arrow: Right 58">
                <a:extLst>
                  <a:ext uri="{FF2B5EF4-FFF2-40B4-BE49-F238E27FC236}">
                    <a16:creationId xmlns:a16="http://schemas.microsoft.com/office/drawing/2014/main" id="{62D13D4F-3A07-4539-A652-615A61C9B352}"/>
                  </a:ext>
                </a:extLst>
              </p:cNvPr>
              <p:cNvSpPr/>
              <p:nvPr/>
            </p:nvSpPr>
            <p:spPr>
              <a:xfrm>
                <a:off x="2050998" y="1825082"/>
                <a:ext cx="2337204" cy="234026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Arrow: Right 58">
                <a:extLst>
                  <a:ext uri="{FF2B5EF4-FFF2-40B4-BE49-F238E27FC236}">
                    <a16:creationId xmlns:a16="http://schemas.microsoft.com/office/drawing/2014/main" id="{A167E1EE-9CC4-4458-BA8E-06CE766FA211}"/>
                  </a:ext>
                </a:extLst>
              </p:cNvPr>
              <p:cNvSpPr/>
              <p:nvPr/>
            </p:nvSpPr>
            <p:spPr>
              <a:xfrm>
                <a:off x="2050997" y="1913357"/>
                <a:ext cx="2245306" cy="23402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921B6600-70F1-4C0D-B6CE-20065837D3F4}"/>
              </a:ext>
            </a:extLst>
          </p:cNvPr>
          <p:cNvGrpSpPr/>
          <p:nvPr/>
        </p:nvGrpSpPr>
        <p:grpSpPr>
          <a:xfrm>
            <a:off x="1298008" y="4239197"/>
            <a:ext cx="1569256" cy="389498"/>
            <a:chOff x="1298008" y="1757885"/>
            <a:chExt cx="1569256" cy="389498"/>
          </a:xfrm>
        </p:grpSpPr>
        <p:grpSp>
          <p:nvGrpSpPr>
            <p:cNvPr id="145" name="Group 41">
              <a:extLst>
                <a:ext uri="{FF2B5EF4-FFF2-40B4-BE49-F238E27FC236}">
                  <a16:creationId xmlns:a16="http://schemas.microsoft.com/office/drawing/2014/main" id="{CDF68EDE-1413-4965-9BBE-5A79CF3B9405}"/>
                </a:ext>
              </a:extLst>
            </p:cNvPr>
            <p:cNvGrpSpPr/>
            <p:nvPr/>
          </p:nvGrpSpPr>
          <p:grpSpPr>
            <a:xfrm>
              <a:off x="1298008" y="1803527"/>
              <a:ext cx="581072" cy="296032"/>
              <a:chOff x="497893" y="2325709"/>
              <a:chExt cx="581072" cy="296032"/>
            </a:xfrm>
          </p:grpSpPr>
          <p:sp>
            <p:nvSpPr>
              <p:cNvPr id="150" name="Freeform: Shape 31">
                <a:extLst>
                  <a:ext uri="{FF2B5EF4-FFF2-40B4-BE49-F238E27FC236}">
                    <a16:creationId xmlns:a16="http://schemas.microsoft.com/office/drawing/2014/main" id="{2BC48623-D2CF-42F6-BD7C-7DB094D7D633}"/>
                  </a:ext>
                </a:extLst>
              </p:cNvPr>
              <p:cNvSpPr/>
              <p:nvPr/>
            </p:nvSpPr>
            <p:spPr>
              <a:xfrm>
                <a:off x="577130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32">
                <a:extLst>
                  <a:ext uri="{FF2B5EF4-FFF2-40B4-BE49-F238E27FC236}">
                    <a16:creationId xmlns:a16="http://schemas.microsoft.com/office/drawing/2014/main" id="{F7923F2D-C9B9-438D-B066-BC65750AAC43}"/>
                  </a:ext>
                </a:extLst>
              </p:cNvPr>
              <p:cNvSpPr/>
              <p:nvPr/>
            </p:nvSpPr>
            <p:spPr>
              <a:xfrm>
                <a:off x="894078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33">
                <a:extLst>
                  <a:ext uri="{FF2B5EF4-FFF2-40B4-BE49-F238E27FC236}">
                    <a16:creationId xmlns:a16="http://schemas.microsoft.com/office/drawing/2014/main" id="{BDD8812C-6B87-401C-BA14-4EC9C6FF678A}"/>
                  </a:ext>
                </a:extLst>
              </p:cNvPr>
              <p:cNvSpPr/>
              <p:nvPr/>
            </p:nvSpPr>
            <p:spPr>
              <a:xfrm>
                <a:off x="497893" y="2325709"/>
                <a:ext cx="581072" cy="242208"/>
              </a:xfrm>
              <a:custGeom>
                <a:avLst/>
                <a:gdLst>
                  <a:gd name="connsiteX0" fmla="*/ 333375 w 838200"/>
                  <a:gd name="connsiteY0" fmla="*/ 152400 h 342900"/>
                  <a:gd name="connsiteX1" fmla="*/ 333375 w 838200"/>
                  <a:gd name="connsiteY1" fmla="*/ 38100 h 342900"/>
                  <a:gd name="connsiteX2" fmla="*/ 463868 w 838200"/>
                  <a:gd name="connsiteY2" fmla="*/ 38100 h 342900"/>
                  <a:gd name="connsiteX3" fmla="*/ 490538 w 838200"/>
                  <a:gd name="connsiteY3" fmla="*/ 49530 h 342900"/>
                  <a:gd name="connsiteX4" fmla="*/ 593408 w 838200"/>
                  <a:gd name="connsiteY4" fmla="*/ 152400 h 342900"/>
                  <a:gd name="connsiteX5" fmla="*/ 333375 w 838200"/>
                  <a:gd name="connsiteY5" fmla="*/ 152400 h 342900"/>
                  <a:gd name="connsiteX6" fmla="*/ 295275 w 838200"/>
                  <a:gd name="connsiteY6" fmla="*/ 152400 h 342900"/>
                  <a:gd name="connsiteX7" fmla="*/ 54293 w 838200"/>
                  <a:gd name="connsiteY7" fmla="*/ 152400 h 342900"/>
                  <a:gd name="connsiteX8" fmla="*/ 157163 w 838200"/>
                  <a:gd name="connsiteY8" fmla="*/ 49530 h 342900"/>
                  <a:gd name="connsiteX9" fmla="*/ 183833 w 838200"/>
                  <a:gd name="connsiteY9" fmla="*/ 38100 h 342900"/>
                  <a:gd name="connsiteX10" fmla="*/ 295275 w 838200"/>
                  <a:gd name="connsiteY10" fmla="*/ 38100 h 342900"/>
                  <a:gd name="connsiteX11" fmla="*/ 295275 w 838200"/>
                  <a:gd name="connsiteY11" fmla="*/ 152400 h 342900"/>
                  <a:gd name="connsiteX12" fmla="*/ 742950 w 838200"/>
                  <a:gd name="connsiteY12" fmla="*/ 152400 h 342900"/>
                  <a:gd name="connsiteX13" fmla="*/ 663893 w 838200"/>
                  <a:gd name="connsiteY13" fmla="*/ 152400 h 342900"/>
                  <a:gd name="connsiteX14" fmla="*/ 637223 w 838200"/>
                  <a:gd name="connsiteY14" fmla="*/ 140970 h 342900"/>
                  <a:gd name="connsiteX15" fmla="*/ 517208 w 838200"/>
                  <a:gd name="connsiteY15" fmla="*/ 21907 h 342900"/>
                  <a:gd name="connsiteX16" fmla="*/ 462915 w 838200"/>
                  <a:gd name="connsiteY16" fmla="*/ 0 h 342900"/>
                  <a:gd name="connsiteX17" fmla="*/ 183833 w 838200"/>
                  <a:gd name="connsiteY17" fmla="*/ 0 h 342900"/>
                  <a:gd name="connsiteX18" fmla="*/ 129540 w 838200"/>
                  <a:gd name="connsiteY18" fmla="*/ 21907 h 342900"/>
                  <a:gd name="connsiteX19" fmla="*/ 11430 w 838200"/>
                  <a:gd name="connsiteY19" fmla="*/ 140970 h 342900"/>
                  <a:gd name="connsiteX20" fmla="*/ 0 w 838200"/>
                  <a:gd name="connsiteY20" fmla="*/ 168593 h 342900"/>
                  <a:gd name="connsiteX21" fmla="*/ 0 w 838200"/>
                  <a:gd name="connsiteY21" fmla="*/ 266700 h 342900"/>
                  <a:gd name="connsiteX22" fmla="*/ 76200 w 838200"/>
                  <a:gd name="connsiteY22" fmla="*/ 342900 h 342900"/>
                  <a:gd name="connsiteX23" fmla="*/ 85725 w 838200"/>
                  <a:gd name="connsiteY23" fmla="*/ 342900 h 342900"/>
                  <a:gd name="connsiteX24" fmla="*/ 190500 w 838200"/>
                  <a:gd name="connsiteY24" fmla="*/ 238125 h 342900"/>
                  <a:gd name="connsiteX25" fmla="*/ 295275 w 838200"/>
                  <a:gd name="connsiteY25" fmla="*/ 342900 h 342900"/>
                  <a:gd name="connsiteX26" fmla="*/ 542925 w 838200"/>
                  <a:gd name="connsiteY26" fmla="*/ 342900 h 342900"/>
                  <a:gd name="connsiteX27" fmla="*/ 647700 w 838200"/>
                  <a:gd name="connsiteY27" fmla="*/ 238125 h 342900"/>
                  <a:gd name="connsiteX28" fmla="*/ 752475 w 838200"/>
                  <a:gd name="connsiteY28" fmla="*/ 342900 h 342900"/>
                  <a:gd name="connsiteX29" fmla="*/ 800100 w 838200"/>
                  <a:gd name="connsiteY29" fmla="*/ 342900 h 342900"/>
                  <a:gd name="connsiteX30" fmla="*/ 838200 w 838200"/>
                  <a:gd name="connsiteY30" fmla="*/ 304800 h 342900"/>
                  <a:gd name="connsiteX31" fmla="*/ 838200 w 838200"/>
                  <a:gd name="connsiteY31" fmla="*/ 247650 h 342900"/>
                  <a:gd name="connsiteX32" fmla="*/ 742950 w 838200"/>
                  <a:gd name="connsiteY32" fmla="*/ 1524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38200" h="342900">
                    <a:moveTo>
                      <a:pt x="333375" y="152400"/>
                    </a:moveTo>
                    <a:lnTo>
                      <a:pt x="333375" y="38100"/>
                    </a:lnTo>
                    <a:lnTo>
                      <a:pt x="463868" y="38100"/>
                    </a:lnTo>
                    <a:cubicBezTo>
                      <a:pt x="474345" y="38100"/>
                      <a:pt x="483870" y="41910"/>
                      <a:pt x="490538" y="49530"/>
                    </a:cubicBezTo>
                    <a:lnTo>
                      <a:pt x="593408" y="152400"/>
                    </a:lnTo>
                    <a:lnTo>
                      <a:pt x="333375" y="152400"/>
                    </a:lnTo>
                    <a:close/>
                    <a:moveTo>
                      <a:pt x="295275" y="152400"/>
                    </a:moveTo>
                    <a:lnTo>
                      <a:pt x="54293" y="152400"/>
                    </a:lnTo>
                    <a:lnTo>
                      <a:pt x="157163" y="49530"/>
                    </a:lnTo>
                    <a:cubicBezTo>
                      <a:pt x="164783" y="41910"/>
                      <a:pt x="174308" y="38100"/>
                      <a:pt x="183833" y="38100"/>
                    </a:cubicBezTo>
                    <a:lnTo>
                      <a:pt x="295275" y="38100"/>
                    </a:lnTo>
                    <a:lnTo>
                      <a:pt x="295275" y="152400"/>
                    </a:lnTo>
                    <a:close/>
                    <a:moveTo>
                      <a:pt x="742950" y="152400"/>
                    </a:moveTo>
                    <a:lnTo>
                      <a:pt x="663893" y="152400"/>
                    </a:lnTo>
                    <a:cubicBezTo>
                      <a:pt x="653415" y="152400"/>
                      <a:pt x="643890" y="148590"/>
                      <a:pt x="637223" y="140970"/>
                    </a:cubicBezTo>
                    <a:lnTo>
                      <a:pt x="517208" y="21907"/>
                    </a:lnTo>
                    <a:cubicBezTo>
                      <a:pt x="502920" y="7620"/>
                      <a:pt x="483870" y="0"/>
                      <a:pt x="462915" y="0"/>
                    </a:cubicBezTo>
                    <a:lnTo>
                      <a:pt x="183833" y="0"/>
                    </a:lnTo>
                    <a:cubicBezTo>
                      <a:pt x="163830" y="0"/>
                      <a:pt x="143828" y="7620"/>
                      <a:pt x="129540" y="21907"/>
                    </a:cubicBezTo>
                    <a:lnTo>
                      <a:pt x="11430" y="140970"/>
                    </a:lnTo>
                    <a:cubicBezTo>
                      <a:pt x="3810" y="148590"/>
                      <a:pt x="0" y="158115"/>
                      <a:pt x="0" y="168593"/>
                    </a:cubicBezTo>
                    <a:lnTo>
                      <a:pt x="0" y="266700"/>
                    </a:lnTo>
                    <a:cubicBezTo>
                      <a:pt x="0" y="308610"/>
                      <a:pt x="34290" y="342900"/>
                      <a:pt x="76200" y="342900"/>
                    </a:cubicBezTo>
                    <a:lnTo>
                      <a:pt x="85725" y="342900"/>
                    </a:lnTo>
                    <a:cubicBezTo>
                      <a:pt x="85725" y="284798"/>
                      <a:pt x="132398" y="238125"/>
                      <a:pt x="190500" y="238125"/>
                    </a:cubicBezTo>
                    <a:cubicBezTo>
                      <a:pt x="248603" y="238125"/>
                      <a:pt x="295275" y="284798"/>
                      <a:pt x="295275" y="342900"/>
                    </a:cubicBezTo>
                    <a:lnTo>
                      <a:pt x="542925" y="342900"/>
                    </a:lnTo>
                    <a:cubicBezTo>
                      <a:pt x="542925" y="284798"/>
                      <a:pt x="589598" y="238125"/>
                      <a:pt x="647700" y="238125"/>
                    </a:cubicBezTo>
                    <a:cubicBezTo>
                      <a:pt x="705803" y="238125"/>
                      <a:pt x="752475" y="284798"/>
                      <a:pt x="752475" y="342900"/>
                    </a:cubicBezTo>
                    <a:lnTo>
                      <a:pt x="800100" y="342900"/>
                    </a:lnTo>
                    <a:cubicBezTo>
                      <a:pt x="821055" y="342900"/>
                      <a:pt x="838200" y="325755"/>
                      <a:pt x="838200" y="304800"/>
                    </a:cubicBezTo>
                    <a:lnTo>
                      <a:pt x="838200" y="247650"/>
                    </a:lnTo>
                    <a:cubicBezTo>
                      <a:pt x="838200" y="195263"/>
                      <a:pt x="795338" y="152400"/>
                      <a:pt x="74295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35CBC0AA-A487-4F7C-822A-65E6B636D847}"/>
                </a:ext>
              </a:extLst>
            </p:cNvPr>
            <p:cNvGrpSpPr/>
            <p:nvPr/>
          </p:nvGrpSpPr>
          <p:grpSpPr>
            <a:xfrm>
              <a:off x="2050997" y="1757885"/>
              <a:ext cx="816267" cy="389498"/>
              <a:chOff x="2050997" y="1757885"/>
              <a:chExt cx="2403123" cy="389498"/>
            </a:xfrm>
          </p:grpSpPr>
          <p:sp>
            <p:nvSpPr>
              <p:cNvPr id="147" name="Arrow: Right 58">
                <a:extLst>
                  <a:ext uri="{FF2B5EF4-FFF2-40B4-BE49-F238E27FC236}">
                    <a16:creationId xmlns:a16="http://schemas.microsoft.com/office/drawing/2014/main" id="{674A078B-D4C5-4E62-BD59-3224BE8FC119}"/>
                  </a:ext>
                </a:extLst>
              </p:cNvPr>
              <p:cNvSpPr/>
              <p:nvPr/>
            </p:nvSpPr>
            <p:spPr>
              <a:xfrm>
                <a:off x="2050997" y="1757885"/>
                <a:ext cx="2403123" cy="234026"/>
              </a:xfrm>
              <a:prstGeom prst="rightArrow">
                <a:avLst/>
              </a:prstGeom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Arrow: Right 58">
                <a:extLst>
                  <a:ext uri="{FF2B5EF4-FFF2-40B4-BE49-F238E27FC236}">
                    <a16:creationId xmlns:a16="http://schemas.microsoft.com/office/drawing/2014/main" id="{13F16F06-CDC1-4CD6-B959-D1AC2A71D1EB}"/>
                  </a:ext>
                </a:extLst>
              </p:cNvPr>
              <p:cNvSpPr/>
              <p:nvPr/>
            </p:nvSpPr>
            <p:spPr>
              <a:xfrm>
                <a:off x="2050998" y="1825082"/>
                <a:ext cx="2337204" cy="234026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Arrow: Right 58">
                <a:extLst>
                  <a:ext uri="{FF2B5EF4-FFF2-40B4-BE49-F238E27FC236}">
                    <a16:creationId xmlns:a16="http://schemas.microsoft.com/office/drawing/2014/main" id="{CA1B984F-3D9D-4ABE-848B-526C0759FB84}"/>
                  </a:ext>
                </a:extLst>
              </p:cNvPr>
              <p:cNvSpPr/>
              <p:nvPr/>
            </p:nvSpPr>
            <p:spPr>
              <a:xfrm>
                <a:off x="2050997" y="1913357"/>
                <a:ext cx="2245306" cy="23402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9F77B826-2B97-4110-80A0-CBAC4142DDEA}"/>
              </a:ext>
            </a:extLst>
          </p:cNvPr>
          <p:cNvGrpSpPr/>
          <p:nvPr/>
        </p:nvGrpSpPr>
        <p:grpSpPr>
          <a:xfrm>
            <a:off x="1298008" y="4652749"/>
            <a:ext cx="1569256" cy="389498"/>
            <a:chOff x="1298008" y="1757885"/>
            <a:chExt cx="1569256" cy="389498"/>
          </a:xfrm>
        </p:grpSpPr>
        <p:grpSp>
          <p:nvGrpSpPr>
            <p:cNvPr id="154" name="Group 41">
              <a:extLst>
                <a:ext uri="{FF2B5EF4-FFF2-40B4-BE49-F238E27FC236}">
                  <a16:creationId xmlns:a16="http://schemas.microsoft.com/office/drawing/2014/main" id="{39148638-4FEC-4FEE-9007-EE5699CE4F4F}"/>
                </a:ext>
              </a:extLst>
            </p:cNvPr>
            <p:cNvGrpSpPr/>
            <p:nvPr/>
          </p:nvGrpSpPr>
          <p:grpSpPr>
            <a:xfrm>
              <a:off x="1298008" y="1803527"/>
              <a:ext cx="581072" cy="296032"/>
              <a:chOff x="497893" y="2325709"/>
              <a:chExt cx="581072" cy="296032"/>
            </a:xfrm>
          </p:grpSpPr>
          <p:sp>
            <p:nvSpPr>
              <p:cNvPr id="159" name="Freeform: Shape 31">
                <a:extLst>
                  <a:ext uri="{FF2B5EF4-FFF2-40B4-BE49-F238E27FC236}">
                    <a16:creationId xmlns:a16="http://schemas.microsoft.com/office/drawing/2014/main" id="{5DC1BED2-F47F-4605-8F59-F71CC7EB0906}"/>
                  </a:ext>
                </a:extLst>
              </p:cNvPr>
              <p:cNvSpPr/>
              <p:nvPr/>
            </p:nvSpPr>
            <p:spPr>
              <a:xfrm>
                <a:off x="577130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32">
                <a:extLst>
                  <a:ext uri="{FF2B5EF4-FFF2-40B4-BE49-F238E27FC236}">
                    <a16:creationId xmlns:a16="http://schemas.microsoft.com/office/drawing/2014/main" id="{94B36671-279A-401F-B6F0-053A21062615}"/>
                  </a:ext>
                </a:extLst>
              </p:cNvPr>
              <p:cNvSpPr/>
              <p:nvPr/>
            </p:nvSpPr>
            <p:spPr>
              <a:xfrm>
                <a:off x="894078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33">
                <a:extLst>
                  <a:ext uri="{FF2B5EF4-FFF2-40B4-BE49-F238E27FC236}">
                    <a16:creationId xmlns:a16="http://schemas.microsoft.com/office/drawing/2014/main" id="{EA54F8F4-336D-483A-BF6D-6CD61DB44596}"/>
                  </a:ext>
                </a:extLst>
              </p:cNvPr>
              <p:cNvSpPr/>
              <p:nvPr/>
            </p:nvSpPr>
            <p:spPr>
              <a:xfrm>
                <a:off x="497893" y="2325709"/>
                <a:ext cx="581072" cy="242208"/>
              </a:xfrm>
              <a:custGeom>
                <a:avLst/>
                <a:gdLst>
                  <a:gd name="connsiteX0" fmla="*/ 333375 w 838200"/>
                  <a:gd name="connsiteY0" fmla="*/ 152400 h 342900"/>
                  <a:gd name="connsiteX1" fmla="*/ 333375 w 838200"/>
                  <a:gd name="connsiteY1" fmla="*/ 38100 h 342900"/>
                  <a:gd name="connsiteX2" fmla="*/ 463868 w 838200"/>
                  <a:gd name="connsiteY2" fmla="*/ 38100 h 342900"/>
                  <a:gd name="connsiteX3" fmla="*/ 490538 w 838200"/>
                  <a:gd name="connsiteY3" fmla="*/ 49530 h 342900"/>
                  <a:gd name="connsiteX4" fmla="*/ 593408 w 838200"/>
                  <a:gd name="connsiteY4" fmla="*/ 152400 h 342900"/>
                  <a:gd name="connsiteX5" fmla="*/ 333375 w 838200"/>
                  <a:gd name="connsiteY5" fmla="*/ 152400 h 342900"/>
                  <a:gd name="connsiteX6" fmla="*/ 295275 w 838200"/>
                  <a:gd name="connsiteY6" fmla="*/ 152400 h 342900"/>
                  <a:gd name="connsiteX7" fmla="*/ 54293 w 838200"/>
                  <a:gd name="connsiteY7" fmla="*/ 152400 h 342900"/>
                  <a:gd name="connsiteX8" fmla="*/ 157163 w 838200"/>
                  <a:gd name="connsiteY8" fmla="*/ 49530 h 342900"/>
                  <a:gd name="connsiteX9" fmla="*/ 183833 w 838200"/>
                  <a:gd name="connsiteY9" fmla="*/ 38100 h 342900"/>
                  <a:gd name="connsiteX10" fmla="*/ 295275 w 838200"/>
                  <a:gd name="connsiteY10" fmla="*/ 38100 h 342900"/>
                  <a:gd name="connsiteX11" fmla="*/ 295275 w 838200"/>
                  <a:gd name="connsiteY11" fmla="*/ 152400 h 342900"/>
                  <a:gd name="connsiteX12" fmla="*/ 742950 w 838200"/>
                  <a:gd name="connsiteY12" fmla="*/ 152400 h 342900"/>
                  <a:gd name="connsiteX13" fmla="*/ 663893 w 838200"/>
                  <a:gd name="connsiteY13" fmla="*/ 152400 h 342900"/>
                  <a:gd name="connsiteX14" fmla="*/ 637223 w 838200"/>
                  <a:gd name="connsiteY14" fmla="*/ 140970 h 342900"/>
                  <a:gd name="connsiteX15" fmla="*/ 517208 w 838200"/>
                  <a:gd name="connsiteY15" fmla="*/ 21907 h 342900"/>
                  <a:gd name="connsiteX16" fmla="*/ 462915 w 838200"/>
                  <a:gd name="connsiteY16" fmla="*/ 0 h 342900"/>
                  <a:gd name="connsiteX17" fmla="*/ 183833 w 838200"/>
                  <a:gd name="connsiteY17" fmla="*/ 0 h 342900"/>
                  <a:gd name="connsiteX18" fmla="*/ 129540 w 838200"/>
                  <a:gd name="connsiteY18" fmla="*/ 21907 h 342900"/>
                  <a:gd name="connsiteX19" fmla="*/ 11430 w 838200"/>
                  <a:gd name="connsiteY19" fmla="*/ 140970 h 342900"/>
                  <a:gd name="connsiteX20" fmla="*/ 0 w 838200"/>
                  <a:gd name="connsiteY20" fmla="*/ 168593 h 342900"/>
                  <a:gd name="connsiteX21" fmla="*/ 0 w 838200"/>
                  <a:gd name="connsiteY21" fmla="*/ 266700 h 342900"/>
                  <a:gd name="connsiteX22" fmla="*/ 76200 w 838200"/>
                  <a:gd name="connsiteY22" fmla="*/ 342900 h 342900"/>
                  <a:gd name="connsiteX23" fmla="*/ 85725 w 838200"/>
                  <a:gd name="connsiteY23" fmla="*/ 342900 h 342900"/>
                  <a:gd name="connsiteX24" fmla="*/ 190500 w 838200"/>
                  <a:gd name="connsiteY24" fmla="*/ 238125 h 342900"/>
                  <a:gd name="connsiteX25" fmla="*/ 295275 w 838200"/>
                  <a:gd name="connsiteY25" fmla="*/ 342900 h 342900"/>
                  <a:gd name="connsiteX26" fmla="*/ 542925 w 838200"/>
                  <a:gd name="connsiteY26" fmla="*/ 342900 h 342900"/>
                  <a:gd name="connsiteX27" fmla="*/ 647700 w 838200"/>
                  <a:gd name="connsiteY27" fmla="*/ 238125 h 342900"/>
                  <a:gd name="connsiteX28" fmla="*/ 752475 w 838200"/>
                  <a:gd name="connsiteY28" fmla="*/ 342900 h 342900"/>
                  <a:gd name="connsiteX29" fmla="*/ 800100 w 838200"/>
                  <a:gd name="connsiteY29" fmla="*/ 342900 h 342900"/>
                  <a:gd name="connsiteX30" fmla="*/ 838200 w 838200"/>
                  <a:gd name="connsiteY30" fmla="*/ 304800 h 342900"/>
                  <a:gd name="connsiteX31" fmla="*/ 838200 w 838200"/>
                  <a:gd name="connsiteY31" fmla="*/ 247650 h 342900"/>
                  <a:gd name="connsiteX32" fmla="*/ 742950 w 838200"/>
                  <a:gd name="connsiteY32" fmla="*/ 1524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38200" h="342900">
                    <a:moveTo>
                      <a:pt x="333375" y="152400"/>
                    </a:moveTo>
                    <a:lnTo>
                      <a:pt x="333375" y="38100"/>
                    </a:lnTo>
                    <a:lnTo>
                      <a:pt x="463868" y="38100"/>
                    </a:lnTo>
                    <a:cubicBezTo>
                      <a:pt x="474345" y="38100"/>
                      <a:pt x="483870" y="41910"/>
                      <a:pt x="490538" y="49530"/>
                    </a:cubicBezTo>
                    <a:lnTo>
                      <a:pt x="593408" y="152400"/>
                    </a:lnTo>
                    <a:lnTo>
                      <a:pt x="333375" y="152400"/>
                    </a:lnTo>
                    <a:close/>
                    <a:moveTo>
                      <a:pt x="295275" y="152400"/>
                    </a:moveTo>
                    <a:lnTo>
                      <a:pt x="54293" y="152400"/>
                    </a:lnTo>
                    <a:lnTo>
                      <a:pt x="157163" y="49530"/>
                    </a:lnTo>
                    <a:cubicBezTo>
                      <a:pt x="164783" y="41910"/>
                      <a:pt x="174308" y="38100"/>
                      <a:pt x="183833" y="38100"/>
                    </a:cubicBezTo>
                    <a:lnTo>
                      <a:pt x="295275" y="38100"/>
                    </a:lnTo>
                    <a:lnTo>
                      <a:pt x="295275" y="152400"/>
                    </a:lnTo>
                    <a:close/>
                    <a:moveTo>
                      <a:pt x="742950" y="152400"/>
                    </a:moveTo>
                    <a:lnTo>
                      <a:pt x="663893" y="152400"/>
                    </a:lnTo>
                    <a:cubicBezTo>
                      <a:pt x="653415" y="152400"/>
                      <a:pt x="643890" y="148590"/>
                      <a:pt x="637223" y="140970"/>
                    </a:cubicBezTo>
                    <a:lnTo>
                      <a:pt x="517208" y="21907"/>
                    </a:lnTo>
                    <a:cubicBezTo>
                      <a:pt x="502920" y="7620"/>
                      <a:pt x="483870" y="0"/>
                      <a:pt x="462915" y="0"/>
                    </a:cubicBezTo>
                    <a:lnTo>
                      <a:pt x="183833" y="0"/>
                    </a:lnTo>
                    <a:cubicBezTo>
                      <a:pt x="163830" y="0"/>
                      <a:pt x="143828" y="7620"/>
                      <a:pt x="129540" y="21907"/>
                    </a:cubicBezTo>
                    <a:lnTo>
                      <a:pt x="11430" y="140970"/>
                    </a:lnTo>
                    <a:cubicBezTo>
                      <a:pt x="3810" y="148590"/>
                      <a:pt x="0" y="158115"/>
                      <a:pt x="0" y="168593"/>
                    </a:cubicBezTo>
                    <a:lnTo>
                      <a:pt x="0" y="266700"/>
                    </a:lnTo>
                    <a:cubicBezTo>
                      <a:pt x="0" y="308610"/>
                      <a:pt x="34290" y="342900"/>
                      <a:pt x="76200" y="342900"/>
                    </a:cubicBezTo>
                    <a:lnTo>
                      <a:pt x="85725" y="342900"/>
                    </a:lnTo>
                    <a:cubicBezTo>
                      <a:pt x="85725" y="284798"/>
                      <a:pt x="132398" y="238125"/>
                      <a:pt x="190500" y="238125"/>
                    </a:cubicBezTo>
                    <a:cubicBezTo>
                      <a:pt x="248603" y="238125"/>
                      <a:pt x="295275" y="284798"/>
                      <a:pt x="295275" y="342900"/>
                    </a:cubicBezTo>
                    <a:lnTo>
                      <a:pt x="542925" y="342900"/>
                    </a:lnTo>
                    <a:cubicBezTo>
                      <a:pt x="542925" y="284798"/>
                      <a:pt x="589598" y="238125"/>
                      <a:pt x="647700" y="238125"/>
                    </a:cubicBezTo>
                    <a:cubicBezTo>
                      <a:pt x="705803" y="238125"/>
                      <a:pt x="752475" y="284798"/>
                      <a:pt x="752475" y="342900"/>
                    </a:cubicBezTo>
                    <a:lnTo>
                      <a:pt x="800100" y="342900"/>
                    </a:lnTo>
                    <a:cubicBezTo>
                      <a:pt x="821055" y="342900"/>
                      <a:pt x="838200" y="325755"/>
                      <a:pt x="838200" y="304800"/>
                    </a:cubicBezTo>
                    <a:lnTo>
                      <a:pt x="838200" y="247650"/>
                    </a:lnTo>
                    <a:cubicBezTo>
                      <a:pt x="838200" y="195263"/>
                      <a:pt x="795338" y="152400"/>
                      <a:pt x="74295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99D5925A-0DB7-4E8C-9DD5-EF43DFC43604}"/>
                </a:ext>
              </a:extLst>
            </p:cNvPr>
            <p:cNvGrpSpPr/>
            <p:nvPr/>
          </p:nvGrpSpPr>
          <p:grpSpPr>
            <a:xfrm>
              <a:off x="2050997" y="1757885"/>
              <a:ext cx="816267" cy="389498"/>
              <a:chOff x="2050997" y="1757885"/>
              <a:chExt cx="2403123" cy="389498"/>
            </a:xfrm>
          </p:grpSpPr>
          <p:sp>
            <p:nvSpPr>
              <p:cNvPr id="156" name="Arrow: Right 58">
                <a:extLst>
                  <a:ext uri="{FF2B5EF4-FFF2-40B4-BE49-F238E27FC236}">
                    <a16:creationId xmlns:a16="http://schemas.microsoft.com/office/drawing/2014/main" id="{5F595499-3FC5-4F86-A943-E9BE60064631}"/>
                  </a:ext>
                </a:extLst>
              </p:cNvPr>
              <p:cNvSpPr/>
              <p:nvPr/>
            </p:nvSpPr>
            <p:spPr>
              <a:xfrm>
                <a:off x="2050997" y="1757885"/>
                <a:ext cx="2403123" cy="234026"/>
              </a:xfrm>
              <a:prstGeom prst="rightArrow">
                <a:avLst/>
              </a:prstGeom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Arrow: Right 58">
                <a:extLst>
                  <a:ext uri="{FF2B5EF4-FFF2-40B4-BE49-F238E27FC236}">
                    <a16:creationId xmlns:a16="http://schemas.microsoft.com/office/drawing/2014/main" id="{650926AE-16E9-40DB-A0D6-D416D004A2B1}"/>
                  </a:ext>
                </a:extLst>
              </p:cNvPr>
              <p:cNvSpPr/>
              <p:nvPr/>
            </p:nvSpPr>
            <p:spPr>
              <a:xfrm>
                <a:off x="2050998" y="1825082"/>
                <a:ext cx="2337204" cy="234026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Right 58">
                <a:extLst>
                  <a:ext uri="{FF2B5EF4-FFF2-40B4-BE49-F238E27FC236}">
                    <a16:creationId xmlns:a16="http://schemas.microsoft.com/office/drawing/2014/main" id="{55AEC6FD-E301-4F86-BBB2-AF720539F6BF}"/>
                  </a:ext>
                </a:extLst>
              </p:cNvPr>
              <p:cNvSpPr/>
              <p:nvPr/>
            </p:nvSpPr>
            <p:spPr>
              <a:xfrm>
                <a:off x="2050997" y="1913357"/>
                <a:ext cx="2245306" cy="23402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654C3E94-D716-462B-A888-A309559B1E89}"/>
              </a:ext>
            </a:extLst>
          </p:cNvPr>
          <p:cNvGrpSpPr/>
          <p:nvPr/>
        </p:nvGrpSpPr>
        <p:grpSpPr>
          <a:xfrm>
            <a:off x="1298008" y="5066301"/>
            <a:ext cx="1569256" cy="389498"/>
            <a:chOff x="1298008" y="1757885"/>
            <a:chExt cx="1569256" cy="389498"/>
          </a:xfrm>
        </p:grpSpPr>
        <p:grpSp>
          <p:nvGrpSpPr>
            <p:cNvPr id="163" name="Group 41">
              <a:extLst>
                <a:ext uri="{FF2B5EF4-FFF2-40B4-BE49-F238E27FC236}">
                  <a16:creationId xmlns:a16="http://schemas.microsoft.com/office/drawing/2014/main" id="{1EE5DDDD-CB64-48CC-A919-CF181749F15F}"/>
                </a:ext>
              </a:extLst>
            </p:cNvPr>
            <p:cNvGrpSpPr/>
            <p:nvPr/>
          </p:nvGrpSpPr>
          <p:grpSpPr>
            <a:xfrm>
              <a:off x="1298008" y="1803527"/>
              <a:ext cx="581072" cy="296032"/>
              <a:chOff x="497893" y="2325709"/>
              <a:chExt cx="581072" cy="296032"/>
            </a:xfrm>
          </p:grpSpPr>
          <p:sp>
            <p:nvSpPr>
              <p:cNvPr id="168" name="Freeform: Shape 31">
                <a:extLst>
                  <a:ext uri="{FF2B5EF4-FFF2-40B4-BE49-F238E27FC236}">
                    <a16:creationId xmlns:a16="http://schemas.microsoft.com/office/drawing/2014/main" id="{C1564091-2F95-4BB4-A5BD-7888425030A7}"/>
                  </a:ext>
                </a:extLst>
              </p:cNvPr>
              <p:cNvSpPr/>
              <p:nvPr/>
            </p:nvSpPr>
            <p:spPr>
              <a:xfrm>
                <a:off x="577130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32">
                <a:extLst>
                  <a:ext uri="{FF2B5EF4-FFF2-40B4-BE49-F238E27FC236}">
                    <a16:creationId xmlns:a16="http://schemas.microsoft.com/office/drawing/2014/main" id="{A6564C52-63B2-41D2-87C2-7E340EF280D8}"/>
                  </a:ext>
                </a:extLst>
              </p:cNvPr>
              <p:cNvSpPr/>
              <p:nvPr/>
            </p:nvSpPr>
            <p:spPr>
              <a:xfrm>
                <a:off x="894078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33">
                <a:extLst>
                  <a:ext uri="{FF2B5EF4-FFF2-40B4-BE49-F238E27FC236}">
                    <a16:creationId xmlns:a16="http://schemas.microsoft.com/office/drawing/2014/main" id="{8F9D4D9C-897C-4B30-9131-19B350B9FED2}"/>
                  </a:ext>
                </a:extLst>
              </p:cNvPr>
              <p:cNvSpPr/>
              <p:nvPr/>
            </p:nvSpPr>
            <p:spPr>
              <a:xfrm>
                <a:off x="497893" y="2325709"/>
                <a:ext cx="581072" cy="242208"/>
              </a:xfrm>
              <a:custGeom>
                <a:avLst/>
                <a:gdLst>
                  <a:gd name="connsiteX0" fmla="*/ 333375 w 838200"/>
                  <a:gd name="connsiteY0" fmla="*/ 152400 h 342900"/>
                  <a:gd name="connsiteX1" fmla="*/ 333375 w 838200"/>
                  <a:gd name="connsiteY1" fmla="*/ 38100 h 342900"/>
                  <a:gd name="connsiteX2" fmla="*/ 463868 w 838200"/>
                  <a:gd name="connsiteY2" fmla="*/ 38100 h 342900"/>
                  <a:gd name="connsiteX3" fmla="*/ 490538 w 838200"/>
                  <a:gd name="connsiteY3" fmla="*/ 49530 h 342900"/>
                  <a:gd name="connsiteX4" fmla="*/ 593408 w 838200"/>
                  <a:gd name="connsiteY4" fmla="*/ 152400 h 342900"/>
                  <a:gd name="connsiteX5" fmla="*/ 333375 w 838200"/>
                  <a:gd name="connsiteY5" fmla="*/ 152400 h 342900"/>
                  <a:gd name="connsiteX6" fmla="*/ 295275 w 838200"/>
                  <a:gd name="connsiteY6" fmla="*/ 152400 h 342900"/>
                  <a:gd name="connsiteX7" fmla="*/ 54293 w 838200"/>
                  <a:gd name="connsiteY7" fmla="*/ 152400 h 342900"/>
                  <a:gd name="connsiteX8" fmla="*/ 157163 w 838200"/>
                  <a:gd name="connsiteY8" fmla="*/ 49530 h 342900"/>
                  <a:gd name="connsiteX9" fmla="*/ 183833 w 838200"/>
                  <a:gd name="connsiteY9" fmla="*/ 38100 h 342900"/>
                  <a:gd name="connsiteX10" fmla="*/ 295275 w 838200"/>
                  <a:gd name="connsiteY10" fmla="*/ 38100 h 342900"/>
                  <a:gd name="connsiteX11" fmla="*/ 295275 w 838200"/>
                  <a:gd name="connsiteY11" fmla="*/ 152400 h 342900"/>
                  <a:gd name="connsiteX12" fmla="*/ 742950 w 838200"/>
                  <a:gd name="connsiteY12" fmla="*/ 152400 h 342900"/>
                  <a:gd name="connsiteX13" fmla="*/ 663893 w 838200"/>
                  <a:gd name="connsiteY13" fmla="*/ 152400 h 342900"/>
                  <a:gd name="connsiteX14" fmla="*/ 637223 w 838200"/>
                  <a:gd name="connsiteY14" fmla="*/ 140970 h 342900"/>
                  <a:gd name="connsiteX15" fmla="*/ 517208 w 838200"/>
                  <a:gd name="connsiteY15" fmla="*/ 21907 h 342900"/>
                  <a:gd name="connsiteX16" fmla="*/ 462915 w 838200"/>
                  <a:gd name="connsiteY16" fmla="*/ 0 h 342900"/>
                  <a:gd name="connsiteX17" fmla="*/ 183833 w 838200"/>
                  <a:gd name="connsiteY17" fmla="*/ 0 h 342900"/>
                  <a:gd name="connsiteX18" fmla="*/ 129540 w 838200"/>
                  <a:gd name="connsiteY18" fmla="*/ 21907 h 342900"/>
                  <a:gd name="connsiteX19" fmla="*/ 11430 w 838200"/>
                  <a:gd name="connsiteY19" fmla="*/ 140970 h 342900"/>
                  <a:gd name="connsiteX20" fmla="*/ 0 w 838200"/>
                  <a:gd name="connsiteY20" fmla="*/ 168593 h 342900"/>
                  <a:gd name="connsiteX21" fmla="*/ 0 w 838200"/>
                  <a:gd name="connsiteY21" fmla="*/ 266700 h 342900"/>
                  <a:gd name="connsiteX22" fmla="*/ 76200 w 838200"/>
                  <a:gd name="connsiteY22" fmla="*/ 342900 h 342900"/>
                  <a:gd name="connsiteX23" fmla="*/ 85725 w 838200"/>
                  <a:gd name="connsiteY23" fmla="*/ 342900 h 342900"/>
                  <a:gd name="connsiteX24" fmla="*/ 190500 w 838200"/>
                  <a:gd name="connsiteY24" fmla="*/ 238125 h 342900"/>
                  <a:gd name="connsiteX25" fmla="*/ 295275 w 838200"/>
                  <a:gd name="connsiteY25" fmla="*/ 342900 h 342900"/>
                  <a:gd name="connsiteX26" fmla="*/ 542925 w 838200"/>
                  <a:gd name="connsiteY26" fmla="*/ 342900 h 342900"/>
                  <a:gd name="connsiteX27" fmla="*/ 647700 w 838200"/>
                  <a:gd name="connsiteY27" fmla="*/ 238125 h 342900"/>
                  <a:gd name="connsiteX28" fmla="*/ 752475 w 838200"/>
                  <a:gd name="connsiteY28" fmla="*/ 342900 h 342900"/>
                  <a:gd name="connsiteX29" fmla="*/ 800100 w 838200"/>
                  <a:gd name="connsiteY29" fmla="*/ 342900 h 342900"/>
                  <a:gd name="connsiteX30" fmla="*/ 838200 w 838200"/>
                  <a:gd name="connsiteY30" fmla="*/ 304800 h 342900"/>
                  <a:gd name="connsiteX31" fmla="*/ 838200 w 838200"/>
                  <a:gd name="connsiteY31" fmla="*/ 247650 h 342900"/>
                  <a:gd name="connsiteX32" fmla="*/ 742950 w 838200"/>
                  <a:gd name="connsiteY32" fmla="*/ 1524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38200" h="342900">
                    <a:moveTo>
                      <a:pt x="333375" y="152400"/>
                    </a:moveTo>
                    <a:lnTo>
                      <a:pt x="333375" y="38100"/>
                    </a:lnTo>
                    <a:lnTo>
                      <a:pt x="463868" y="38100"/>
                    </a:lnTo>
                    <a:cubicBezTo>
                      <a:pt x="474345" y="38100"/>
                      <a:pt x="483870" y="41910"/>
                      <a:pt x="490538" y="49530"/>
                    </a:cubicBezTo>
                    <a:lnTo>
                      <a:pt x="593408" y="152400"/>
                    </a:lnTo>
                    <a:lnTo>
                      <a:pt x="333375" y="152400"/>
                    </a:lnTo>
                    <a:close/>
                    <a:moveTo>
                      <a:pt x="295275" y="152400"/>
                    </a:moveTo>
                    <a:lnTo>
                      <a:pt x="54293" y="152400"/>
                    </a:lnTo>
                    <a:lnTo>
                      <a:pt x="157163" y="49530"/>
                    </a:lnTo>
                    <a:cubicBezTo>
                      <a:pt x="164783" y="41910"/>
                      <a:pt x="174308" y="38100"/>
                      <a:pt x="183833" y="38100"/>
                    </a:cubicBezTo>
                    <a:lnTo>
                      <a:pt x="295275" y="38100"/>
                    </a:lnTo>
                    <a:lnTo>
                      <a:pt x="295275" y="152400"/>
                    </a:lnTo>
                    <a:close/>
                    <a:moveTo>
                      <a:pt x="742950" y="152400"/>
                    </a:moveTo>
                    <a:lnTo>
                      <a:pt x="663893" y="152400"/>
                    </a:lnTo>
                    <a:cubicBezTo>
                      <a:pt x="653415" y="152400"/>
                      <a:pt x="643890" y="148590"/>
                      <a:pt x="637223" y="140970"/>
                    </a:cubicBezTo>
                    <a:lnTo>
                      <a:pt x="517208" y="21907"/>
                    </a:lnTo>
                    <a:cubicBezTo>
                      <a:pt x="502920" y="7620"/>
                      <a:pt x="483870" y="0"/>
                      <a:pt x="462915" y="0"/>
                    </a:cubicBezTo>
                    <a:lnTo>
                      <a:pt x="183833" y="0"/>
                    </a:lnTo>
                    <a:cubicBezTo>
                      <a:pt x="163830" y="0"/>
                      <a:pt x="143828" y="7620"/>
                      <a:pt x="129540" y="21907"/>
                    </a:cubicBezTo>
                    <a:lnTo>
                      <a:pt x="11430" y="140970"/>
                    </a:lnTo>
                    <a:cubicBezTo>
                      <a:pt x="3810" y="148590"/>
                      <a:pt x="0" y="158115"/>
                      <a:pt x="0" y="168593"/>
                    </a:cubicBezTo>
                    <a:lnTo>
                      <a:pt x="0" y="266700"/>
                    </a:lnTo>
                    <a:cubicBezTo>
                      <a:pt x="0" y="308610"/>
                      <a:pt x="34290" y="342900"/>
                      <a:pt x="76200" y="342900"/>
                    </a:cubicBezTo>
                    <a:lnTo>
                      <a:pt x="85725" y="342900"/>
                    </a:lnTo>
                    <a:cubicBezTo>
                      <a:pt x="85725" y="284798"/>
                      <a:pt x="132398" y="238125"/>
                      <a:pt x="190500" y="238125"/>
                    </a:cubicBezTo>
                    <a:cubicBezTo>
                      <a:pt x="248603" y="238125"/>
                      <a:pt x="295275" y="284798"/>
                      <a:pt x="295275" y="342900"/>
                    </a:cubicBezTo>
                    <a:lnTo>
                      <a:pt x="542925" y="342900"/>
                    </a:lnTo>
                    <a:cubicBezTo>
                      <a:pt x="542925" y="284798"/>
                      <a:pt x="589598" y="238125"/>
                      <a:pt x="647700" y="238125"/>
                    </a:cubicBezTo>
                    <a:cubicBezTo>
                      <a:pt x="705803" y="238125"/>
                      <a:pt x="752475" y="284798"/>
                      <a:pt x="752475" y="342900"/>
                    </a:cubicBezTo>
                    <a:lnTo>
                      <a:pt x="800100" y="342900"/>
                    </a:lnTo>
                    <a:cubicBezTo>
                      <a:pt x="821055" y="342900"/>
                      <a:pt x="838200" y="325755"/>
                      <a:pt x="838200" y="304800"/>
                    </a:cubicBezTo>
                    <a:lnTo>
                      <a:pt x="838200" y="247650"/>
                    </a:lnTo>
                    <a:cubicBezTo>
                      <a:pt x="838200" y="195263"/>
                      <a:pt x="795338" y="152400"/>
                      <a:pt x="74295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7657CD6B-EA32-428A-B1ED-3D368AC6EAB3}"/>
                </a:ext>
              </a:extLst>
            </p:cNvPr>
            <p:cNvGrpSpPr/>
            <p:nvPr/>
          </p:nvGrpSpPr>
          <p:grpSpPr>
            <a:xfrm>
              <a:off x="2050997" y="1757885"/>
              <a:ext cx="816267" cy="389498"/>
              <a:chOff x="2050997" y="1757885"/>
              <a:chExt cx="2403123" cy="389498"/>
            </a:xfrm>
          </p:grpSpPr>
          <p:sp>
            <p:nvSpPr>
              <p:cNvPr id="165" name="Arrow: Right 58">
                <a:extLst>
                  <a:ext uri="{FF2B5EF4-FFF2-40B4-BE49-F238E27FC236}">
                    <a16:creationId xmlns:a16="http://schemas.microsoft.com/office/drawing/2014/main" id="{8EB61732-7CA5-4D2D-99B7-7DFFA3B9BDFC}"/>
                  </a:ext>
                </a:extLst>
              </p:cNvPr>
              <p:cNvSpPr/>
              <p:nvPr/>
            </p:nvSpPr>
            <p:spPr>
              <a:xfrm>
                <a:off x="2050997" y="1757885"/>
                <a:ext cx="2403123" cy="234026"/>
              </a:xfrm>
              <a:prstGeom prst="rightArrow">
                <a:avLst/>
              </a:prstGeom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Arrow: Right 58">
                <a:extLst>
                  <a:ext uri="{FF2B5EF4-FFF2-40B4-BE49-F238E27FC236}">
                    <a16:creationId xmlns:a16="http://schemas.microsoft.com/office/drawing/2014/main" id="{02A8F7D5-B58D-4172-9DE3-779BFD688AE6}"/>
                  </a:ext>
                </a:extLst>
              </p:cNvPr>
              <p:cNvSpPr/>
              <p:nvPr/>
            </p:nvSpPr>
            <p:spPr>
              <a:xfrm>
                <a:off x="2050998" y="1825082"/>
                <a:ext cx="2337204" cy="234026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Arrow: Right 58">
                <a:extLst>
                  <a:ext uri="{FF2B5EF4-FFF2-40B4-BE49-F238E27FC236}">
                    <a16:creationId xmlns:a16="http://schemas.microsoft.com/office/drawing/2014/main" id="{43D045E3-1CFD-4F2A-848E-E2B847DE55E0}"/>
                  </a:ext>
                </a:extLst>
              </p:cNvPr>
              <p:cNvSpPr/>
              <p:nvPr/>
            </p:nvSpPr>
            <p:spPr>
              <a:xfrm>
                <a:off x="2050997" y="1913357"/>
                <a:ext cx="2245306" cy="23402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2E1F9DDF-6F47-40D0-A769-7F7E0DC90F7F}"/>
              </a:ext>
            </a:extLst>
          </p:cNvPr>
          <p:cNvGrpSpPr/>
          <p:nvPr/>
        </p:nvGrpSpPr>
        <p:grpSpPr>
          <a:xfrm>
            <a:off x="1298008" y="5479853"/>
            <a:ext cx="1569256" cy="389498"/>
            <a:chOff x="1298008" y="1757885"/>
            <a:chExt cx="1569256" cy="389498"/>
          </a:xfrm>
        </p:grpSpPr>
        <p:grpSp>
          <p:nvGrpSpPr>
            <p:cNvPr id="172" name="Group 41">
              <a:extLst>
                <a:ext uri="{FF2B5EF4-FFF2-40B4-BE49-F238E27FC236}">
                  <a16:creationId xmlns:a16="http://schemas.microsoft.com/office/drawing/2014/main" id="{81D21B1E-9ACB-4FCB-8CC6-F9FBC342984F}"/>
                </a:ext>
              </a:extLst>
            </p:cNvPr>
            <p:cNvGrpSpPr/>
            <p:nvPr/>
          </p:nvGrpSpPr>
          <p:grpSpPr>
            <a:xfrm>
              <a:off x="1298008" y="1803527"/>
              <a:ext cx="581072" cy="296032"/>
              <a:chOff x="497893" y="2325709"/>
              <a:chExt cx="581072" cy="296032"/>
            </a:xfrm>
          </p:grpSpPr>
          <p:sp>
            <p:nvSpPr>
              <p:cNvPr id="177" name="Freeform: Shape 31">
                <a:extLst>
                  <a:ext uri="{FF2B5EF4-FFF2-40B4-BE49-F238E27FC236}">
                    <a16:creationId xmlns:a16="http://schemas.microsoft.com/office/drawing/2014/main" id="{0A64BFAE-55D0-4BEB-BE5F-970FDB389B37}"/>
                  </a:ext>
                </a:extLst>
              </p:cNvPr>
              <p:cNvSpPr/>
              <p:nvPr/>
            </p:nvSpPr>
            <p:spPr>
              <a:xfrm>
                <a:off x="577130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32">
                <a:extLst>
                  <a:ext uri="{FF2B5EF4-FFF2-40B4-BE49-F238E27FC236}">
                    <a16:creationId xmlns:a16="http://schemas.microsoft.com/office/drawing/2014/main" id="{5B7DF0C5-A982-4C8D-80C9-CC2B7F44E2CF}"/>
                  </a:ext>
                </a:extLst>
              </p:cNvPr>
              <p:cNvSpPr/>
              <p:nvPr/>
            </p:nvSpPr>
            <p:spPr>
              <a:xfrm>
                <a:off x="894078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33">
                <a:extLst>
                  <a:ext uri="{FF2B5EF4-FFF2-40B4-BE49-F238E27FC236}">
                    <a16:creationId xmlns:a16="http://schemas.microsoft.com/office/drawing/2014/main" id="{30F2E6A0-3EB0-4C99-A990-C56E0B8042FA}"/>
                  </a:ext>
                </a:extLst>
              </p:cNvPr>
              <p:cNvSpPr/>
              <p:nvPr/>
            </p:nvSpPr>
            <p:spPr>
              <a:xfrm>
                <a:off x="497893" y="2325709"/>
                <a:ext cx="581072" cy="242208"/>
              </a:xfrm>
              <a:custGeom>
                <a:avLst/>
                <a:gdLst>
                  <a:gd name="connsiteX0" fmla="*/ 333375 w 838200"/>
                  <a:gd name="connsiteY0" fmla="*/ 152400 h 342900"/>
                  <a:gd name="connsiteX1" fmla="*/ 333375 w 838200"/>
                  <a:gd name="connsiteY1" fmla="*/ 38100 h 342900"/>
                  <a:gd name="connsiteX2" fmla="*/ 463868 w 838200"/>
                  <a:gd name="connsiteY2" fmla="*/ 38100 h 342900"/>
                  <a:gd name="connsiteX3" fmla="*/ 490538 w 838200"/>
                  <a:gd name="connsiteY3" fmla="*/ 49530 h 342900"/>
                  <a:gd name="connsiteX4" fmla="*/ 593408 w 838200"/>
                  <a:gd name="connsiteY4" fmla="*/ 152400 h 342900"/>
                  <a:gd name="connsiteX5" fmla="*/ 333375 w 838200"/>
                  <a:gd name="connsiteY5" fmla="*/ 152400 h 342900"/>
                  <a:gd name="connsiteX6" fmla="*/ 295275 w 838200"/>
                  <a:gd name="connsiteY6" fmla="*/ 152400 h 342900"/>
                  <a:gd name="connsiteX7" fmla="*/ 54293 w 838200"/>
                  <a:gd name="connsiteY7" fmla="*/ 152400 h 342900"/>
                  <a:gd name="connsiteX8" fmla="*/ 157163 w 838200"/>
                  <a:gd name="connsiteY8" fmla="*/ 49530 h 342900"/>
                  <a:gd name="connsiteX9" fmla="*/ 183833 w 838200"/>
                  <a:gd name="connsiteY9" fmla="*/ 38100 h 342900"/>
                  <a:gd name="connsiteX10" fmla="*/ 295275 w 838200"/>
                  <a:gd name="connsiteY10" fmla="*/ 38100 h 342900"/>
                  <a:gd name="connsiteX11" fmla="*/ 295275 w 838200"/>
                  <a:gd name="connsiteY11" fmla="*/ 152400 h 342900"/>
                  <a:gd name="connsiteX12" fmla="*/ 742950 w 838200"/>
                  <a:gd name="connsiteY12" fmla="*/ 152400 h 342900"/>
                  <a:gd name="connsiteX13" fmla="*/ 663893 w 838200"/>
                  <a:gd name="connsiteY13" fmla="*/ 152400 h 342900"/>
                  <a:gd name="connsiteX14" fmla="*/ 637223 w 838200"/>
                  <a:gd name="connsiteY14" fmla="*/ 140970 h 342900"/>
                  <a:gd name="connsiteX15" fmla="*/ 517208 w 838200"/>
                  <a:gd name="connsiteY15" fmla="*/ 21907 h 342900"/>
                  <a:gd name="connsiteX16" fmla="*/ 462915 w 838200"/>
                  <a:gd name="connsiteY16" fmla="*/ 0 h 342900"/>
                  <a:gd name="connsiteX17" fmla="*/ 183833 w 838200"/>
                  <a:gd name="connsiteY17" fmla="*/ 0 h 342900"/>
                  <a:gd name="connsiteX18" fmla="*/ 129540 w 838200"/>
                  <a:gd name="connsiteY18" fmla="*/ 21907 h 342900"/>
                  <a:gd name="connsiteX19" fmla="*/ 11430 w 838200"/>
                  <a:gd name="connsiteY19" fmla="*/ 140970 h 342900"/>
                  <a:gd name="connsiteX20" fmla="*/ 0 w 838200"/>
                  <a:gd name="connsiteY20" fmla="*/ 168593 h 342900"/>
                  <a:gd name="connsiteX21" fmla="*/ 0 w 838200"/>
                  <a:gd name="connsiteY21" fmla="*/ 266700 h 342900"/>
                  <a:gd name="connsiteX22" fmla="*/ 76200 w 838200"/>
                  <a:gd name="connsiteY22" fmla="*/ 342900 h 342900"/>
                  <a:gd name="connsiteX23" fmla="*/ 85725 w 838200"/>
                  <a:gd name="connsiteY23" fmla="*/ 342900 h 342900"/>
                  <a:gd name="connsiteX24" fmla="*/ 190500 w 838200"/>
                  <a:gd name="connsiteY24" fmla="*/ 238125 h 342900"/>
                  <a:gd name="connsiteX25" fmla="*/ 295275 w 838200"/>
                  <a:gd name="connsiteY25" fmla="*/ 342900 h 342900"/>
                  <a:gd name="connsiteX26" fmla="*/ 542925 w 838200"/>
                  <a:gd name="connsiteY26" fmla="*/ 342900 h 342900"/>
                  <a:gd name="connsiteX27" fmla="*/ 647700 w 838200"/>
                  <a:gd name="connsiteY27" fmla="*/ 238125 h 342900"/>
                  <a:gd name="connsiteX28" fmla="*/ 752475 w 838200"/>
                  <a:gd name="connsiteY28" fmla="*/ 342900 h 342900"/>
                  <a:gd name="connsiteX29" fmla="*/ 800100 w 838200"/>
                  <a:gd name="connsiteY29" fmla="*/ 342900 h 342900"/>
                  <a:gd name="connsiteX30" fmla="*/ 838200 w 838200"/>
                  <a:gd name="connsiteY30" fmla="*/ 304800 h 342900"/>
                  <a:gd name="connsiteX31" fmla="*/ 838200 w 838200"/>
                  <a:gd name="connsiteY31" fmla="*/ 247650 h 342900"/>
                  <a:gd name="connsiteX32" fmla="*/ 742950 w 838200"/>
                  <a:gd name="connsiteY32" fmla="*/ 1524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38200" h="342900">
                    <a:moveTo>
                      <a:pt x="333375" y="152400"/>
                    </a:moveTo>
                    <a:lnTo>
                      <a:pt x="333375" y="38100"/>
                    </a:lnTo>
                    <a:lnTo>
                      <a:pt x="463868" y="38100"/>
                    </a:lnTo>
                    <a:cubicBezTo>
                      <a:pt x="474345" y="38100"/>
                      <a:pt x="483870" y="41910"/>
                      <a:pt x="490538" y="49530"/>
                    </a:cubicBezTo>
                    <a:lnTo>
                      <a:pt x="593408" y="152400"/>
                    </a:lnTo>
                    <a:lnTo>
                      <a:pt x="333375" y="152400"/>
                    </a:lnTo>
                    <a:close/>
                    <a:moveTo>
                      <a:pt x="295275" y="152400"/>
                    </a:moveTo>
                    <a:lnTo>
                      <a:pt x="54293" y="152400"/>
                    </a:lnTo>
                    <a:lnTo>
                      <a:pt x="157163" y="49530"/>
                    </a:lnTo>
                    <a:cubicBezTo>
                      <a:pt x="164783" y="41910"/>
                      <a:pt x="174308" y="38100"/>
                      <a:pt x="183833" y="38100"/>
                    </a:cubicBezTo>
                    <a:lnTo>
                      <a:pt x="295275" y="38100"/>
                    </a:lnTo>
                    <a:lnTo>
                      <a:pt x="295275" y="152400"/>
                    </a:lnTo>
                    <a:close/>
                    <a:moveTo>
                      <a:pt x="742950" y="152400"/>
                    </a:moveTo>
                    <a:lnTo>
                      <a:pt x="663893" y="152400"/>
                    </a:lnTo>
                    <a:cubicBezTo>
                      <a:pt x="653415" y="152400"/>
                      <a:pt x="643890" y="148590"/>
                      <a:pt x="637223" y="140970"/>
                    </a:cubicBezTo>
                    <a:lnTo>
                      <a:pt x="517208" y="21907"/>
                    </a:lnTo>
                    <a:cubicBezTo>
                      <a:pt x="502920" y="7620"/>
                      <a:pt x="483870" y="0"/>
                      <a:pt x="462915" y="0"/>
                    </a:cubicBezTo>
                    <a:lnTo>
                      <a:pt x="183833" y="0"/>
                    </a:lnTo>
                    <a:cubicBezTo>
                      <a:pt x="163830" y="0"/>
                      <a:pt x="143828" y="7620"/>
                      <a:pt x="129540" y="21907"/>
                    </a:cubicBezTo>
                    <a:lnTo>
                      <a:pt x="11430" y="140970"/>
                    </a:lnTo>
                    <a:cubicBezTo>
                      <a:pt x="3810" y="148590"/>
                      <a:pt x="0" y="158115"/>
                      <a:pt x="0" y="168593"/>
                    </a:cubicBezTo>
                    <a:lnTo>
                      <a:pt x="0" y="266700"/>
                    </a:lnTo>
                    <a:cubicBezTo>
                      <a:pt x="0" y="308610"/>
                      <a:pt x="34290" y="342900"/>
                      <a:pt x="76200" y="342900"/>
                    </a:cubicBezTo>
                    <a:lnTo>
                      <a:pt x="85725" y="342900"/>
                    </a:lnTo>
                    <a:cubicBezTo>
                      <a:pt x="85725" y="284798"/>
                      <a:pt x="132398" y="238125"/>
                      <a:pt x="190500" y="238125"/>
                    </a:cubicBezTo>
                    <a:cubicBezTo>
                      <a:pt x="248603" y="238125"/>
                      <a:pt x="295275" y="284798"/>
                      <a:pt x="295275" y="342900"/>
                    </a:cubicBezTo>
                    <a:lnTo>
                      <a:pt x="542925" y="342900"/>
                    </a:lnTo>
                    <a:cubicBezTo>
                      <a:pt x="542925" y="284798"/>
                      <a:pt x="589598" y="238125"/>
                      <a:pt x="647700" y="238125"/>
                    </a:cubicBezTo>
                    <a:cubicBezTo>
                      <a:pt x="705803" y="238125"/>
                      <a:pt x="752475" y="284798"/>
                      <a:pt x="752475" y="342900"/>
                    </a:cubicBezTo>
                    <a:lnTo>
                      <a:pt x="800100" y="342900"/>
                    </a:lnTo>
                    <a:cubicBezTo>
                      <a:pt x="821055" y="342900"/>
                      <a:pt x="838200" y="325755"/>
                      <a:pt x="838200" y="304800"/>
                    </a:cubicBezTo>
                    <a:lnTo>
                      <a:pt x="838200" y="247650"/>
                    </a:lnTo>
                    <a:cubicBezTo>
                      <a:pt x="838200" y="195263"/>
                      <a:pt x="795338" y="152400"/>
                      <a:pt x="74295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3" name="Gruppieren 172">
              <a:extLst>
                <a:ext uri="{FF2B5EF4-FFF2-40B4-BE49-F238E27FC236}">
                  <a16:creationId xmlns:a16="http://schemas.microsoft.com/office/drawing/2014/main" id="{85BF1C69-FCBB-4FF7-BF31-EB20A97660A4}"/>
                </a:ext>
              </a:extLst>
            </p:cNvPr>
            <p:cNvGrpSpPr/>
            <p:nvPr/>
          </p:nvGrpSpPr>
          <p:grpSpPr>
            <a:xfrm>
              <a:off x="2050997" y="1757885"/>
              <a:ext cx="816267" cy="389498"/>
              <a:chOff x="2050997" y="1757885"/>
              <a:chExt cx="2403123" cy="389498"/>
            </a:xfrm>
          </p:grpSpPr>
          <p:sp>
            <p:nvSpPr>
              <p:cNvPr id="174" name="Arrow: Right 58">
                <a:extLst>
                  <a:ext uri="{FF2B5EF4-FFF2-40B4-BE49-F238E27FC236}">
                    <a16:creationId xmlns:a16="http://schemas.microsoft.com/office/drawing/2014/main" id="{EC504AD2-E48F-4673-A03D-C4BFD295E86B}"/>
                  </a:ext>
                </a:extLst>
              </p:cNvPr>
              <p:cNvSpPr/>
              <p:nvPr/>
            </p:nvSpPr>
            <p:spPr>
              <a:xfrm>
                <a:off x="2050997" y="1757885"/>
                <a:ext cx="2403123" cy="234026"/>
              </a:xfrm>
              <a:prstGeom prst="rightArrow">
                <a:avLst/>
              </a:prstGeom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Arrow: Right 58">
                <a:extLst>
                  <a:ext uri="{FF2B5EF4-FFF2-40B4-BE49-F238E27FC236}">
                    <a16:creationId xmlns:a16="http://schemas.microsoft.com/office/drawing/2014/main" id="{5CE7D431-ECB0-411D-9C74-FC22F5ED166F}"/>
                  </a:ext>
                </a:extLst>
              </p:cNvPr>
              <p:cNvSpPr/>
              <p:nvPr/>
            </p:nvSpPr>
            <p:spPr>
              <a:xfrm>
                <a:off x="2050998" y="1825082"/>
                <a:ext cx="2337204" cy="234026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Arrow: Right 58">
                <a:extLst>
                  <a:ext uri="{FF2B5EF4-FFF2-40B4-BE49-F238E27FC236}">
                    <a16:creationId xmlns:a16="http://schemas.microsoft.com/office/drawing/2014/main" id="{0A4F67B6-4DB8-44F3-B66A-36B7BC4C24AB}"/>
                  </a:ext>
                </a:extLst>
              </p:cNvPr>
              <p:cNvSpPr/>
              <p:nvPr/>
            </p:nvSpPr>
            <p:spPr>
              <a:xfrm>
                <a:off x="2050997" y="1913357"/>
                <a:ext cx="2245306" cy="23402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10C9A66B-9AB2-4BD8-B4B3-3541EBAC520F}"/>
              </a:ext>
            </a:extLst>
          </p:cNvPr>
          <p:cNvGrpSpPr/>
          <p:nvPr/>
        </p:nvGrpSpPr>
        <p:grpSpPr>
          <a:xfrm>
            <a:off x="1298008" y="5893405"/>
            <a:ext cx="1569256" cy="389498"/>
            <a:chOff x="1298008" y="1757885"/>
            <a:chExt cx="1569256" cy="389498"/>
          </a:xfrm>
        </p:grpSpPr>
        <p:grpSp>
          <p:nvGrpSpPr>
            <p:cNvPr id="181" name="Group 41">
              <a:extLst>
                <a:ext uri="{FF2B5EF4-FFF2-40B4-BE49-F238E27FC236}">
                  <a16:creationId xmlns:a16="http://schemas.microsoft.com/office/drawing/2014/main" id="{436FBABC-6DCA-441E-8339-4584B9008297}"/>
                </a:ext>
              </a:extLst>
            </p:cNvPr>
            <p:cNvGrpSpPr/>
            <p:nvPr/>
          </p:nvGrpSpPr>
          <p:grpSpPr>
            <a:xfrm>
              <a:off x="1298008" y="1803527"/>
              <a:ext cx="581072" cy="296032"/>
              <a:chOff x="497893" y="2325709"/>
              <a:chExt cx="581072" cy="296032"/>
            </a:xfrm>
          </p:grpSpPr>
          <p:sp>
            <p:nvSpPr>
              <p:cNvPr id="186" name="Freeform: Shape 31">
                <a:extLst>
                  <a:ext uri="{FF2B5EF4-FFF2-40B4-BE49-F238E27FC236}">
                    <a16:creationId xmlns:a16="http://schemas.microsoft.com/office/drawing/2014/main" id="{91B20154-8962-4439-BF47-EAB687442396}"/>
                  </a:ext>
                </a:extLst>
              </p:cNvPr>
              <p:cNvSpPr/>
              <p:nvPr/>
            </p:nvSpPr>
            <p:spPr>
              <a:xfrm>
                <a:off x="577130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32">
                <a:extLst>
                  <a:ext uri="{FF2B5EF4-FFF2-40B4-BE49-F238E27FC236}">
                    <a16:creationId xmlns:a16="http://schemas.microsoft.com/office/drawing/2014/main" id="{4F5639CC-6FE5-425A-8B73-D54828B9E70C}"/>
                  </a:ext>
                </a:extLst>
              </p:cNvPr>
              <p:cNvSpPr/>
              <p:nvPr/>
            </p:nvSpPr>
            <p:spPr>
              <a:xfrm>
                <a:off x="894078" y="2514093"/>
                <a:ext cx="105649" cy="107648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33">
                <a:extLst>
                  <a:ext uri="{FF2B5EF4-FFF2-40B4-BE49-F238E27FC236}">
                    <a16:creationId xmlns:a16="http://schemas.microsoft.com/office/drawing/2014/main" id="{85254BFF-F45A-4FD0-B050-00ACAE521C99}"/>
                  </a:ext>
                </a:extLst>
              </p:cNvPr>
              <p:cNvSpPr/>
              <p:nvPr/>
            </p:nvSpPr>
            <p:spPr>
              <a:xfrm>
                <a:off x="497893" y="2325709"/>
                <a:ext cx="581072" cy="242208"/>
              </a:xfrm>
              <a:custGeom>
                <a:avLst/>
                <a:gdLst>
                  <a:gd name="connsiteX0" fmla="*/ 333375 w 838200"/>
                  <a:gd name="connsiteY0" fmla="*/ 152400 h 342900"/>
                  <a:gd name="connsiteX1" fmla="*/ 333375 w 838200"/>
                  <a:gd name="connsiteY1" fmla="*/ 38100 h 342900"/>
                  <a:gd name="connsiteX2" fmla="*/ 463868 w 838200"/>
                  <a:gd name="connsiteY2" fmla="*/ 38100 h 342900"/>
                  <a:gd name="connsiteX3" fmla="*/ 490538 w 838200"/>
                  <a:gd name="connsiteY3" fmla="*/ 49530 h 342900"/>
                  <a:gd name="connsiteX4" fmla="*/ 593408 w 838200"/>
                  <a:gd name="connsiteY4" fmla="*/ 152400 h 342900"/>
                  <a:gd name="connsiteX5" fmla="*/ 333375 w 838200"/>
                  <a:gd name="connsiteY5" fmla="*/ 152400 h 342900"/>
                  <a:gd name="connsiteX6" fmla="*/ 295275 w 838200"/>
                  <a:gd name="connsiteY6" fmla="*/ 152400 h 342900"/>
                  <a:gd name="connsiteX7" fmla="*/ 54293 w 838200"/>
                  <a:gd name="connsiteY7" fmla="*/ 152400 h 342900"/>
                  <a:gd name="connsiteX8" fmla="*/ 157163 w 838200"/>
                  <a:gd name="connsiteY8" fmla="*/ 49530 h 342900"/>
                  <a:gd name="connsiteX9" fmla="*/ 183833 w 838200"/>
                  <a:gd name="connsiteY9" fmla="*/ 38100 h 342900"/>
                  <a:gd name="connsiteX10" fmla="*/ 295275 w 838200"/>
                  <a:gd name="connsiteY10" fmla="*/ 38100 h 342900"/>
                  <a:gd name="connsiteX11" fmla="*/ 295275 w 838200"/>
                  <a:gd name="connsiteY11" fmla="*/ 152400 h 342900"/>
                  <a:gd name="connsiteX12" fmla="*/ 742950 w 838200"/>
                  <a:gd name="connsiteY12" fmla="*/ 152400 h 342900"/>
                  <a:gd name="connsiteX13" fmla="*/ 663893 w 838200"/>
                  <a:gd name="connsiteY13" fmla="*/ 152400 h 342900"/>
                  <a:gd name="connsiteX14" fmla="*/ 637223 w 838200"/>
                  <a:gd name="connsiteY14" fmla="*/ 140970 h 342900"/>
                  <a:gd name="connsiteX15" fmla="*/ 517208 w 838200"/>
                  <a:gd name="connsiteY15" fmla="*/ 21907 h 342900"/>
                  <a:gd name="connsiteX16" fmla="*/ 462915 w 838200"/>
                  <a:gd name="connsiteY16" fmla="*/ 0 h 342900"/>
                  <a:gd name="connsiteX17" fmla="*/ 183833 w 838200"/>
                  <a:gd name="connsiteY17" fmla="*/ 0 h 342900"/>
                  <a:gd name="connsiteX18" fmla="*/ 129540 w 838200"/>
                  <a:gd name="connsiteY18" fmla="*/ 21907 h 342900"/>
                  <a:gd name="connsiteX19" fmla="*/ 11430 w 838200"/>
                  <a:gd name="connsiteY19" fmla="*/ 140970 h 342900"/>
                  <a:gd name="connsiteX20" fmla="*/ 0 w 838200"/>
                  <a:gd name="connsiteY20" fmla="*/ 168593 h 342900"/>
                  <a:gd name="connsiteX21" fmla="*/ 0 w 838200"/>
                  <a:gd name="connsiteY21" fmla="*/ 266700 h 342900"/>
                  <a:gd name="connsiteX22" fmla="*/ 76200 w 838200"/>
                  <a:gd name="connsiteY22" fmla="*/ 342900 h 342900"/>
                  <a:gd name="connsiteX23" fmla="*/ 85725 w 838200"/>
                  <a:gd name="connsiteY23" fmla="*/ 342900 h 342900"/>
                  <a:gd name="connsiteX24" fmla="*/ 190500 w 838200"/>
                  <a:gd name="connsiteY24" fmla="*/ 238125 h 342900"/>
                  <a:gd name="connsiteX25" fmla="*/ 295275 w 838200"/>
                  <a:gd name="connsiteY25" fmla="*/ 342900 h 342900"/>
                  <a:gd name="connsiteX26" fmla="*/ 542925 w 838200"/>
                  <a:gd name="connsiteY26" fmla="*/ 342900 h 342900"/>
                  <a:gd name="connsiteX27" fmla="*/ 647700 w 838200"/>
                  <a:gd name="connsiteY27" fmla="*/ 238125 h 342900"/>
                  <a:gd name="connsiteX28" fmla="*/ 752475 w 838200"/>
                  <a:gd name="connsiteY28" fmla="*/ 342900 h 342900"/>
                  <a:gd name="connsiteX29" fmla="*/ 800100 w 838200"/>
                  <a:gd name="connsiteY29" fmla="*/ 342900 h 342900"/>
                  <a:gd name="connsiteX30" fmla="*/ 838200 w 838200"/>
                  <a:gd name="connsiteY30" fmla="*/ 304800 h 342900"/>
                  <a:gd name="connsiteX31" fmla="*/ 838200 w 838200"/>
                  <a:gd name="connsiteY31" fmla="*/ 247650 h 342900"/>
                  <a:gd name="connsiteX32" fmla="*/ 742950 w 838200"/>
                  <a:gd name="connsiteY32" fmla="*/ 1524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38200" h="342900">
                    <a:moveTo>
                      <a:pt x="333375" y="152400"/>
                    </a:moveTo>
                    <a:lnTo>
                      <a:pt x="333375" y="38100"/>
                    </a:lnTo>
                    <a:lnTo>
                      <a:pt x="463868" y="38100"/>
                    </a:lnTo>
                    <a:cubicBezTo>
                      <a:pt x="474345" y="38100"/>
                      <a:pt x="483870" y="41910"/>
                      <a:pt x="490538" y="49530"/>
                    </a:cubicBezTo>
                    <a:lnTo>
                      <a:pt x="593408" y="152400"/>
                    </a:lnTo>
                    <a:lnTo>
                      <a:pt x="333375" y="152400"/>
                    </a:lnTo>
                    <a:close/>
                    <a:moveTo>
                      <a:pt x="295275" y="152400"/>
                    </a:moveTo>
                    <a:lnTo>
                      <a:pt x="54293" y="152400"/>
                    </a:lnTo>
                    <a:lnTo>
                      <a:pt x="157163" y="49530"/>
                    </a:lnTo>
                    <a:cubicBezTo>
                      <a:pt x="164783" y="41910"/>
                      <a:pt x="174308" y="38100"/>
                      <a:pt x="183833" y="38100"/>
                    </a:cubicBezTo>
                    <a:lnTo>
                      <a:pt x="295275" y="38100"/>
                    </a:lnTo>
                    <a:lnTo>
                      <a:pt x="295275" y="152400"/>
                    </a:lnTo>
                    <a:close/>
                    <a:moveTo>
                      <a:pt x="742950" y="152400"/>
                    </a:moveTo>
                    <a:lnTo>
                      <a:pt x="663893" y="152400"/>
                    </a:lnTo>
                    <a:cubicBezTo>
                      <a:pt x="653415" y="152400"/>
                      <a:pt x="643890" y="148590"/>
                      <a:pt x="637223" y="140970"/>
                    </a:cubicBezTo>
                    <a:lnTo>
                      <a:pt x="517208" y="21907"/>
                    </a:lnTo>
                    <a:cubicBezTo>
                      <a:pt x="502920" y="7620"/>
                      <a:pt x="483870" y="0"/>
                      <a:pt x="462915" y="0"/>
                    </a:cubicBezTo>
                    <a:lnTo>
                      <a:pt x="183833" y="0"/>
                    </a:lnTo>
                    <a:cubicBezTo>
                      <a:pt x="163830" y="0"/>
                      <a:pt x="143828" y="7620"/>
                      <a:pt x="129540" y="21907"/>
                    </a:cubicBezTo>
                    <a:lnTo>
                      <a:pt x="11430" y="140970"/>
                    </a:lnTo>
                    <a:cubicBezTo>
                      <a:pt x="3810" y="148590"/>
                      <a:pt x="0" y="158115"/>
                      <a:pt x="0" y="168593"/>
                    </a:cubicBezTo>
                    <a:lnTo>
                      <a:pt x="0" y="266700"/>
                    </a:lnTo>
                    <a:cubicBezTo>
                      <a:pt x="0" y="308610"/>
                      <a:pt x="34290" y="342900"/>
                      <a:pt x="76200" y="342900"/>
                    </a:cubicBezTo>
                    <a:lnTo>
                      <a:pt x="85725" y="342900"/>
                    </a:lnTo>
                    <a:cubicBezTo>
                      <a:pt x="85725" y="284798"/>
                      <a:pt x="132398" y="238125"/>
                      <a:pt x="190500" y="238125"/>
                    </a:cubicBezTo>
                    <a:cubicBezTo>
                      <a:pt x="248603" y="238125"/>
                      <a:pt x="295275" y="284798"/>
                      <a:pt x="295275" y="342900"/>
                    </a:cubicBezTo>
                    <a:lnTo>
                      <a:pt x="542925" y="342900"/>
                    </a:lnTo>
                    <a:cubicBezTo>
                      <a:pt x="542925" y="284798"/>
                      <a:pt x="589598" y="238125"/>
                      <a:pt x="647700" y="238125"/>
                    </a:cubicBezTo>
                    <a:cubicBezTo>
                      <a:pt x="705803" y="238125"/>
                      <a:pt x="752475" y="284798"/>
                      <a:pt x="752475" y="342900"/>
                    </a:cubicBezTo>
                    <a:lnTo>
                      <a:pt x="800100" y="342900"/>
                    </a:lnTo>
                    <a:cubicBezTo>
                      <a:pt x="821055" y="342900"/>
                      <a:pt x="838200" y="325755"/>
                      <a:pt x="838200" y="304800"/>
                    </a:cubicBezTo>
                    <a:lnTo>
                      <a:pt x="838200" y="247650"/>
                    </a:lnTo>
                    <a:cubicBezTo>
                      <a:pt x="838200" y="195263"/>
                      <a:pt x="795338" y="152400"/>
                      <a:pt x="74295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CB29BA1F-EB0B-4040-8CCF-D02ACFEAE8A8}"/>
                </a:ext>
              </a:extLst>
            </p:cNvPr>
            <p:cNvGrpSpPr/>
            <p:nvPr/>
          </p:nvGrpSpPr>
          <p:grpSpPr>
            <a:xfrm>
              <a:off x="2050997" y="1757885"/>
              <a:ext cx="816267" cy="389498"/>
              <a:chOff x="2050997" y="1757885"/>
              <a:chExt cx="2403123" cy="389498"/>
            </a:xfrm>
          </p:grpSpPr>
          <p:sp>
            <p:nvSpPr>
              <p:cNvPr id="183" name="Arrow: Right 58">
                <a:extLst>
                  <a:ext uri="{FF2B5EF4-FFF2-40B4-BE49-F238E27FC236}">
                    <a16:creationId xmlns:a16="http://schemas.microsoft.com/office/drawing/2014/main" id="{BE17C536-F4CA-43FB-80B6-9206662CD6C2}"/>
                  </a:ext>
                </a:extLst>
              </p:cNvPr>
              <p:cNvSpPr/>
              <p:nvPr/>
            </p:nvSpPr>
            <p:spPr>
              <a:xfrm>
                <a:off x="2050997" y="1757885"/>
                <a:ext cx="2403123" cy="234026"/>
              </a:xfrm>
              <a:prstGeom prst="rightArrow">
                <a:avLst/>
              </a:prstGeom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Arrow: Right 58">
                <a:extLst>
                  <a:ext uri="{FF2B5EF4-FFF2-40B4-BE49-F238E27FC236}">
                    <a16:creationId xmlns:a16="http://schemas.microsoft.com/office/drawing/2014/main" id="{3F5101E8-710E-4275-8671-34A3F7885313}"/>
                  </a:ext>
                </a:extLst>
              </p:cNvPr>
              <p:cNvSpPr/>
              <p:nvPr/>
            </p:nvSpPr>
            <p:spPr>
              <a:xfrm>
                <a:off x="2050998" y="1825082"/>
                <a:ext cx="2337204" cy="234026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Arrow: Right 58">
                <a:extLst>
                  <a:ext uri="{FF2B5EF4-FFF2-40B4-BE49-F238E27FC236}">
                    <a16:creationId xmlns:a16="http://schemas.microsoft.com/office/drawing/2014/main" id="{EEBF7CB2-A901-4B93-A1C7-25AB8F1EE292}"/>
                  </a:ext>
                </a:extLst>
              </p:cNvPr>
              <p:cNvSpPr/>
              <p:nvPr/>
            </p:nvSpPr>
            <p:spPr>
              <a:xfrm>
                <a:off x="2050997" y="1913357"/>
                <a:ext cx="2245306" cy="234026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9" name="Textfeld 188">
            <a:extLst>
              <a:ext uri="{FF2B5EF4-FFF2-40B4-BE49-F238E27FC236}">
                <a16:creationId xmlns:a16="http://schemas.microsoft.com/office/drawing/2014/main" id="{97C57C91-AE1D-4D1B-A954-807FD1D7DDE9}"/>
              </a:ext>
            </a:extLst>
          </p:cNvPr>
          <p:cNvSpPr txBox="1"/>
          <p:nvPr/>
        </p:nvSpPr>
        <p:spPr>
          <a:xfrm>
            <a:off x="561339" y="1823078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210025</a:t>
            </a:r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B73B687A-0700-4B5B-9700-34F8A98927F2}"/>
              </a:ext>
            </a:extLst>
          </p:cNvPr>
          <p:cNvSpPr txBox="1"/>
          <p:nvPr/>
        </p:nvSpPr>
        <p:spPr>
          <a:xfrm>
            <a:off x="561339" y="2224842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220043</a:t>
            </a:r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7C1A84E0-D633-4EE4-9DF9-0D6F7F16E344}"/>
              </a:ext>
            </a:extLst>
          </p:cNvPr>
          <p:cNvSpPr txBox="1"/>
          <p:nvPr/>
        </p:nvSpPr>
        <p:spPr>
          <a:xfrm>
            <a:off x="561339" y="2626606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326047</a:t>
            </a: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D87123F7-B7BB-41C4-906A-9112D1535581}"/>
              </a:ext>
            </a:extLst>
          </p:cNvPr>
          <p:cNvSpPr txBox="1"/>
          <p:nvPr/>
        </p:nvSpPr>
        <p:spPr>
          <a:xfrm>
            <a:off x="561339" y="3037399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491092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778EDD9-A614-4134-BBFC-72F009964E04}"/>
              </a:ext>
            </a:extLst>
          </p:cNvPr>
          <p:cNvSpPr txBox="1"/>
          <p:nvPr/>
        </p:nvSpPr>
        <p:spPr>
          <a:xfrm>
            <a:off x="561339" y="3454465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201092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CDACE8AF-8FE6-41B6-A28C-71518E4603DB}"/>
              </a:ext>
            </a:extLst>
          </p:cNvPr>
          <p:cNvSpPr txBox="1"/>
          <p:nvPr/>
        </p:nvSpPr>
        <p:spPr>
          <a:xfrm>
            <a:off x="561339" y="3865258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241113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0AF4951A-8545-427A-AD0A-D705029E4FF5}"/>
              </a:ext>
            </a:extLst>
          </p:cNvPr>
          <p:cNvSpPr txBox="1"/>
          <p:nvPr/>
        </p:nvSpPr>
        <p:spPr>
          <a:xfrm>
            <a:off x="561339" y="4293397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721215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97F9535E-E834-4744-9DFF-B9D4C5DB4BA2}"/>
              </a:ext>
            </a:extLst>
          </p:cNvPr>
          <p:cNvSpPr txBox="1"/>
          <p:nvPr/>
        </p:nvSpPr>
        <p:spPr>
          <a:xfrm>
            <a:off x="561338" y="4706154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251289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E5EB41DE-FEBA-4934-898E-3A6516419F69}"/>
              </a:ext>
            </a:extLst>
          </p:cNvPr>
          <p:cNvSpPr txBox="1"/>
          <p:nvPr/>
        </p:nvSpPr>
        <p:spPr>
          <a:xfrm>
            <a:off x="561337" y="5118911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231211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2D1B88D2-0E25-4D09-8D6A-7FD946D212DF}"/>
              </a:ext>
            </a:extLst>
          </p:cNvPr>
          <p:cNvSpPr txBox="1"/>
          <p:nvPr/>
        </p:nvSpPr>
        <p:spPr>
          <a:xfrm>
            <a:off x="561336" y="5531668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822251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1BB8AE1A-125F-40F6-BF76-53233563E1F2}"/>
              </a:ext>
            </a:extLst>
          </p:cNvPr>
          <p:cNvSpPr txBox="1"/>
          <p:nvPr/>
        </p:nvSpPr>
        <p:spPr>
          <a:xfrm>
            <a:off x="561335" y="5944425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332271</a:t>
            </a:r>
          </a:p>
        </p:txBody>
      </p:sp>
      <p:sp>
        <p:nvSpPr>
          <p:cNvPr id="201" name="Rectangle 56">
            <a:extLst>
              <a:ext uri="{FF2B5EF4-FFF2-40B4-BE49-F238E27FC236}">
                <a16:creationId xmlns:a16="http://schemas.microsoft.com/office/drawing/2014/main" id="{61CEDEA3-EFED-4B23-9DCF-8B46C3ABA6C4}"/>
              </a:ext>
            </a:extLst>
          </p:cNvPr>
          <p:cNvSpPr/>
          <p:nvPr/>
        </p:nvSpPr>
        <p:spPr>
          <a:xfrm>
            <a:off x="3432321" y="1701412"/>
            <a:ext cx="861752" cy="46632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Hub</a:t>
            </a:r>
          </a:p>
        </p:txBody>
      </p:sp>
      <p:pic>
        <p:nvPicPr>
          <p:cNvPr id="205" name="Grafik 204">
            <a:extLst>
              <a:ext uri="{FF2B5EF4-FFF2-40B4-BE49-F238E27FC236}">
                <a16:creationId xmlns:a16="http://schemas.microsoft.com/office/drawing/2014/main" id="{DB7FF6C0-7AAC-4992-93D6-6DA148529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0108" y="2187518"/>
            <a:ext cx="977769" cy="977769"/>
          </a:xfrm>
          <a:prstGeom prst="rect">
            <a:avLst/>
          </a:prstGeom>
        </p:spPr>
      </p:pic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71F6D26E-7FC8-4D15-AA21-3FD4787375C2}"/>
              </a:ext>
            </a:extLst>
          </p:cNvPr>
          <p:cNvGrpSpPr/>
          <p:nvPr/>
        </p:nvGrpSpPr>
        <p:grpSpPr>
          <a:xfrm>
            <a:off x="4423957" y="2325032"/>
            <a:ext cx="816267" cy="690019"/>
            <a:chOff x="2050997" y="1757885"/>
            <a:chExt cx="2403123" cy="389498"/>
          </a:xfrm>
        </p:grpSpPr>
        <p:sp>
          <p:nvSpPr>
            <p:cNvPr id="209" name="Arrow: Right 58">
              <a:extLst>
                <a:ext uri="{FF2B5EF4-FFF2-40B4-BE49-F238E27FC236}">
                  <a16:creationId xmlns:a16="http://schemas.microsoft.com/office/drawing/2014/main" id="{343DFC47-8C7D-4106-9530-29DD7AEE78A8}"/>
                </a:ext>
              </a:extLst>
            </p:cNvPr>
            <p:cNvSpPr/>
            <p:nvPr/>
          </p:nvSpPr>
          <p:spPr>
            <a:xfrm>
              <a:off x="2050997" y="1757885"/>
              <a:ext cx="2403123" cy="234026"/>
            </a:xfrm>
            <a:prstGeom prst="rightArrow">
              <a:avLst/>
            </a:prstGeom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Arrow: Right 58">
              <a:extLst>
                <a:ext uri="{FF2B5EF4-FFF2-40B4-BE49-F238E27FC236}">
                  <a16:creationId xmlns:a16="http://schemas.microsoft.com/office/drawing/2014/main" id="{69E5448B-D181-4702-AC29-8FFE6732283C}"/>
                </a:ext>
              </a:extLst>
            </p:cNvPr>
            <p:cNvSpPr/>
            <p:nvPr/>
          </p:nvSpPr>
          <p:spPr>
            <a:xfrm>
              <a:off x="2050998" y="1825082"/>
              <a:ext cx="2337204" cy="23402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Arrow: Right 58">
              <a:extLst>
                <a:ext uri="{FF2B5EF4-FFF2-40B4-BE49-F238E27FC236}">
                  <a16:creationId xmlns:a16="http://schemas.microsoft.com/office/drawing/2014/main" id="{E0D228B8-F2FD-4277-8808-53A9B34AEC18}"/>
                </a:ext>
              </a:extLst>
            </p:cNvPr>
            <p:cNvSpPr/>
            <p:nvPr/>
          </p:nvSpPr>
          <p:spPr>
            <a:xfrm>
              <a:off x="2050997" y="1913357"/>
              <a:ext cx="2245306" cy="234026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5" name="Straight Connector 77">
            <a:extLst>
              <a:ext uri="{FF2B5EF4-FFF2-40B4-BE49-F238E27FC236}">
                <a16:creationId xmlns:a16="http://schemas.microsoft.com/office/drawing/2014/main" id="{7A28ECD3-54C8-419F-8223-9ED1CDB1103A}"/>
              </a:ext>
            </a:extLst>
          </p:cNvPr>
          <p:cNvCxnSpPr>
            <a:cxnSpLocks/>
          </p:cNvCxnSpPr>
          <p:nvPr/>
        </p:nvCxnSpPr>
        <p:spPr>
          <a:xfrm flipH="1">
            <a:off x="4684649" y="4065201"/>
            <a:ext cx="446854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23CC9AA9-CC84-4E77-9481-A0541F314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73" b="91667" l="9961" r="89844">
                        <a14:foregroundMark x1="68750" y1="8073" x2="55664" y2="8594"/>
                        <a14:foregroundMark x1="70020" y1="91016" x2="24707" y2="9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845" y="2104062"/>
            <a:ext cx="1399935" cy="104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Arrow: Right 58">
            <a:extLst>
              <a:ext uri="{FF2B5EF4-FFF2-40B4-BE49-F238E27FC236}">
                <a16:creationId xmlns:a16="http://schemas.microsoft.com/office/drawing/2014/main" id="{5A922F98-5020-442E-A605-F779D5E98C21}"/>
              </a:ext>
            </a:extLst>
          </p:cNvPr>
          <p:cNvSpPr/>
          <p:nvPr/>
        </p:nvSpPr>
        <p:spPr>
          <a:xfrm>
            <a:off x="6548686" y="2284468"/>
            <a:ext cx="816267" cy="41459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2" name="Arrow: Right 58">
            <a:extLst>
              <a:ext uri="{FF2B5EF4-FFF2-40B4-BE49-F238E27FC236}">
                <a16:creationId xmlns:a16="http://schemas.microsoft.com/office/drawing/2014/main" id="{2D0562E1-2F08-4587-BEF2-B7C978FD4DCE}"/>
              </a:ext>
            </a:extLst>
          </p:cNvPr>
          <p:cNvSpPr/>
          <p:nvPr/>
        </p:nvSpPr>
        <p:spPr>
          <a:xfrm>
            <a:off x="6548686" y="2403512"/>
            <a:ext cx="793876" cy="41459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Arrow: Right 58">
            <a:extLst>
              <a:ext uri="{FF2B5EF4-FFF2-40B4-BE49-F238E27FC236}">
                <a16:creationId xmlns:a16="http://schemas.microsoft.com/office/drawing/2014/main" id="{91919656-56AF-48AD-A799-231F79A9A40A}"/>
              </a:ext>
            </a:extLst>
          </p:cNvPr>
          <p:cNvSpPr/>
          <p:nvPr/>
        </p:nvSpPr>
        <p:spPr>
          <a:xfrm>
            <a:off x="6548686" y="2559896"/>
            <a:ext cx="762661" cy="414591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CD8C3E-0930-41D7-8983-157C7E4B41FE}"/>
              </a:ext>
            </a:extLst>
          </p:cNvPr>
          <p:cNvSpPr txBox="1"/>
          <p:nvPr/>
        </p:nvSpPr>
        <p:spPr>
          <a:xfrm>
            <a:off x="5370108" y="3193828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Aggregate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1AE1B0AB-20B1-4DF5-A13F-71117297CF6D}"/>
              </a:ext>
            </a:extLst>
          </p:cNvPr>
          <p:cNvSpPr txBox="1"/>
          <p:nvPr/>
        </p:nvSpPr>
        <p:spPr>
          <a:xfrm>
            <a:off x="7454278" y="323804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Visualize</a:t>
            </a:r>
            <a:endParaRPr lang="de-DE" dirty="0"/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2D889940-498E-44D2-9A93-D6410AC0E577}"/>
              </a:ext>
            </a:extLst>
          </p:cNvPr>
          <p:cNvSpPr txBox="1"/>
          <p:nvPr/>
        </p:nvSpPr>
        <p:spPr>
          <a:xfrm>
            <a:off x="9159222" y="2549182"/>
            <a:ext cx="1968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/>
              <a:t>Straight-Through</a:t>
            </a:r>
            <a:br>
              <a:rPr lang="de-DE" sz="2000"/>
            </a:br>
            <a:r>
              <a:rPr lang="de-DE" sz="2000"/>
              <a:t>Real-Time</a:t>
            </a:r>
          </a:p>
        </p:txBody>
      </p: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DCD145FA-3117-4441-9EB5-9D09076F3987}"/>
              </a:ext>
            </a:extLst>
          </p:cNvPr>
          <p:cNvGrpSpPr/>
          <p:nvPr/>
        </p:nvGrpSpPr>
        <p:grpSpPr>
          <a:xfrm>
            <a:off x="4475268" y="5007842"/>
            <a:ext cx="816267" cy="690019"/>
            <a:chOff x="2050997" y="1757885"/>
            <a:chExt cx="2403123" cy="389498"/>
          </a:xfrm>
        </p:grpSpPr>
        <p:sp>
          <p:nvSpPr>
            <p:cNvPr id="218" name="Arrow: Right 58">
              <a:extLst>
                <a:ext uri="{FF2B5EF4-FFF2-40B4-BE49-F238E27FC236}">
                  <a16:creationId xmlns:a16="http://schemas.microsoft.com/office/drawing/2014/main" id="{C342C500-69B7-48DC-A660-8E6CFAE328D6}"/>
                </a:ext>
              </a:extLst>
            </p:cNvPr>
            <p:cNvSpPr/>
            <p:nvPr/>
          </p:nvSpPr>
          <p:spPr>
            <a:xfrm>
              <a:off x="2050997" y="1757885"/>
              <a:ext cx="2403123" cy="234026"/>
            </a:xfrm>
            <a:prstGeom prst="rightArrow">
              <a:avLst/>
            </a:prstGeom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row: Right 58">
              <a:extLst>
                <a:ext uri="{FF2B5EF4-FFF2-40B4-BE49-F238E27FC236}">
                  <a16:creationId xmlns:a16="http://schemas.microsoft.com/office/drawing/2014/main" id="{8009C423-1308-4212-9DA1-215BA8E6EE07}"/>
                </a:ext>
              </a:extLst>
            </p:cNvPr>
            <p:cNvSpPr/>
            <p:nvPr/>
          </p:nvSpPr>
          <p:spPr>
            <a:xfrm>
              <a:off x="2050998" y="1825082"/>
              <a:ext cx="2337204" cy="23402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Arrow: Right 58">
              <a:extLst>
                <a:ext uri="{FF2B5EF4-FFF2-40B4-BE49-F238E27FC236}">
                  <a16:creationId xmlns:a16="http://schemas.microsoft.com/office/drawing/2014/main" id="{8E6BA01B-365F-4D93-A136-A70F25F5A5E7}"/>
                </a:ext>
              </a:extLst>
            </p:cNvPr>
            <p:cNvSpPr/>
            <p:nvPr/>
          </p:nvSpPr>
          <p:spPr>
            <a:xfrm>
              <a:off x="2050997" y="1913357"/>
              <a:ext cx="2245306" cy="234026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2072">
            <a:extLst>
              <a:ext uri="{FF2B5EF4-FFF2-40B4-BE49-F238E27FC236}">
                <a16:creationId xmlns:a16="http://schemas.microsoft.com/office/drawing/2014/main" id="{261ABCE7-0702-46EF-89AC-09D6967C46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5547" y="4860819"/>
            <a:ext cx="960848" cy="960848"/>
          </a:xfrm>
          <a:prstGeom prst="rect">
            <a:avLst/>
          </a:prstGeom>
        </p:spPr>
      </p:pic>
      <p:sp>
        <p:nvSpPr>
          <p:cNvPr id="222" name="Textfeld 221">
            <a:extLst>
              <a:ext uri="{FF2B5EF4-FFF2-40B4-BE49-F238E27FC236}">
                <a16:creationId xmlns:a16="http://schemas.microsoft.com/office/drawing/2014/main" id="{80786F96-53A9-45EE-AB3D-E36A36D1DD67}"/>
              </a:ext>
            </a:extLst>
          </p:cNvPr>
          <p:cNvSpPr txBox="1"/>
          <p:nvPr/>
        </p:nvSpPr>
        <p:spPr>
          <a:xfrm>
            <a:off x="5250927" y="5950741"/>
            <a:ext cx="149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Store &amp; Index</a:t>
            </a:r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8BFBAF2B-B988-4B06-8137-1499FB48C57F}"/>
              </a:ext>
            </a:extLst>
          </p:cNvPr>
          <p:cNvSpPr txBox="1"/>
          <p:nvPr/>
        </p:nvSpPr>
        <p:spPr>
          <a:xfrm>
            <a:off x="9462792" y="5051022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On-Demand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73409526-D97B-4994-9B0B-6B0B778609B5}"/>
              </a:ext>
            </a:extLst>
          </p:cNvPr>
          <p:cNvSpPr txBox="1"/>
          <p:nvPr/>
        </p:nvSpPr>
        <p:spPr>
          <a:xfrm>
            <a:off x="7528912" y="4877495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/>
              <a:t>721215</a:t>
            </a:r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6ECDC8F3-926C-41BA-99DC-F44C8FE3FF2F}"/>
              </a:ext>
            </a:extLst>
          </p:cNvPr>
          <p:cNvSpPr txBox="1"/>
          <p:nvPr/>
        </p:nvSpPr>
        <p:spPr>
          <a:xfrm>
            <a:off x="7434681" y="510984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2021-01-04</a:t>
            </a:r>
            <a:br>
              <a:rPr lang="de-DE" sz="900" dirty="0"/>
            </a:br>
            <a:r>
              <a:rPr lang="de-DE" sz="900" dirty="0"/>
              <a:t>16:30-18:30</a:t>
            </a:r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B197AA4F-8E05-461B-929B-724BF5664428}"/>
              </a:ext>
            </a:extLst>
          </p:cNvPr>
          <p:cNvSpPr txBox="1"/>
          <p:nvPr/>
        </p:nvSpPr>
        <p:spPr>
          <a:xfrm>
            <a:off x="7455521" y="5480689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Oil </a:t>
            </a:r>
            <a:r>
              <a:rPr lang="de-DE" sz="900" dirty="0" err="1"/>
              <a:t>Pressure</a:t>
            </a:r>
            <a:endParaRPr lang="de-DE" sz="900" dirty="0"/>
          </a:p>
        </p:txBody>
      </p:sp>
      <p:pic>
        <p:nvPicPr>
          <p:cNvPr id="21" name="Grafik 20" descr="Fragezeichen mit einfarbiger Füllung">
            <a:extLst>
              <a:ext uri="{FF2B5EF4-FFF2-40B4-BE49-F238E27FC236}">
                <a16:creationId xmlns:a16="http://schemas.microsoft.com/office/drawing/2014/main" id="{3A06EBD4-E491-4349-8795-95D942EE28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8885" y="4794419"/>
            <a:ext cx="513206" cy="513206"/>
          </a:xfrm>
          <a:prstGeom prst="rect">
            <a:avLst/>
          </a:prstGeom>
        </p:spPr>
      </p:pic>
      <p:sp>
        <p:nvSpPr>
          <p:cNvPr id="22" name="Sprechblase: rechteckig 21">
            <a:extLst>
              <a:ext uri="{FF2B5EF4-FFF2-40B4-BE49-F238E27FC236}">
                <a16:creationId xmlns:a16="http://schemas.microsoft.com/office/drawing/2014/main" id="{8C3D3534-3DFD-4F39-A5B5-8228F57AB64A}"/>
              </a:ext>
            </a:extLst>
          </p:cNvPr>
          <p:cNvSpPr/>
          <p:nvPr/>
        </p:nvSpPr>
        <p:spPr>
          <a:xfrm>
            <a:off x="9462792" y="3542143"/>
            <a:ext cx="2341698" cy="1169449"/>
          </a:xfrm>
          <a:prstGeom prst="wedgeRectCallout">
            <a:avLst>
              <a:gd name="adj1" fmla="val -88249"/>
              <a:gd name="adj2" fmla="val 943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Efficient</a:t>
            </a:r>
            <a:r>
              <a:rPr lang="de-DE" sz="1400" dirty="0"/>
              <a:t> on-</a:t>
            </a:r>
            <a:r>
              <a:rPr lang="de-DE" sz="1400" dirty="0" err="1"/>
              <a:t>demand</a:t>
            </a:r>
            <a:r>
              <a:rPr lang="de-DE" sz="1400" dirty="0"/>
              <a:t> </a:t>
            </a:r>
            <a:r>
              <a:rPr lang="de-DE" sz="1400" dirty="0" err="1"/>
              <a:t>queries</a:t>
            </a:r>
            <a:r>
              <a:rPr lang="de-DE" sz="1400" dirty="0"/>
              <a:t> </a:t>
            </a:r>
            <a:r>
              <a:rPr lang="de-DE" sz="1400" dirty="0" err="1"/>
              <a:t>require</a:t>
            </a:r>
            <a:r>
              <a:rPr lang="de-DE" sz="1400" dirty="0"/>
              <a:t> </a:t>
            </a:r>
            <a:r>
              <a:rPr lang="de-DE" sz="1400" dirty="0" err="1"/>
              <a:t>indexing</a:t>
            </a:r>
            <a:r>
              <a:rPr lang="de-DE" sz="1400" dirty="0"/>
              <a:t> and </a:t>
            </a:r>
            <a:r>
              <a:rPr lang="de-DE" sz="1400" dirty="0" err="1"/>
              <a:t>random</a:t>
            </a:r>
            <a:r>
              <a:rPr lang="de-DE" sz="1400" dirty="0"/>
              <a:t> </a:t>
            </a:r>
            <a:r>
              <a:rPr lang="de-DE" sz="1400" dirty="0" err="1"/>
              <a:t>access</a:t>
            </a:r>
            <a:endParaRPr lang="de-DE" sz="1400" dirty="0"/>
          </a:p>
        </p:txBody>
      </p:sp>
      <p:sp>
        <p:nvSpPr>
          <p:cNvPr id="228" name="Sprechblase: rechteckig 227">
            <a:extLst>
              <a:ext uri="{FF2B5EF4-FFF2-40B4-BE49-F238E27FC236}">
                <a16:creationId xmlns:a16="http://schemas.microsoft.com/office/drawing/2014/main" id="{6CA865A2-C319-4EED-BE4B-25A9251293C8}"/>
              </a:ext>
            </a:extLst>
          </p:cNvPr>
          <p:cNvSpPr/>
          <p:nvPr/>
        </p:nvSpPr>
        <p:spPr>
          <a:xfrm>
            <a:off x="9322280" y="838411"/>
            <a:ext cx="2407748" cy="1169449"/>
          </a:xfrm>
          <a:prstGeom prst="wedgeRectCallout">
            <a:avLst>
              <a:gd name="adj1" fmla="val -88249"/>
              <a:gd name="adj2" fmla="val 943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Real-time </a:t>
            </a:r>
            <a:r>
              <a:rPr lang="de-DE" sz="1600" dirty="0" err="1"/>
              <a:t>dashboards</a:t>
            </a:r>
            <a:r>
              <a:rPr lang="de-DE" sz="1600" dirty="0"/>
              <a:t> </a:t>
            </a:r>
            <a:r>
              <a:rPr lang="de-DE" sz="1600" dirty="0" err="1"/>
              <a:t>show</a:t>
            </a:r>
            <a:r>
              <a:rPr lang="de-DE" sz="1600" dirty="0"/>
              <a:t> ad-hoc </a:t>
            </a:r>
            <a:r>
              <a:rPr lang="de-DE" sz="1600" dirty="0" err="1"/>
              <a:t>available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</p:txBody>
      </p:sp>
      <p:sp>
        <p:nvSpPr>
          <p:cNvPr id="23" name="Pfeil: nach oben 22">
            <a:extLst>
              <a:ext uri="{FF2B5EF4-FFF2-40B4-BE49-F238E27FC236}">
                <a16:creationId xmlns:a16="http://schemas.microsoft.com/office/drawing/2014/main" id="{AFC09F0A-B580-4DD5-A30C-260C36877496}"/>
              </a:ext>
            </a:extLst>
          </p:cNvPr>
          <p:cNvSpPr/>
          <p:nvPr/>
        </p:nvSpPr>
        <p:spPr>
          <a:xfrm>
            <a:off x="5776299" y="3722509"/>
            <a:ext cx="381383" cy="975882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73266B05-5F8E-4271-B856-84C754DA05E5}"/>
              </a:ext>
            </a:extLst>
          </p:cNvPr>
          <p:cNvSpPr txBox="1"/>
          <p:nvPr/>
        </p:nvSpPr>
        <p:spPr>
          <a:xfrm>
            <a:off x="5410852" y="4123744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err="1"/>
              <a:t>Refer</a:t>
            </a:r>
            <a:endParaRPr lang="de-DE" sz="1050"/>
          </a:p>
        </p:txBody>
      </p:sp>
      <p:sp>
        <p:nvSpPr>
          <p:cNvPr id="3" name="Grafik 16" descr="Lupe mit einfarbiger Füllung">
            <a:extLst>
              <a:ext uri="{FF2B5EF4-FFF2-40B4-BE49-F238E27FC236}">
                <a16:creationId xmlns:a16="http://schemas.microsoft.com/office/drawing/2014/main" id="{72DE3123-AF92-41E4-9CDA-3ED557820781}"/>
              </a:ext>
            </a:extLst>
          </p:cNvPr>
          <p:cNvSpPr/>
          <p:nvPr/>
        </p:nvSpPr>
        <p:spPr>
          <a:xfrm>
            <a:off x="7159238" y="4615787"/>
            <a:ext cx="1798996" cy="1800417"/>
          </a:xfrm>
          <a:custGeom>
            <a:avLst/>
            <a:gdLst>
              <a:gd name="connsiteX0" fmla="*/ 1752558 w 1798996"/>
              <a:gd name="connsiteY0" fmla="*/ 1526936 h 1800417"/>
              <a:gd name="connsiteX1" fmla="*/ 1467682 w 1798996"/>
              <a:gd name="connsiteY1" fmla="*/ 1242060 h 1800417"/>
              <a:gd name="connsiteX2" fmla="*/ 1326384 w 1798996"/>
              <a:gd name="connsiteY2" fmla="*/ 1198759 h 1800417"/>
              <a:gd name="connsiteX3" fmla="*/ 1226107 w 1798996"/>
              <a:gd name="connsiteY3" fmla="*/ 1098483 h 1800417"/>
              <a:gd name="connsiteX4" fmla="*/ 1367406 w 1798996"/>
              <a:gd name="connsiteY4" fmla="*/ 683703 h 1800417"/>
              <a:gd name="connsiteX5" fmla="*/ 683703 w 1798996"/>
              <a:gd name="connsiteY5" fmla="*/ 0 h 1800417"/>
              <a:gd name="connsiteX6" fmla="*/ 0 w 1798996"/>
              <a:gd name="connsiteY6" fmla="*/ 683703 h 1800417"/>
              <a:gd name="connsiteX7" fmla="*/ 683703 w 1798996"/>
              <a:gd name="connsiteY7" fmla="*/ 1367406 h 1800417"/>
              <a:gd name="connsiteX8" fmla="*/ 1098483 w 1798996"/>
              <a:gd name="connsiteY8" fmla="*/ 1226107 h 1800417"/>
              <a:gd name="connsiteX9" fmla="*/ 1198759 w 1798996"/>
              <a:gd name="connsiteY9" fmla="*/ 1326384 h 1800417"/>
              <a:gd name="connsiteX10" fmla="*/ 1242060 w 1798996"/>
              <a:gd name="connsiteY10" fmla="*/ 1467682 h 1800417"/>
              <a:gd name="connsiteX11" fmla="*/ 1526936 w 1798996"/>
              <a:gd name="connsiteY11" fmla="*/ 1752558 h 1800417"/>
              <a:gd name="connsiteX12" fmla="*/ 1640887 w 1798996"/>
              <a:gd name="connsiteY12" fmla="*/ 1800417 h 1800417"/>
              <a:gd name="connsiteX13" fmla="*/ 1754837 w 1798996"/>
              <a:gd name="connsiteY13" fmla="*/ 1752558 h 1800417"/>
              <a:gd name="connsiteX14" fmla="*/ 1752558 w 1798996"/>
              <a:gd name="connsiteY14" fmla="*/ 1526936 h 1800417"/>
              <a:gd name="connsiteX15" fmla="*/ 681424 w 1798996"/>
              <a:gd name="connsiteY15" fmla="*/ 1228386 h 1800417"/>
              <a:gd name="connsiteX16" fmla="*/ 134462 w 1798996"/>
              <a:gd name="connsiteY16" fmla="*/ 681424 h 1800417"/>
              <a:gd name="connsiteX17" fmla="*/ 681424 w 1798996"/>
              <a:gd name="connsiteY17" fmla="*/ 134462 h 1800417"/>
              <a:gd name="connsiteX18" fmla="*/ 1228386 w 1798996"/>
              <a:gd name="connsiteY18" fmla="*/ 681424 h 1800417"/>
              <a:gd name="connsiteX19" fmla="*/ 681424 w 1798996"/>
              <a:gd name="connsiteY19" fmla="*/ 1228386 h 18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98996" h="1800417">
                <a:moveTo>
                  <a:pt x="1752558" y="1526936"/>
                </a:moveTo>
                <a:lnTo>
                  <a:pt x="1467682" y="1242060"/>
                </a:lnTo>
                <a:cubicBezTo>
                  <a:pt x="1428939" y="1203317"/>
                  <a:pt x="1376522" y="1189643"/>
                  <a:pt x="1326384" y="1198759"/>
                </a:cubicBezTo>
                <a:lnTo>
                  <a:pt x="1226107" y="1098483"/>
                </a:lnTo>
                <a:cubicBezTo>
                  <a:pt x="1314989" y="984532"/>
                  <a:pt x="1367406" y="838676"/>
                  <a:pt x="1367406" y="683703"/>
                </a:cubicBezTo>
                <a:cubicBezTo>
                  <a:pt x="1367406" y="307666"/>
                  <a:pt x="1059739" y="0"/>
                  <a:pt x="683703" y="0"/>
                </a:cubicBezTo>
                <a:cubicBezTo>
                  <a:pt x="307666" y="0"/>
                  <a:pt x="0" y="307666"/>
                  <a:pt x="0" y="683703"/>
                </a:cubicBezTo>
                <a:cubicBezTo>
                  <a:pt x="0" y="1059739"/>
                  <a:pt x="307666" y="1367406"/>
                  <a:pt x="683703" y="1367406"/>
                </a:cubicBezTo>
                <a:cubicBezTo>
                  <a:pt x="838676" y="1367406"/>
                  <a:pt x="982253" y="1314989"/>
                  <a:pt x="1098483" y="1226107"/>
                </a:cubicBezTo>
                <a:lnTo>
                  <a:pt x="1198759" y="1326384"/>
                </a:lnTo>
                <a:cubicBezTo>
                  <a:pt x="1189643" y="1376522"/>
                  <a:pt x="1203317" y="1428939"/>
                  <a:pt x="1242060" y="1467682"/>
                </a:cubicBezTo>
                <a:lnTo>
                  <a:pt x="1526936" y="1752558"/>
                </a:lnTo>
                <a:cubicBezTo>
                  <a:pt x="1558842" y="1784464"/>
                  <a:pt x="1599865" y="1800417"/>
                  <a:pt x="1640887" y="1800417"/>
                </a:cubicBezTo>
                <a:cubicBezTo>
                  <a:pt x="1681909" y="1800417"/>
                  <a:pt x="1722931" y="1784464"/>
                  <a:pt x="1754837" y="1752558"/>
                </a:cubicBezTo>
                <a:cubicBezTo>
                  <a:pt x="1814091" y="1688746"/>
                  <a:pt x="1814091" y="1588470"/>
                  <a:pt x="1752558" y="1526936"/>
                </a:cubicBezTo>
                <a:close/>
                <a:moveTo>
                  <a:pt x="681424" y="1228386"/>
                </a:moveTo>
                <a:cubicBezTo>
                  <a:pt x="380595" y="1228386"/>
                  <a:pt x="134462" y="982253"/>
                  <a:pt x="134462" y="681424"/>
                </a:cubicBezTo>
                <a:cubicBezTo>
                  <a:pt x="134462" y="380595"/>
                  <a:pt x="380595" y="134462"/>
                  <a:pt x="681424" y="134462"/>
                </a:cubicBezTo>
                <a:cubicBezTo>
                  <a:pt x="982253" y="134462"/>
                  <a:pt x="1228386" y="380595"/>
                  <a:pt x="1228386" y="681424"/>
                </a:cubicBezTo>
                <a:cubicBezTo>
                  <a:pt x="1228386" y="982253"/>
                  <a:pt x="982253" y="1228386"/>
                  <a:pt x="681424" y="1228386"/>
                </a:cubicBezTo>
                <a:close/>
              </a:path>
            </a:pathLst>
          </a:custGeom>
          <a:solidFill>
            <a:schemeClr val="accent5"/>
          </a:solidFill>
          <a:ln w="227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FBF52D-938C-4A23-B7C9-BB42A2F8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Event Hubs Key Patterns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873EF-866C-402A-B5DF-DB38A1923C31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pPr indent="0"/>
            <a:r>
              <a:rPr lang="en-US" dirty="0"/>
              <a:t>Client-Based Offsets</a:t>
            </a:r>
            <a:br>
              <a:rPr lang="en-US" dirty="0"/>
            </a:br>
            <a:r>
              <a:rPr lang="en-US" dirty="0"/>
              <a:t>Partitions</a:t>
            </a:r>
            <a:br>
              <a:rPr lang="en-US" dirty="0"/>
            </a:br>
            <a:r>
              <a:rPr lang="en-US" dirty="0"/>
              <a:t>Collaborative Processing</a:t>
            </a:r>
            <a:br>
              <a:rPr lang="en-US" dirty="0"/>
            </a:br>
            <a:r>
              <a:rPr lang="en-US" dirty="0"/>
              <a:t>Batch Capture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6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545C-2DE8-4DAF-B6F0-3A3640EC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Grid Architectural Patterns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D98924C0-9988-4A44-AD56-174AA701C80A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5695147"/>
            <a:ext cx="11277599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Event Grid is the Azure-wide eventing backplane for distributing and handling discrete events raised at the platform level, by custom applications, and by partner platforms.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864FC93-27F1-4C68-9DCF-053D00B4D76A}"/>
              </a:ext>
            </a:extLst>
          </p:cNvPr>
          <p:cNvSpPr/>
          <p:nvPr/>
        </p:nvSpPr>
        <p:spPr>
          <a:xfrm>
            <a:off x="2205551" y="3064310"/>
            <a:ext cx="798576" cy="310896"/>
          </a:xfrm>
          <a:prstGeom prst="rightArrow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9356366-4E91-4F03-99EA-60D2BED4C09F}"/>
              </a:ext>
            </a:extLst>
          </p:cNvPr>
          <p:cNvSpPr txBox="1"/>
          <p:nvPr/>
        </p:nvSpPr>
        <p:spPr>
          <a:xfrm>
            <a:off x="765503" y="3044078"/>
            <a:ext cx="14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Event Grid</a:t>
            </a:r>
          </a:p>
        </p:txBody>
      </p:sp>
      <p:pic>
        <p:nvPicPr>
          <p:cNvPr id="14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0D9A935F-8247-457D-88FA-6CB9BD420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322" y="2886246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Inhaltsplatzhalter 12">
            <a:extLst>
              <a:ext uri="{FF2B5EF4-FFF2-40B4-BE49-F238E27FC236}">
                <a16:creationId xmlns:a16="http://schemas.microsoft.com/office/drawing/2014/main" id="{9FABBA1D-D0E7-44A9-9861-66B01B259953}"/>
              </a:ext>
            </a:extLst>
          </p:cNvPr>
          <p:cNvSpPr txBox="1">
            <a:spLocks/>
          </p:cNvSpPr>
          <p:nvPr/>
        </p:nvSpPr>
        <p:spPr>
          <a:xfrm>
            <a:off x="6851906" y="2198649"/>
            <a:ext cx="4829244" cy="29069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Ingestion and push-style distribution of discrete events (events not correlated into streams) to interested subscribers.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400" dirty="0"/>
              <a:t>Per-subscriber application of simple and complex filters to select particular events of interest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Abuse protection for event publishers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Event schema mapping and support for CNCF CloudEvents 1.0 standard and bindings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Multitenancy support for SaaS applications.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Simple integration with a catalog of available event sources and sinks.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2394623-D791-47FD-9F0B-0099AA2AF916}"/>
              </a:ext>
            </a:extLst>
          </p:cNvPr>
          <p:cNvSpPr txBox="1"/>
          <p:nvPr/>
        </p:nvSpPr>
        <p:spPr>
          <a:xfrm>
            <a:off x="2205552" y="3359735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HTTP</a:t>
            </a:r>
            <a:br>
              <a:rPr lang="en-US" sz="800"/>
            </a:br>
            <a:r>
              <a:rPr lang="en-US" sz="800"/>
              <a:t>AMQP/WS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CC12499-AC4F-490F-B06B-8AD3154DA8F5}"/>
              </a:ext>
            </a:extLst>
          </p:cNvPr>
          <p:cNvGrpSpPr/>
          <p:nvPr/>
        </p:nvGrpSpPr>
        <p:grpSpPr>
          <a:xfrm>
            <a:off x="3235211" y="2810874"/>
            <a:ext cx="2682524" cy="841248"/>
            <a:chOff x="5151120" y="2149875"/>
            <a:chExt cx="2682524" cy="841248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3835F4-06DF-47D4-9754-5A6658416E03}"/>
                </a:ext>
              </a:extLst>
            </p:cNvPr>
            <p:cNvSpPr/>
            <p:nvPr/>
          </p:nvSpPr>
          <p:spPr>
            <a:xfrm>
              <a:off x="5151120" y="2149875"/>
              <a:ext cx="944880" cy="841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 descr="Presentation with bar chart">
              <a:extLst>
                <a:ext uri="{FF2B5EF4-FFF2-40B4-BE49-F238E27FC236}">
                  <a16:creationId xmlns:a16="http://schemas.microsoft.com/office/drawing/2014/main" id="{3D529AA7-20EF-4A82-9BBD-FC9139625406}"/>
                </a:ext>
              </a:extLst>
            </p:cNvPr>
            <p:cNvSpPr/>
            <p:nvPr/>
          </p:nvSpPr>
          <p:spPr>
            <a:xfrm>
              <a:off x="5263397" y="2221152"/>
              <a:ext cx="720326" cy="720326"/>
            </a:xfrm>
            <a:prstGeom prst="rect">
              <a:avLst/>
            </a:prstGeom>
            <a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C50B4DAA-8CB7-4132-8B6C-DCE7F3B1C575}"/>
                </a:ext>
              </a:extLst>
            </p:cNvPr>
            <p:cNvGrpSpPr/>
            <p:nvPr/>
          </p:nvGrpSpPr>
          <p:grpSpPr>
            <a:xfrm>
              <a:off x="6037329" y="2306525"/>
              <a:ext cx="1796315" cy="564988"/>
              <a:chOff x="6037329" y="2287993"/>
              <a:chExt cx="1796315" cy="564988"/>
            </a:xfrm>
          </p:grpSpPr>
          <p:sp>
            <p:nvSpPr>
              <p:cNvPr id="28" name="Pfeil: nach rechts 27">
                <a:extLst>
                  <a:ext uri="{FF2B5EF4-FFF2-40B4-BE49-F238E27FC236}">
                    <a16:creationId xmlns:a16="http://schemas.microsoft.com/office/drawing/2014/main" id="{F5186418-0F00-448E-AAAD-AFB7C0C32500}"/>
                  </a:ext>
                </a:extLst>
              </p:cNvPr>
              <p:cNvSpPr/>
              <p:nvPr/>
            </p:nvSpPr>
            <p:spPr>
              <a:xfrm>
                <a:off x="6037329" y="2444976"/>
                <a:ext cx="1755647" cy="238204"/>
              </a:xfrm>
              <a:prstGeom prst="rightArrow">
                <a:avLst/>
              </a:prstGeom>
              <a:solidFill>
                <a:srgbClr val="0072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Pfeil: nach rechts 28">
                <a:extLst>
                  <a:ext uri="{FF2B5EF4-FFF2-40B4-BE49-F238E27FC236}">
                    <a16:creationId xmlns:a16="http://schemas.microsoft.com/office/drawing/2014/main" id="{0A8987BF-F0E8-4272-9B64-213A00A8CED6}"/>
                  </a:ext>
                </a:extLst>
              </p:cNvPr>
              <p:cNvSpPr/>
              <p:nvPr/>
            </p:nvSpPr>
            <p:spPr>
              <a:xfrm rot="20945439">
                <a:off x="6158562" y="2287993"/>
                <a:ext cx="1673535" cy="238204"/>
              </a:xfrm>
              <a:prstGeom prst="rightArrow">
                <a:avLst/>
              </a:prstGeom>
              <a:solidFill>
                <a:srgbClr val="0072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Pfeil: nach rechts 29">
                <a:extLst>
                  <a:ext uri="{FF2B5EF4-FFF2-40B4-BE49-F238E27FC236}">
                    <a16:creationId xmlns:a16="http://schemas.microsoft.com/office/drawing/2014/main" id="{AB49B4B2-6333-4101-BF44-C7C7D16E2F36}"/>
                  </a:ext>
                </a:extLst>
              </p:cNvPr>
              <p:cNvSpPr/>
              <p:nvPr/>
            </p:nvSpPr>
            <p:spPr>
              <a:xfrm rot="677457">
                <a:off x="6087063" y="2614777"/>
                <a:ext cx="1746581" cy="238204"/>
              </a:xfrm>
              <a:prstGeom prst="rightArrow">
                <a:avLst/>
              </a:prstGeom>
              <a:solidFill>
                <a:srgbClr val="0072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1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5F0F827E-B409-490D-BB55-7264401FE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69" y="2839526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C9C8641E-1B6D-4F06-9156-26B096508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69" y="3157483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1019FE3E-D703-4875-BC81-8EF567D6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287" y="3479436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ilter, tool, schwarz, Form Symbol">
            <a:extLst>
              <a:ext uri="{FF2B5EF4-FFF2-40B4-BE49-F238E27FC236}">
                <a16:creationId xmlns:a16="http://schemas.microsoft.com/office/drawing/2014/main" id="{EB99391C-3393-4F1B-AC03-D8F81F95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778" y="2835096"/>
            <a:ext cx="170688" cy="1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ilter, tool, schwarz, Form Symbol">
            <a:extLst>
              <a:ext uri="{FF2B5EF4-FFF2-40B4-BE49-F238E27FC236}">
                <a16:creationId xmlns:a16="http://schemas.microsoft.com/office/drawing/2014/main" id="{61231862-7D0B-4404-AD2F-9A51441E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07" y="3106219"/>
            <a:ext cx="170688" cy="1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filter, tool, schwarz, Form Symbol">
            <a:extLst>
              <a:ext uri="{FF2B5EF4-FFF2-40B4-BE49-F238E27FC236}">
                <a16:creationId xmlns:a16="http://schemas.microsoft.com/office/drawing/2014/main" id="{53303F5B-76FE-451C-B2F5-E7AE97C0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682" y="3383992"/>
            <a:ext cx="170688" cy="1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12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FBF52D-938C-4A23-B7C9-BB42A2F8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Event Grid Key Patterns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873EF-866C-402A-B5DF-DB38A1923C31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pPr indent="0"/>
            <a:r>
              <a:rPr lang="en-US" dirty="0"/>
              <a:t>Topics</a:t>
            </a:r>
            <a:br>
              <a:rPr lang="en-US" dirty="0"/>
            </a:br>
            <a:r>
              <a:rPr lang="en-US" dirty="0"/>
              <a:t>Push-Based WebHook Subscriptions</a:t>
            </a:r>
            <a:br>
              <a:rPr lang="en-US" dirty="0"/>
            </a:br>
            <a:r>
              <a:rPr lang="en-US" dirty="0"/>
              <a:t>Push-Based Service Bus and Event Hubs Subscriptions</a:t>
            </a:r>
            <a:br>
              <a:rPr lang="en-US" dirty="0"/>
            </a:br>
            <a:r>
              <a:rPr lang="en-US" dirty="0"/>
              <a:t>Cloud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5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545C-2DE8-4DAF-B6F0-3A3640EC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Architectural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DC00-A5E5-4528-8EC6-10506052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806" y="2121408"/>
            <a:ext cx="4371394" cy="3547872"/>
          </a:xfrm>
        </p:spPr>
        <p:txBody>
          <a:bodyPr>
            <a:normAutofit/>
          </a:bodyPr>
          <a:lstStyle/>
          <a:p>
            <a:pPr marL="182880" indent="-182880" defTabSz="91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b="0" dirty="0">
                <a:latin typeface="+mn-lt"/>
                <a:ea typeface="+mn-ea"/>
                <a:cs typeface="+mn-cs"/>
              </a:rPr>
              <a:t>Expose (micro-) services, databases, and other endpoints from private networks on a public network endpoint without requiring VPN connectivity and/or DNS integration.</a:t>
            </a:r>
          </a:p>
          <a:p>
            <a:pPr marL="182880" indent="-182880" defTabSz="91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b="0" dirty="0">
                <a:latin typeface="+mn-lt"/>
                <a:ea typeface="+mn-ea"/>
                <a:cs typeface="+mn-cs"/>
              </a:rPr>
              <a:t>Ad-hoc discovery of endpoints with dynamic network addresses</a:t>
            </a:r>
          </a:p>
          <a:p>
            <a:pPr marL="182880" indent="-182880" defTabSz="91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b="0" dirty="0">
                <a:latin typeface="+mn-lt"/>
                <a:ea typeface="+mn-ea"/>
                <a:cs typeface="+mn-cs"/>
              </a:rPr>
              <a:t>Firewall and NAT traversal for one or both communicating parties</a:t>
            </a:r>
          </a:p>
          <a:p>
            <a:pPr marL="182880" indent="-182880" defTabSz="91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b="0" dirty="0">
                <a:latin typeface="+mn-lt"/>
                <a:ea typeface="+mn-ea"/>
                <a:cs typeface="+mn-cs"/>
              </a:rPr>
              <a:t>Endpoint-level bridging across Azure </a:t>
            </a:r>
            <a:r>
              <a:rPr lang="en-US" sz="1400" b="0" dirty="0" err="1">
                <a:latin typeface="+mn-lt"/>
                <a:ea typeface="+mn-ea"/>
                <a:cs typeface="+mn-cs"/>
              </a:rPr>
              <a:t>VNet</a:t>
            </a:r>
            <a:endParaRPr lang="en-US" sz="1400" b="0" dirty="0">
              <a:latin typeface="+mn-lt"/>
              <a:ea typeface="+mn-ea"/>
              <a:cs typeface="+mn-cs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b="0" dirty="0">
                <a:latin typeface="+mn-lt"/>
                <a:ea typeface="+mn-ea"/>
                <a:cs typeface="+mn-cs"/>
              </a:rPr>
              <a:t>“Azure Bridge” runtime allows for bridging UDP, TCP, and Unix sockets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6C8D34-D5FF-4133-8AC5-C36D27C88475}"/>
              </a:ext>
            </a:extLst>
          </p:cNvPr>
          <p:cNvSpPr txBox="1"/>
          <p:nvPr/>
        </p:nvSpPr>
        <p:spPr>
          <a:xfrm>
            <a:off x="457200" y="3534630"/>
            <a:ext cx="141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Relay</a:t>
            </a:r>
          </a:p>
        </p:txBody>
      </p:sp>
      <p:sp>
        <p:nvSpPr>
          <p:cNvPr id="6" name="Pfeil: nach links und rechts 5">
            <a:extLst>
              <a:ext uri="{FF2B5EF4-FFF2-40B4-BE49-F238E27FC236}">
                <a16:creationId xmlns:a16="http://schemas.microsoft.com/office/drawing/2014/main" id="{710BA98C-8461-4900-9408-1D55EF8E10FE}"/>
              </a:ext>
            </a:extLst>
          </p:cNvPr>
          <p:cNvSpPr/>
          <p:nvPr/>
        </p:nvSpPr>
        <p:spPr>
          <a:xfrm>
            <a:off x="2151843" y="3595704"/>
            <a:ext cx="3664396" cy="307782"/>
          </a:xfrm>
          <a:prstGeom prst="leftRightArrow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227C3D-3937-4A3B-A8C7-2BA8CE84F44E}"/>
              </a:ext>
            </a:extLst>
          </p:cNvPr>
          <p:cNvSpPr/>
          <p:nvPr/>
        </p:nvSpPr>
        <p:spPr>
          <a:xfrm>
            <a:off x="3173379" y="3288792"/>
            <a:ext cx="944880" cy="841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F177A26-3D6E-46F1-82A8-8D4E5DECC738}"/>
              </a:ext>
            </a:extLst>
          </p:cNvPr>
          <p:cNvSpPr/>
          <p:nvPr/>
        </p:nvSpPr>
        <p:spPr>
          <a:xfrm>
            <a:off x="3285656" y="3335544"/>
            <a:ext cx="720326" cy="720326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4" descr="Firewall Symbol">
            <a:extLst>
              <a:ext uri="{FF2B5EF4-FFF2-40B4-BE49-F238E27FC236}">
                <a16:creationId xmlns:a16="http://schemas.microsoft.com/office/drawing/2014/main" id="{9AF4F7DB-8170-48FE-9DD5-7806BB3D7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838" y="3131676"/>
            <a:ext cx="356129" cy="3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A353C7E-4BC1-4801-84CB-00BF2278B5FA}"/>
              </a:ext>
            </a:extLst>
          </p:cNvPr>
          <p:cNvSpPr/>
          <p:nvPr/>
        </p:nvSpPr>
        <p:spPr>
          <a:xfrm>
            <a:off x="4807046" y="3534630"/>
            <a:ext cx="84558" cy="4779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Firewall Symbol">
            <a:extLst>
              <a:ext uri="{FF2B5EF4-FFF2-40B4-BE49-F238E27FC236}">
                <a16:creationId xmlns:a16="http://schemas.microsoft.com/office/drawing/2014/main" id="{5F90D350-B8AF-438C-99BD-27462877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97" y="3115097"/>
            <a:ext cx="356129" cy="3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F8C65C8E-FF0F-4470-9503-3024C4B80503}"/>
              </a:ext>
            </a:extLst>
          </p:cNvPr>
          <p:cNvSpPr/>
          <p:nvPr/>
        </p:nvSpPr>
        <p:spPr>
          <a:xfrm>
            <a:off x="2572505" y="3518051"/>
            <a:ext cx="84558" cy="4779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8789FC6-60A5-411E-B539-19E786FC9A8B}"/>
              </a:ext>
            </a:extLst>
          </p:cNvPr>
          <p:cNvSpPr/>
          <p:nvPr/>
        </p:nvSpPr>
        <p:spPr>
          <a:xfrm>
            <a:off x="1862734" y="3642546"/>
            <a:ext cx="213044" cy="214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D6FAB51-CFCF-46C7-9D24-B8FAC3D21C20}"/>
              </a:ext>
            </a:extLst>
          </p:cNvPr>
          <p:cNvSpPr/>
          <p:nvPr/>
        </p:nvSpPr>
        <p:spPr>
          <a:xfrm>
            <a:off x="5876782" y="3664105"/>
            <a:ext cx="213044" cy="1946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723124C-DA38-4948-AD30-17D7A722C1D4}"/>
              </a:ext>
            </a:extLst>
          </p:cNvPr>
          <p:cNvSpPr txBox="1"/>
          <p:nvPr/>
        </p:nvSpPr>
        <p:spPr>
          <a:xfrm>
            <a:off x="2443297" y="403411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WS</a:t>
            </a:r>
          </a:p>
        </p:txBody>
      </p:sp>
    </p:spTree>
    <p:extLst>
      <p:ext uri="{BB962C8B-B14F-4D97-AF65-F5344CB8AC3E}">
        <p14:creationId xmlns:p14="http://schemas.microsoft.com/office/powerpoint/2010/main" val="361389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Cloud/On-Premises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67843" y="6466628"/>
            <a:ext cx="461461" cy="365125"/>
          </a:xfrm>
          <a:prstGeom prst="rect">
            <a:avLst/>
          </a:prstGeom>
        </p:spPr>
        <p:txBody>
          <a:bodyPr/>
          <a:lstStyle/>
          <a:p>
            <a:fld id="{B7665AAA-18EC-4287-8F7A-071F8694C83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7773" y="3880236"/>
            <a:ext cx="3200659" cy="10177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On-Prem &amp;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Firewalled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Assets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4358" y="1622065"/>
            <a:ext cx="9689973" cy="9541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Cloud App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166340" y="3432314"/>
            <a:ext cx="4452729" cy="159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5" idx="0"/>
            <a:endCxn id="6" idx="2"/>
          </p:cNvCxnSpPr>
          <p:nvPr/>
        </p:nvCxnSpPr>
        <p:spPr>
          <a:xfrm flipH="1" flipV="1">
            <a:off x="6419345" y="2576221"/>
            <a:ext cx="8758" cy="13040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78778" y="5191319"/>
            <a:ext cx="4452729" cy="159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13C0BAF1-5628-4D80-B494-2B16490782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4272" y="1842080"/>
            <a:ext cx="632946" cy="489428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C359C9C9-FE0F-471D-84BF-D0C984B00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2703" y="3810750"/>
            <a:ext cx="1233911" cy="1233911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98F0210-F38F-49C9-B051-225E5CCE98A1}"/>
              </a:ext>
            </a:extLst>
          </p:cNvPr>
          <p:cNvSpPr/>
          <p:nvPr/>
        </p:nvSpPr>
        <p:spPr>
          <a:xfrm>
            <a:off x="170688" y="3596640"/>
            <a:ext cx="3578352" cy="2502003"/>
          </a:xfrm>
          <a:prstGeom prst="wedgeRectCallout">
            <a:avLst>
              <a:gd name="adj1" fmla="val 73124"/>
              <a:gd name="adj2" fmla="val -22598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Generic “Synchronous Access” Integration without VPNs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 Service Hybrid Connections 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Relay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 Semibold" panose="020B0702040204020203" pitchFamily="34" charset="0"/>
              </a:rPr>
              <a:t>Database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 Semibold" panose="020B0702040204020203" pitchFamily="34" charset="0"/>
              </a:rPr>
              <a:t>RPC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 Semibold" panose="020B0702040204020203" pitchFamily="34" charset="0"/>
              </a:rPr>
              <a:t>RDP/VNC Bridging</a:t>
            </a:r>
          </a:p>
        </p:txBody>
      </p:sp>
      <p:sp>
        <p:nvSpPr>
          <p:cNvPr id="18" name="Rechteck 7">
            <a:extLst>
              <a:ext uri="{FF2B5EF4-FFF2-40B4-BE49-F238E27FC236}">
                <a16:creationId xmlns:a16="http://schemas.microsoft.com/office/drawing/2014/main" id="{BFB13D6F-9609-4D2D-8918-399F20F30D39}"/>
              </a:ext>
            </a:extLst>
          </p:cNvPr>
          <p:cNvSpPr/>
          <p:nvPr/>
        </p:nvSpPr>
        <p:spPr>
          <a:xfrm>
            <a:off x="6548944" y="2839639"/>
            <a:ext cx="460714" cy="460283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Federation (</a:t>
            </a:r>
            <a:r>
              <a:rPr lang="en-US" dirty="0" err="1"/>
              <a:t>eg</a:t>
            </a:r>
            <a:r>
              <a:rPr lang="en-US" dirty="0"/>
              <a:t>. SaaS)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67843" y="6466628"/>
            <a:ext cx="461461" cy="365125"/>
          </a:xfrm>
          <a:prstGeom prst="rect">
            <a:avLst/>
          </a:prstGeom>
        </p:spPr>
        <p:txBody>
          <a:bodyPr/>
          <a:lstStyle/>
          <a:p>
            <a:fld id="{B7665AAA-18EC-4287-8F7A-071F8694C83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6109" y="4175890"/>
            <a:ext cx="2046136" cy="10177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/>
                </a:solidFill>
              </a:rPr>
              <a:t>Tenant </a:t>
            </a:r>
            <a:br>
              <a:rPr lang="en-US" sz="1600" dirty="0">
                <a:solidFill>
                  <a:schemeClr val="bg2"/>
                </a:solidFill>
              </a:rPr>
            </a:br>
            <a:r>
              <a:rPr lang="en-US" sz="1600" dirty="0">
                <a:solidFill>
                  <a:schemeClr val="bg2"/>
                </a:solidFill>
              </a:rPr>
              <a:t>On-Prem</a:t>
            </a:r>
            <a:br>
              <a:rPr lang="en-US" sz="1600" dirty="0">
                <a:solidFill>
                  <a:schemeClr val="bg2"/>
                </a:solidFill>
              </a:rPr>
            </a:br>
            <a:r>
              <a:rPr lang="en-US" sz="1600" dirty="0">
                <a:solidFill>
                  <a:schemeClr val="bg2"/>
                </a:solidFill>
              </a:rPr>
              <a:t>Assets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0310" y="1939057"/>
            <a:ext cx="9689973" cy="9541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SaaS or Central System</a:t>
            </a:r>
          </a:p>
        </p:txBody>
      </p:sp>
      <p:cxnSp>
        <p:nvCxnSpPr>
          <p:cNvPr id="24" name="Straight Arrow Connector 23"/>
          <p:cNvCxnSpPr>
            <a:stCxn id="5" idx="0"/>
          </p:cNvCxnSpPr>
          <p:nvPr/>
        </p:nvCxnSpPr>
        <p:spPr>
          <a:xfrm flipV="1">
            <a:off x="6699177" y="2871874"/>
            <a:ext cx="0" cy="13040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4736" y="4162194"/>
            <a:ext cx="2046136" cy="10177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/>
                </a:solidFill>
              </a:rPr>
              <a:t>Tenant </a:t>
            </a:r>
            <a:br>
              <a:rPr lang="en-US" sz="1600" dirty="0">
                <a:solidFill>
                  <a:schemeClr val="bg2"/>
                </a:solidFill>
              </a:rPr>
            </a:br>
            <a:r>
              <a:rPr lang="en-US" sz="1600" dirty="0">
                <a:solidFill>
                  <a:schemeClr val="bg2"/>
                </a:solidFill>
              </a:rPr>
              <a:t>On-Prem</a:t>
            </a:r>
            <a:br>
              <a:rPr lang="en-US" sz="1600" dirty="0">
                <a:solidFill>
                  <a:schemeClr val="bg2"/>
                </a:solidFill>
              </a:rPr>
            </a:br>
            <a:r>
              <a:rPr lang="en-US" sz="1600" dirty="0">
                <a:solidFill>
                  <a:schemeClr val="bg2"/>
                </a:solidFill>
              </a:rPr>
              <a:t>Assets</a:t>
            </a:r>
          </a:p>
        </p:txBody>
      </p:sp>
      <p:cxnSp>
        <p:nvCxnSpPr>
          <p:cNvPr id="65" name="Straight Connector 64"/>
          <p:cNvCxnSpPr>
            <a:cxnSpLocks/>
          </p:cNvCxnSpPr>
          <p:nvPr/>
        </p:nvCxnSpPr>
        <p:spPr>
          <a:xfrm flipV="1">
            <a:off x="5492496" y="3781112"/>
            <a:ext cx="5097962" cy="2904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0"/>
          </p:cNvCxnSpPr>
          <p:nvPr/>
        </p:nvCxnSpPr>
        <p:spPr>
          <a:xfrm flipV="1">
            <a:off x="9107804" y="2858178"/>
            <a:ext cx="0" cy="13040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5401056" y="5540117"/>
            <a:ext cx="520184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401DE6A0-A912-4462-B6F0-BF031DF93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3168" y="2171421"/>
            <a:ext cx="632946" cy="489428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9C0F8A11-D3BA-4C05-96D8-C0A8BB85A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1617" y="4240170"/>
            <a:ext cx="921014" cy="921014"/>
          </a:xfrm>
          <a:prstGeom prst="rect">
            <a:avLst/>
          </a:prstGeom>
        </p:spPr>
      </p:pic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7A7F4935-0585-48A4-A263-E6312A602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0244" y="4210571"/>
            <a:ext cx="921014" cy="921014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7B29D5D-5DC1-4D87-837E-40F8B8A1B432}"/>
              </a:ext>
            </a:extLst>
          </p:cNvPr>
          <p:cNvSpPr/>
          <p:nvPr/>
        </p:nvSpPr>
        <p:spPr>
          <a:xfrm>
            <a:off x="712198" y="4102608"/>
            <a:ext cx="4054871" cy="2502003"/>
          </a:xfrm>
          <a:prstGeom prst="wedgeRectCallout">
            <a:avLst>
              <a:gd name="adj1" fmla="val 69887"/>
              <a:gd name="adj2" fmla="val -35268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Site Integration for SaaS &amp; PaaS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 Semibold" panose="020B0702040204020203" pitchFamily="34" charset="0"/>
              </a:rPr>
              <a:t>App Service Hybrid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 Semibold" panose="020B0702040204020203" pitchFamily="34" charset="0"/>
              </a:rPr>
              <a:t>Azure Data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 Semibold" panose="020B0702040204020203" pitchFamily="34" charset="0"/>
              </a:rPr>
              <a:t>Vending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 Semibold" panose="020B0702040204020203" pitchFamily="34" charset="0"/>
              </a:rPr>
              <a:t>Point of sale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 Semibold" panose="020B0702040204020203" pitchFamily="34" charset="0"/>
              </a:rPr>
              <a:t>Tax/Law/Medical office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 Semibold" panose="020B0702040204020203" pitchFamily="34" charset="0"/>
              </a:rPr>
              <a:t>Ticket sales</a:t>
            </a:r>
          </a:p>
        </p:txBody>
      </p:sp>
      <p:sp>
        <p:nvSpPr>
          <p:cNvPr id="12" name="Rechteck 7">
            <a:extLst>
              <a:ext uri="{FF2B5EF4-FFF2-40B4-BE49-F238E27FC236}">
                <a16:creationId xmlns:a16="http://schemas.microsoft.com/office/drawing/2014/main" id="{68D76B7D-E79E-4AF5-AE61-1E6B3B513E98}"/>
              </a:ext>
            </a:extLst>
          </p:cNvPr>
          <p:cNvSpPr/>
          <p:nvPr/>
        </p:nvSpPr>
        <p:spPr>
          <a:xfrm>
            <a:off x="6786443" y="3107020"/>
            <a:ext cx="460714" cy="460283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hteck 7">
            <a:extLst>
              <a:ext uri="{FF2B5EF4-FFF2-40B4-BE49-F238E27FC236}">
                <a16:creationId xmlns:a16="http://schemas.microsoft.com/office/drawing/2014/main" id="{F1FBF0A0-9D56-43AC-87DB-DBCFFA8B3523}"/>
              </a:ext>
            </a:extLst>
          </p:cNvPr>
          <p:cNvSpPr/>
          <p:nvPr/>
        </p:nvSpPr>
        <p:spPr>
          <a:xfrm>
            <a:off x="9218992" y="3107020"/>
            <a:ext cx="460714" cy="460283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5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Franchise and Partner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67843" y="6466628"/>
            <a:ext cx="461461" cy="365125"/>
          </a:xfrm>
          <a:prstGeom prst="rect">
            <a:avLst/>
          </a:prstGeom>
        </p:spPr>
        <p:txBody>
          <a:bodyPr/>
          <a:lstStyle/>
          <a:p>
            <a:fld id="{B7665AAA-18EC-4287-8F7A-071F8694C83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08634" y="3867380"/>
            <a:ext cx="2046136" cy="101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Central On-Site Assets</a:t>
            </a:r>
            <a:br>
              <a:rPr lang="en-US" sz="1400" dirty="0">
                <a:solidFill>
                  <a:schemeClr val="bg2"/>
                </a:solidFill>
              </a:rPr>
            </a:br>
            <a:r>
              <a:rPr lang="en-US" sz="1400" dirty="0">
                <a:solidFill>
                  <a:schemeClr val="bg2"/>
                </a:solidFill>
              </a:rPr>
              <a:t>(Call Centers, Delivery)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4358" y="1622065"/>
            <a:ext cx="9689973" cy="9541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Commerce Site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49306" y="3419458"/>
            <a:ext cx="2764795" cy="159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596143" y="3440265"/>
            <a:ext cx="1153823" cy="1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880719" y="3440265"/>
            <a:ext cx="1153823" cy="1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165295" y="3440265"/>
            <a:ext cx="1153823" cy="1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700389" y="3943849"/>
            <a:ext cx="970059" cy="954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tx2"/>
                </a:solidFill>
              </a:rPr>
              <a:t>Partner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97331" y="3943849"/>
            <a:ext cx="970059" cy="954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tx2"/>
                </a:solidFill>
              </a:rPr>
              <a:t>Partner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294272" y="3943849"/>
            <a:ext cx="970059" cy="954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tx2"/>
                </a:solidFill>
              </a:rPr>
              <a:t>Partner</a:t>
            </a:r>
          </a:p>
        </p:txBody>
      </p:sp>
      <p:cxnSp>
        <p:nvCxnSpPr>
          <p:cNvPr id="24" name="Straight Arrow Connector 23"/>
          <p:cNvCxnSpPr>
            <a:stCxn id="5" idx="0"/>
          </p:cNvCxnSpPr>
          <p:nvPr/>
        </p:nvCxnSpPr>
        <p:spPr>
          <a:xfrm flipV="1">
            <a:off x="6031702" y="2563364"/>
            <a:ext cx="0" cy="13040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173053" y="2576221"/>
            <a:ext cx="0" cy="136762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457629" y="2576221"/>
            <a:ext cx="0" cy="136762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0742205" y="2576221"/>
            <a:ext cx="0" cy="136762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583762" y="5191318"/>
            <a:ext cx="1153823" cy="1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868338" y="5191318"/>
            <a:ext cx="1153823" cy="1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152914" y="5191318"/>
            <a:ext cx="1153823" cy="1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9"/>
          <p:cNvCxnSpPr>
            <a:stCxn id="20" idx="2"/>
            <a:endCxn id="5" idx="2"/>
          </p:cNvCxnSpPr>
          <p:nvPr/>
        </p:nvCxnSpPr>
        <p:spPr>
          <a:xfrm rot="5400000" flipH="1">
            <a:off x="7102132" y="3814719"/>
            <a:ext cx="12857" cy="2153717"/>
          </a:xfrm>
          <a:prstGeom prst="bentConnector3">
            <a:avLst>
              <a:gd name="adj1" fmla="val -5428887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39"/>
          <p:cNvCxnSpPr>
            <a:stCxn id="21" idx="2"/>
            <a:endCxn id="5" idx="2"/>
          </p:cNvCxnSpPr>
          <p:nvPr/>
        </p:nvCxnSpPr>
        <p:spPr>
          <a:xfrm rot="5400000" flipH="1">
            <a:off x="7750603" y="3166248"/>
            <a:ext cx="12857" cy="3450659"/>
          </a:xfrm>
          <a:prstGeom prst="bentConnector3">
            <a:avLst>
              <a:gd name="adj1" fmla="val -6566820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39"/>
          <p:cNvCxnSpPr>
            <a:stCxn id="22" idx="2"/>
            <a:endCxn id="5" idx="2"/>
          </p:cNvCxnSpPr>
          <p:nvPr/>
        </p:nvCxnSpPr>
        <p:spPr>
          <a:xfrm rot="5400000" flipH="1">
            <a:off x="8399073" y="2517777"/>
            <a:ext cx="12857" cy="4747600"/>
          </a:xfrm>
          <a:prstGeom prst="bentConnector3">
            <a:avLst>
              <a:gd name="adj1" fmla="val -7420285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61745" y="5178463"/>
            <a:ext cx="2764795" cy="159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1E50DACA-1D2E-4CD2-9765-07DA4DEB7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4272" y="1842080"/>
            <a:ext cx="632946" cy="489428"/>
          </a:xfrm>
          <a:prstGeom prst="rect">
            <a:avLst/>
          </a:prstGeom>
        </p:spPr>
      </p:pic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549CBE18-F6BB-43EA-97EF-B5D48E70006D}"/>
              </a:ext>
            </a:extLst>
          </p:cNvPr>
          <p:cNvSpPr/>
          <p:nvPr/>
        </p:nvSpPr>
        <p:spPr>
          <a:xfrm>
            <a:off x="328710" y="4057408"/>
            <a:ext cx="4054871" cy="2168470"/>
          </a:xfrm>
          <a:prstGeom prst="wedgeRectCallout">
            <a:avLst>
              <a:gd name="adj1" fmla="val 61167"/>
              <a:gd name="adj2" fmla="val -29664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Franchise and Partner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 Semibold" panose="020B0702040204020203" pitchFamily="34" charset="0"/>
              </a:rPr>
              <a:t>Food order &amp;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 Semibold" panose="020B0702040204020203" pitchFamily="34" charset="0"/>
              </a:rPr>
              <a:t>“Click and collect”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 Semibold" panose="020B0702040204020203" pitchFamily="34" charset="0"/>
              </a:rPr>
              <a:t>Transportation</a:t>
            </a:r>
          </a:p>
        </p:txBody>
      </p:sp>
      <p:sp>
        <p:nvSpPr>
          <p:cNvPr id="57" name="Rechteck 7">
            <a:extLst>
              <a:ext uri="{FF2B5EF4-FFF2-40B4-BE49-F238E27FC236}">
                <a16:creationId xmlns:a16="http://schemas.microsoft.com/office/drawing/2014/main" id="{09DA6D21-1B07-4AF6-BADC-26D45A0813BF}"/>
              </a:ext>
            </a:extLst>
          </p:cNvPr>
          <p:cNvSpPr/>
          <p:nvPr/>
        </p:nvSpPr>
        <p:spPr>
          <a:xfrm>
            <a:off x="6106925" y="2798565"/>
            <a:ext cx="460714" cy="460283"/>
          </a:xfrm>
          <a:prstGeom prst="rect">
            <a:avLst/>
          </a:prstGeom>
          <a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hteck 7">
            <a:extLst>
              <a:ext uri="{FF2B5EF4-FFF2-40B4-BE49-F238E27FC236}">
                <a16:creationId xmlns:a16="http://schemas.microsoft.com/office/drawing/2014/main" id="{AAF7B28A-BE93-4923-867F-9C70FA9D3A84}"/>
              </a:ext>
            </a:extLst>
          </p:cNvPr>
          <p:cNvSpPr/>
          <p:nvPr/>
        </p:nvSpPr>
        <p:spPr>
          <a:xfrm>
            <a:off x="8248275" y="2798565"/>
            <a:ext cx="460714" cy="460283"/>
          </a:xfrm>
          <a:prstGeom prst="rect">
            <a:avLst/>
          </a:prstGeom>
          <a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Rechteck 7">
            <a:extLst>
              <a:ext uri="{FF2B5EF4-FFF2-40B4-BE49-F238E27FC236}">
                <a16:creationId xmlns:a16="http://schemas.microsoft.com/office/drawing/2014/main" id="{CF89D582-1E13-431C-9E4F-ED852019B00C}"/>
              </a:ext>
            </a:extLst>
          </p:cNvPr>
          <p:cNvSpPr/>
          <p:nvPr/>
        </p:nvSpPr>
        <p:spPr>
          <a:xfrm>
            <a:off x="9588756" y="2795991"/>
            <a:ext cx="460714" cy="460283"/>
          </a:xfrm>
          <a:prstGeom prst="rect">
            <a:avLst/>
          </a:prstGeom>
          <a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Rechteck 7">
            <a:extLst>
              <a:ext uri="{FF2B5EF4-FFF2-40B4-BE49-F238E27FC236}">
                <a16:creationId xmlns:a16="http://schemas.microsoft.com/office/drawing/2014/main" id="{62CE3E2F-86F3-4BF6-B6E7-285C70E3074A}"/>
              </a:ext>
            </a:extLst>
          </p:cNvPr>
          <p:cNvSpPr/>
          <p:nvPr/>
        </p:nvSpPr>
        <p:spPr>
          <a:xfrm>
            <a:off x="10820661" y="2797448"/>
            <a:ext cx="460714" cy="460283"/>
          </a:xfrm>
          <a:prstGeom prst="rect">
            <a:avLst/>
          </a:prstGeom>
          <a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Rechteck 7">
            <a:extLst>
              <a:ext uri="{FF2B5EF4-FFF2-40B4-BE49-F238E27FC236}">
                <a16:creationId xmlns:a16="http://schemas.microsoft.com/office/drawing/2014/main" id="{ADB89500-AC06-44A3-861E-5FF89872F00A}"/>
              </a:ext>
            </a:extLst>
          </p:cNvPr>
          <p:cNvSpPr/>
          <p:nvPr/>
        </p:nvSpPr>
        <p:spPr>
          <a:xfrm>
            <a:off x="8157408" y="5940517"/>
            <a:ext cx="460714" cy="460283"/>
          </a:xfrm>
          <a:prstGeom prst="rect">
            <a:avLst/>
          </a:prstGeom>
          <a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Workforce/Customer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67843" y="6466628"/>
            <a:ext cx="461461" cy="365125"/>
          </a:xfrm>
          <a:prstGeom prst="rect">
            <a:avLst/>
          </a:prstGeom>
        </p:spPr>
        <p:txBody>
          <a:bodyPr/>
          <a:lstStyle/>
          <a:p>
            <a:fld id="{B7665AAA-18EC-4287-8F7A-071F8694C83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5093" y="4919167"/>
            <a:ext cx="3864335" cy="10177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On-</a:t>
            </a:r>
            <a:r>
              <a:rPr lang="en-US" dirty="0" err="1">
                <a:solidFill>
                  <a:schemeClr val="bg2"/>
                </a:solidFill>
              </a:rPr>
              <a:t>Prem</a:t>
            </a:r>
            <a:r>
              <a:rPr lang="en-US" dirty="0">
                <a:solidFill>
                  <a:schemeClr val="bg2"/>
                </a:solidFill>
              </a:rPr>
              <a:t> Assets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05239" y="2660995"/>
            <a:ext cx="3540984" cy="9541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Mobile Device </a:t>
            </a:r>
            <a:br>
              <a:rPr lang="en-US" dirty="0"/>
            </a:br>
            <a:r>
              <a:rPr lang="en-US" dirty="0"/>
              <a:t>Gateway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1594" y="4471245"/>
            <a:ext cx="4942565" cy="159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0"/>
          </p:cNvCxnSpPr>
          <p:nvPr/>
        </p:nvCxnSpPr>
        <p:spPr>
          <a:xfrm flipV="1">
            <a:off x="2537260" y="3615151"/>
            <a:ext cx="0" cy="13040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11004" y="6230249"/>
            <a:ext cx="493618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01227" y="1346422"/>
            <a:ext cx="8232231" cy="6679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Web &amp; Mobile Devices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538143" y="2014331"/>
            <a:ext cx="0" cy="64666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849423" y="2660995"/>
            <a:ext cx="3184035" cy="9541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Mobile App </a:t>
            </a:r>
            <a:br>
              <a:rPr lang="en-US" dirty="0"/>
            </a:br>
            <a:r>
              <a:rPr lang="en-US" dirty="0"/>
              <a:t>Solution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473155" y="2049671"/>
            <a:ext cx="0" cy="64666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266615" y="2040817"/>
            <a:ext cx="0" cy="64666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4387BC55-DEAB-4D89-8990-9636759BF8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0869" y="2865553"/>
            <a:ext cx="632946" cy="48942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6174B0-9442-4972-885F-F48C3F953B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0142" y="2893359"/>
            <a:ext cx="632946" cy="489428"/>
          </a:xfrm>
          <a:prstGeom prst="rect">
            <a:avLst/>
          </a:prstGeom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9A263FEB-B1B4-4DC7-B4FA-722B04226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830" y="4849681"/>
            <a:ext cx="1233911" cy="1233911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00F1A53-E773-4D3E-82CE-7B59157E228B}"/>
              </a:ext>
            </a:extLst>
          </p:cNvPr>
          <p:cNvSpPr/>
          <p:nvPr/>
        </p:nvSpPr>
        <p:spPr>
          <a:xfrm>
            <a:off x="6174723" y="4124464"/>
            <a:ext cx="4054871" cy="2168470"/>
          </a:xfrm>
          <a:prstGeom prst="wedgeRectCallout">
            <a:avLst>
              <a:gd name="adj1" fmla="val -74738"/>
              <a:gd name="adj2" fmla="val 8287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Mobile Workforce Enablement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 Semibold" panose="020B0702040204020203" pitchFamily="34" charset="0"/>
              </a:rPr>
              <a:t>Core applications remain on-site for a variety of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 Semibold" panose="020B0702040204020203" pitchFamily="34" charset="0"/>
              </a:rPr>
              <a:t>Web &amp; mobile access through cloud-based gateways</a:t>
            </a:r>
          </a:p>
        </p:txBody>
      </p:sp>
      <p:sp>
        <p:nvSpPr>
          <p:cNvPr id="16" name="Rechteck 7">
            <a:extLst>
              <a:ext uri="{FF2B5EF4-FFF2-40B4-BE49-F238E27FC236}">
                <a16:creationId xmlns:a16="http://schemas.microsoft.com/office/drawing/2014/main" id="{5BAAFF75-AFF7-44EE-AD21-65628917178E}"/>
              </a:ext>
            </a:extLst>
          </p:cNvPr>
          <p:cNvSpPr/>
          <p:nvPr/>
        </p:nvSpPr>
        <p:spPr>
          <a:xfrm>
            <a:off x="2627473" y="3864305"/>
            <a:ext cx="460714" cy="460283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1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018032"/>
            <a:ext cx="11277599" cy="71237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Azure Messaging Suite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93822415"/>
              </p:ext>
            </p:extLst>
          </p:nvPr>
        </p:nvGraphicFramePr>
        <p:xfrm>
          <a:off x="829054" y="2907221"/>
          <a:ext cx="10533890" cy="2408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00860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D6A11-CE97-4B54-A2E8-1A76E462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Picture</a:t>
            </a:r>
          </a:p>
        </p:txBody>
      </p:sp>
    </p:spTree>
    <p:extLst>
      <p:ext uri="{BB962C8B-B14F-4D97-AF65-F5344CB8AC3E}">
        <p14:creationId xmlns:p14="http://schemas.microsoft.com/office/powerpoint/2010/main" val="3706408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DEB76AC-2895-43AC-8D03-49912239DD72}"/>
              </a:ext>
            </a:extLst>
          </p:cNvPr>
          <p:cNvCxnSpPr>
            <a:cxnSpLocks/>
          </p:cNvCxnSpPr>
          <p:nvPr/>
        </p:nvCxnSpPr>
        <p:spPr>
          <a:xfrm>
            <a:off x="3174688" y="1207008"/>
            <a:ext cx="0" cy="56022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DC068A8-B358-401B-B6F5-78A0001617BD}"/>
              </a:ext>
            </a:extLst>
          </p:cNvPr>
          <p:cNvSpPr/>
          <p:nvPr/>
        </p:nvSpPr>
        <p:spPr>
          <a:xfrm>
            <a:off x="1145984" y="1152674"/>
            <a:ext cx="673752" cy="5602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04F4ECF-0AF4-463C-A322-A3150C1E2221}"/>
              </a:ext>
            </a:extLst>
          </p:cNvPr>
          <p:cNvSpPr/>
          <p:nvPr/>
        </p:nvSpPr>
        <p:spPr>
          <a:xfrm>
            <a:off x="359666" y="1158240"/>
            <a:ext cx="673752" cy="5602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683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FD09A-7A51-46C6-9E5C-25EF2393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Journeys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2C1D93-C2DA-4986-871F-EA7932993645}"/>
              </a:ext>
            </a:extLst>
          </p:cNvPr>
          <p:cNvGrpSpPr/>
          <p:nvPr/>
        </p:nvGrpSpPr>
        <p:grpSpPr>
          <a:xfrm>
            <a:off x="1239808" y="4305377"/>
            <a:ext cx="496552" cy="618834"/>
            <a:chOff x="540152" y="4294542"/>
            <a:chExt cx="496552" cy="61883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E6F10B-D554-499C-A03C-A3DC1C78454E}"/>
                </a:ext>
              </a:extLst>
            </p:cNvPr>
            <p:cNvSpPr/>
            <p:nvPr/>
          </p:nvSpPr>
          <p:spPr>
            <a:xfrm>
              <a:off x="551778" y="4294542"/>
              <a:ext cx="473028" cy="618834"/>
            </a:xfrm>
            <a:custGeom>
              <a:avLst/>
              <a:gdLst>
                <a:gd name="connsiteX0" fmla="*/ 380423 w 682347"/>
                <a:gd name="connsiteY0" fmla="*/ 763328 h 876098"/>
                <a:gd name="connsiteX1" fmla="*/ 84195 w 682347"/>
                <a:gd name="connsiteY1" fmla="*/ 640455 h 876098"/>
                <a:gd name="connsiteX2" fmla="*/ 301365 w 682347"/>
                <a:gd name="connsiteY2" fmla="*/ 113723 h 876098"/>
                <a:gd name="connsiteX3" fmla="*/ 598545 w 682347"/>
                <a:gd name="connsiteY3" fmla="*/ 236595 h 876098"/>
                <a:gd name="connsiteX4" fmla="*/ 380423 w 682347"/>
                <a:gd name="connsiteY4" fmla="*/ 763328 h 876098"/>
                <a:gd name="connsiteX5" fmla="*/ 444240 w 682347"/>
                <a:gd name="connsiteY5" fmla="*/ 95625 h 876098"/>
                <a:gd name="connsiteX6" fmla="*/ 509963 w 682347"/>
                <a:gd name="connsiteY6" fmla="*/ 123248 h 876098"/>
                <a:gd name="connsiteX7" fmla="*/ 519488 w 682347"/>
                <a:gd name="connsiteY7" fmla="*/ 146108 h 876098"/>
                <a:gd name="connsiteX8" fmla="*/ 496628 w 682347"/>
                <a:gd name="connsiteY8" fmla="*/ 155633 h 876098"/>
                <a:gd name="connsiteX9" fmla="*/ 430905 w 682347"/>
                <a:gd name="connsiteY9" fmla="*/ 128010 h 876098"/>
                <a:gd name="connsiteX10" fmla="*/ 421380 w 682347"/>
                <a:gd name="connsiteY10" fmla="*/ 105150 h 876098"/>
                <a:gd name="connsiteX11" fmla="*/ 444240 w 682347"/>
                <a:gd name="connsiteY11" fmla="*/ 95625 h 876098"/>
                <a:gd name="connsiteX12" fmla="*/ 671888 w 682347"/>
                <a:gd name="connsiteY12" fmla="*/ 150870 h 876098"/>
                <a:gd name="connsiteX13" fmla="*/ 309938 w 682347"/>
                <a:gd name="connsiteY13" fmla="*/ 1328 h 876098"/>
                <a:gd name="connsiteX14" fmla="*/ 287078 w 682347"/>
                <a:gd name="connsiteY14" fmla="*/ 10853 h 876098"/>
                <a:gd name="connsiteX15" fmla="*/ 1328 w 682347"/>
                <a:gd name="connsiteY15" fmla="*/ 702368 h 876098"/>
                <a:gd name="connsiteX16" fmla="*/ 10853 w 682347"/>
                <a:gd name="connsiteY16" fmla="*/ 725228 h 876098"/>
                <a:gd name="connsiteX17" fmla="*/ 372803 w 682347"/>
                <a:gd name="connsiteY17" fmla="*/ 874770 h 876098"/>
                <a:gd name="connsiteX18" fmla="*/ 395663 w 682347"/>
                <a:gd name="connsiteY18" fmla="*/ 865245 h 876098"/>
                <a:gd name="connsiteX19" fmla="*/ 680460 w 682347"/>
                <a:gd name="connsiteY19" fmla="*/ 173730 h 876098"/>
                <a:gd name="connsiteX20" fmla="*/ 671888 w 682347"/>
                <a:gd name="connsiteY20" fmla="*/ 150870 h 876098"/>
                <a:gd name="connsiteX21" fmla="*/ 671888 w 682347"/>
                <a:gd name="connsiteY21" fmla="*/ 150870 h 87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82347" h="876098">
                  <a:moveTo>
                    <a:pt x="380423" y="763328"/>
                  </a:moveTo>
                  <a:lnTo>
                    <a:pt x="84195" y="640455"/>
                  </a:lnTo>
                  <a:lnTo>
                    <a:pt x="301365" y="113723"/>
                  </a:lnTo>
                  <a:lnTo>
                    <a:pt x="598545" y="236595"/>
                  </a:lnTo>
                  <a:lnTo>
                    <a:pt x="380423" y="763328"/>
                  </a:lnTo>
                  <a:close/>
                  <a:moveTo>
                    <a:pt x="444240" y="95625"/>
                  </a:moveTo>
                  <a:lnTo>
                    <a:pt x="509963" y="123248"/>
                  </a:lnTo>
                  <a:cubicBezTo>
                    <a:pt x="519488" y="127058"/>
                    <a:pt x="523298" y="137535"/>
                    <a:pt x="519488" y="146108"/>
                  </a:cubicBezTo>
                  <a:cubicBezTo>
                    <a:pt x="515678" y="155633"/>
                    <a:pt x="505200" y="159443"/>
                    <a:pt x="496628" y="155633"/>
                  </a:cubicBezTo>
                  <a:lnTo>
                    <a:pt x="430905" y="128010"/>
                  </a:lnTo>
                  <a:cubicBezTo>
                    <a:pt x="421380" y="124200"/>
                    <a:pt x="417570" y="113723"/>
                    <a:pt x="421380" y="105150"/>
                  </a:cubicBezTo>
                  <a:cubicBezTo>
                    <a:pt x="424238" y="96578"/>
                    <a:pt x="434715" y="91815"/>
                    <a:pt x="444240" y="95625"/>
                  </a:cubicBezTo>
                  <a:close/>
                  <a:moveTo>
                    <a:pt x="671888" y="150870"/>
                  </a:moveTo>
                  <a:lnTo>
                    <a:pt x="309938" y="1328"/>
                  </a:lnTo>
                  <a:cubicBezTo>
                    <a:pt x="300413" y="-2482"/>
                    <a:pt x="290888" y="2280"/>
                    <a:pt x="287078" y="10853"/>
                  </a:cubicBezTo>
                  <a:lnTo>
                    <a:pt x="1328" y="702368"/>
                  </a:lnTo>
                  <a:cubicBezTo>
                    <a:pt x="-2482" y="711893"/>
                    <a:pt x="2280" y="721418"/>
                    <a:pt x="10853" y="725228"/>
                  </a:cubicBezTo>
                  <a:lnTo>
                    <a:pt x="372803" y="874770"/>
                  </a:lnTo>
                  <a:cubicBezTo>
                    <a:pt x="382328" y="878580"/>
                    <a:pt x="391853" y="873818"/>
                    <a:pt x="395663" y="865245"/>
                  </a:cubicBezTo>
                  <a:lnTo>
                    <a:pt x="680460" y="173730"/>
                  </a:lnTo>
                  <a:cubicBezTo>
                    <a:pt x="685223" y="165158"/>
                    <a:pt x="680460" y="154680"/>
                    <a:pt x="671888" y="150870"/>
                  </a:cubicBezTo>
                  <a:lnTo>
                    <a:pt x="671888" y="15087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03F55CB-E081-4EA1-8E76-5CD9B7981AF0}"/>
                </a:ext>
              </a:extLst>
            </p:cNvPr>
            <p:cNvSpPr/>
            <p:nvPr/>
          </p:nvSpPr>
          <p:spPr>
            <a:xfrm>
              <a:off x="921150" y="4574020"/>
              <a:ext cx="115554" cy="223369"/>
            </a:xfrm>
            <a:custGeom>
              <a:avLst/>
              <a:gdLst>
                <a:gd name="connsiteX0" fmla="*/ 21908 w 166687"/>
                <a:gd name="connsiteY0" fmla="*/ 316230 h 316229"/>
                <a:gd name="connsiteX1" fmla="*/ 0 w 166687"/>
                <a:gd name="connsiteY1" fmla="*/ 283845 h 316229"/>
                <a:gd name="connsiteX2" fmla="*/ 42863 w 166687"/>
                <a:gd name="connsiteY2" fmla="*/ 255270 h 316229"/>
                <a:gd name="connsiteX3" fmla="*/ 30480 w 166687"/>
                <a:gd name="connsiteY3" fmla="*/ 192405 h 316229"/>
                <a:gd name="connsiteX4" fmla="*/ 83820 w 166687"/>
                <a:gd name="connsiteY4" fmla="*/ 156210 h 316229"/>
                <a:gd name="connsiteX5" fmla="*/ 71438 w 166687"/>
                <a:gd name="connsiteY5" fmla="*/ 93345 h 316229"/>
                <a:gd name="connsiteX6" fmla="*/ 124777 w 166687"/>
                <a:gd name="connsiteY6" fmla="*/ 58102 h 316229"/>
                <a:gd name="connsiteX7" fmla="*/ 114300 w 166687"/>
                <a:gd name="connsiteY7" fmla="*/ 7620 h 316229"/>
                <a:gd name="connsiteX8" fmla="*/ 151448 w 166687"/>
                <a:gd name="connsiteY8" fmla="*/ 0 h 316229"/>
                <a:gd name="connsiteX9" fmla="*/ 166688 w 166687"/>
                <a:gd name="connsiteY9" fmla="*/ 75248 h 316229"/>
                <a:gd name="connsiteX10" fmla="*/ 113348 w 166687"/>
                <a:gd name="connsiteY10" fmla="*/ 111443 h 316229"/>
                <a:gd name="connsiteX11" fmla="*/ 125730 w 166687"/>
                <a:gd name="connsiteY11" fmla="*/ 174308 h 316229"/>
                <a:gd name="connsiteX12" fmla="*/ 72390 w 166687"/>
                <a:gd name="connsiteY12" fmla="*/ 209550 h 316229"/>
                <a:gd name="connsiteX13" fmla="*/ 85725 w 166687"/>
                <a:gd name="connsiteY13" fmla="*/ 273367 h 31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6687" h="316229">
                  <a:moveTo>
                    <a:pt x="21908" y="316230"/>
                  </a:moveTo>
                  <a:lnTo>
                    <a:pt x="0" y="283845"/>
                  </a:lnTo>
                  <a:lnTo>
                    <a:pt x="42863" y="255270"/>
                  </a:lnTo>
                  <a:lnTo>
                    <a:pt x="30480" y="192405"/>
                  </a:lnTo>
                  <a:lnTo>
                    <a:pt x="83820" y="156210"/>
                  </a:lnTo>
                  <a:lnTo>
                    <a:pt x="71438" y="93345"/>
                  </a:lnTo>
                  <a:lnTo>
                    <a:pt x="124777" y="58102"/>
                  </a:lnTo>
                  <a:lnTo>
                    <a:pt x="114300" y="7620"/>
                  </a:lnTo>
                  <a:lnTo>
                    <a:pt x="151448" y="0"/>
                  </a:lnTo>
                  <a:lnTo>
                    <a:pt x="166688" y="75248"/>
                  </a:lnTo>
                  <a:lnTo>
                    <a:pt x="113348" y="111443"/>
                  </a:lnTo>
                  <a:lnTo>
                    <a:pt x="125730" y="174308"/>
                  </a:lnTo>
                  <a:lnTo>
                    <a:pt x="72390" y="209550"/>
                  </a:lnTo>
                  <a:lnTo>
                    <a:pt x="85725" y="2733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34005CD-5DDE-4DA2-8234-0994C0ED8168}"/>
                </a:ext>
              </a:extLst>
            </p:cNvPr>
            <p:cNvSpPr/>
            <p:nvPr/>
          </p:nvSpPr>
          <p:spPr>
            <a:xfrm>
              <a:off x="540152" y="4411874"/>
              <a:ext cx="115554" cy="223369"/>
            </a:xfrm>
            <a:custGeom>
              <a:avLst/>
              <a:gdLst>
                <a:gd name="connsiteX0" fmla="*/ 14288 w 166687"/>
                <a:gd name="connsiteY0" fmla="*/ 316230 h 316229"/>
                <a:gd name="connsiteX1" fmla="*/ 0 w 166687"/>
                <a:gd name="connsiteY1" fmla="*/ 240030 h 316229"/>
                <a:gd name="connsiteX2" fmla="*/ 53340 w 166687"/>
                <a:gd name="connsiteY2" fmla="*/ 204788 h 316229"/>
                <a:gd name="connsiteX3" fmla="*/ 40005 w 166687"/>
                <a:gd name="connsiteY3" fmla="*/ 141923 h 316229"/>
                <a:gd name="connsiteX4" fmla="*/ 93345 w 166687"/>
                <a:gd name="connsiteY4" fmla="*/ 105728 h 316229"/>
                <a:gd name="connsiteX5" fmla="*/ 80963 w 166687"/>
                <a:gd name="connsiteY5" fmla="*/ 42863 h 316229"/>
                <a:gd name="connsiteX6" fmla="*/ 144780 w 166687"/>
                <a:gd name="connsiteY6" fmla="*/ 0 h 316229"/>
                <a:gd name="connsiteX7" fmla="*/ 166688 w 166687"/>
                <a:gd name="connsiteY7" fmla="*/ 31433 h 316229"/>
                <a:gd name="connsiteX8" fmla="*/ 123825 w 166687"/>
                <a:gd name="connsiteY8" fmla="*/ 60008 h 316229"/>
                <a:gd name="connsiteX9" fmla="*/ 136208 w 166687"/>
                <a:gd name="connsiteY9" fmla="*/ 122873 h 316229"/>
                <a:gd name="connsiteX10" fmla="*/ 82868 w 166687"/>
                <a:gd name="connsiteY10" fmla="*/ 159067 h 316229"/>
                <a:gd name="connsiteX11" fmla="*/ 95250 w 166687"/>
                <a:gd name="connsiteY11" fmla="*/ 221933 h 316229"/>
                <a:gd name="connsiteX12" fmla="*/ 41910 w 166687"/>
                <a:gd name="connsiteY12" fmla="*/ 258128 h 316229"/>
                <a:gd name="connsiteX13" fmla="*/ 52388 w 166687"/>
                <a:gd name="connsiteY13" fmla="*/ 308610 h 31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6687" h="316229">
                  <a:moveTo>
                    <a:pt x="14288" y="316230"/>
                  </a:moveTo>
                  <a:lnTo>
                    <a:pt x="0" y="240030"/>
                  </a:lnTo>
                  <a:lnTo>
                    <a:pt x="53340" y="204788"/>
                  </a:lnTo>
                  <a:lnTo>
                    <a:pt x="40005" y="141923"/>
                  </a:lnTo>
                  <a:lnTo>
                    <a:pt x="93345" y="105728"/>
                  </a:lnTo>
                  <a:lnTo>
                    <a:pt x="80963" y="42863"/>
                  </a:lnTo>
                  <a:lnTo>
                    <a:pt x="144780" y="0"/>
                  </a:lnTo>
                  <a:lnTo>
                    <a:pt x="166688" y="31433"/>
                  </a:lnTo>
                  <a:lnTo>
                    <a:pt x="123825" y="60008"/>
                  </a:lnTo>
                  <a:lnTo>
                    <a:pt x="136208" y="122873"/>
                  </a:lnTo>
                  <a:lnTo>
                    <a:pt x="82868" y="159067"/>
                  </a:lnTo>
                  <a:lnTo>
                    <a:pt x="95250" y="221933"/>
                  </a:lnTo>
                  <a:lnTo>
                    <a:pt x="41910" y="258128"/>
                  </a:lnTo>
                  <a:lnTo>
                    <a:pt x="52388" y="3086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DA1813-A7DB-441A-AD23-AF9F3F7EE557}"/>
              </a:ext>
            </a:extLst>
          </p:cNvPr>
          <p:cNvGrpSpPr/>
          <p:nvPr/>
        </p:nvGrpSpPr>
        <p:grpSpPr>
          <a:xfrm>
            <a:off x="1295941" y="2934449"/>
            <a:ext cx="435803" cy="551697"/>
            <a:chOff x="570566" y="3568856"/>
            <a:chExt cx="435803" cy="55169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7D86F2-2182-44F0-A984-91FF0831E5CA}"/>
                </a:ext>
              </a:extLst>
            </p:cNvPr>
            <p:cNvSpPr/>
            <p:nvPr/>
          </p:nvSpPr>
          <p:spPr>
            <a:xfrm>
              <a:off x="570566" y="3568856"/>
              <a:ext cx="435803" cy="551697"/>
            </a:xfrm>
            <a:custGeom>
              <a:avLst/>
              <a:gdLst>
                <a:gd name="connsiteX0" fmla="*/ 628650 w 628649"/>
                <a:gd name="connsiteY0" fmla="*/ 57150 h 781050"/>
                <a:gd name="connsiteX1" fmla="*/ 628650 w 628649"/>
                <a:gd name="connsiteY1" fmla="*/ 0 h 781050"/>
                <a:gd name="connsiteX2" fmla="*/ 0 w 628649"/>
                <a:gd name="connsiteY2" fmla="*/ 0 h 781050"/>
                <a:gd name="connsiteX3" fmla="*/ 0 w 628649"/>
                <a:gd name="connsiteY3" fmla="*/ 38100 h 781050"/>
                <a:gd name="connsiteX4" fmla="*/ 0 w 628649"/>
                <a:gd name="connsiteY4" fmla="*/ 38100 h 781050"/>
                <a:gd name="connsiteX5" fmla="*/ 0 w 628649"/>
                <a:gd name="connsiteY5" fmla="*/ 238125 h 781050"/>
                <a:gd name="connsiteX6" fmla="*/ 0 w 628649"/>
                <a:gd name="connsiteY6" fmla="*/ 238125 h 781050"/>
                <a:gd name="connsiteX7" fmla="*/ 0 w 628649"/>
                <a:gd name="connsiteY7" fmla="*/ 781050 h 781050"/>
                <a:gd name="connsiteX8" fmla="*/ 628650 w 628649"/>
                <a:gd name="connsiteY8" fmla="*/ 781050 h 781050"/>
                <a:gd name="connsiteX9" fmla="*/ 628650 w 628649"/>
                <a:gd name="connsiteY9" fmla="*/ 171450 h 781050"/>
                <a:gd name="connsiteX10" fmla="*/ 628650 w 628649"/>
                <a:gd name="connsiteY10" fmla="*/ 171450 h 781050"/>
                <a:gd name="connsiteX11" fmla="*/ 628650 w 628649"/>
                <a:gd name="connsiteY11" fmla="*/ 57150 h 781050"/>
                <a:gd name="connsiteX12" fmla="*/ 314325 w 628649"/>
                <a:gd name="connsiteY12" fmla="*/ 647700 h 781050"/>
                <a:gd name="connsiteX13" fmla="*/ 128588 w 628649"/>
                <a:gd name="connsiteY13" fmla="*/ 461963 h 781050"/>
                <a:gd name="connsiteX14" fmla="*/ 314325 w 628649"/>
                <a:gd name="connsiteY14" fmla="*/ 276225 h 781050"/>
                <a:gd name="connsiteX15" fmla="*/ 500062 w 628649"/>
                <a:gd name="connsiteY15" fmla="*/ 461963 h 781050"/>
                <a:gd name="connsiteX16" fmla="*/ 314325 w 628649"/>
                <a:gd name="connsiteY16" fmla="*/ 647700 h 781050"/>
                <a:gd name="connsiteX17" fmla="*/ 571500 w 628649"/>
                <a:gd name="connsiteY17" fmla="*/ 171450 h 781050"/>
                <a:gd name="connsiteX18" fmla="*/ 57150 w 628649"/>
                <a:gd name="connsiteY18" fmla="*/ 171450 h 781050"/>
                <a:gd name="connsiteX19" fmla="*/ 57150 w 628649"/>
                <a:gd name="connsiteY19" fmla="*/ 57150 h 781050"/>
                <a:gd name="connsiteX20" fmla="*/ 571500 w 628649"/>
                <a:gd name="connsiteY20" fmla="*/ 57150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8649" h="781050">
                  <a:moveTo>
                    <a:pt x="628650" y="57150"/>
                  </a:moveTo>
                  <a:lnTo>
                    <a:pt x="62865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38100"/>
                  </a:lnTo>
                  <a:lnTo>
                    <a:pt x="0" y="238125"/>
                  </a:lnTo>
                  <a:lnTo>
                    <a:pt x="0" y="238125"/>
                  </a:lnTo>
                  <a:lnTo>
                    <a:pt x="0" y="781050"/>
                  </a:lnTo>
                  <a:lnTo>
                    <a:pt x="628650" y="781050"/>
                  </a:lnTo>
                  <a:lnTo>
                    <a:pt x="628650" y="171450"/>
                  </a:lnTo>
                  <a:lnTo>
                    <a:pt x="628650" y="171450"/>
                  </a:lnTo>
                  <a:lnTo>
                    <a:pt x="628650" y="57150"/>
                  </a:lnTo>
                  <a:close/>
                  <a:moveTo>
                    <a:pt x="314325" y="647700"/>
                  </a:moveTo>
                  <a:cubicBezTo>
                    <a:pt x="211745" y="647700"/>
                    <a:pt x="128588" y="564543"/>
                    <a:pt x="128588" y="461963"/>
                  </a:cubicBezTo>
                  <a:cubicBezTo>
                    <a:pt x="128588" y="359382"/>
                    <a:pt x="211745" y="276225"/>
                    <a:pt x="314325" y="276225"/>
                  </a:cubicBezTo>
                  <a:cubicBezTo>
                    <a:pt x="416905" y="276225"/>
                    <a:pt x="500062" y="359382"/>
                    <a:pt x="500062" y="461963"/>
                  </a:cubicBezTo>
                  <a:cubicBezTo>
                    <a:pt x="500062" y="564543"/>
                    <a:pt x="416905" y="647700"/>
                    <a:pt x="314325" y="647700"/>
                  </a:cubicBezTo>
                  <a:close/>
                  <a:moveTo>
                    <a:pt x="571500" y="171450"/>
                  </a:moveTo>
                  <a:lnTo>
                    <a:pt x="57150" y="171450"/>
                  </a:lnTo>
                  <a:lnTo>
                    <a:pt x="57150" y="57150"/>
                  </a:lnTo>
                  <a:lnTo>
                    <a:pt x="571500" y="571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8D2053B-A141-4AEB-A3E2-10E41E536B39}"/>
                </a:ext>
              </a:extLst>
            </p:cNvPr>
            <p:cNvSpPr/>
            <p:nvPr/>
          </p:nvSpPr>
          <p:spPr>
            <a:xfrm>
              <a:off x="649797" y="3629408"/>
              <a:ext cx="79236" cy="40368"/>
            </a:xfrm>
            <a:custGeom>
              <a:avLst/>
              <a:gdLst>
                <a:gd name="connsiteX0" fmla="*/ 0 w 114299"/>
                <a:gd name="connsiteY0" fmla="*/ 0 h 57150"/>
                <a:gd name="connsiteX1" fmla="*/ 114300 w 114299"/>
                <a:gd name="connsiteY1" fmla="*/ 0 h 57150"/>
                <a:gd name="connsiteX2" fmla="*/ 114300 w 114299"/>
                <a:gd name="connsiteY2" fmla="*/ 57150 h 57150"/>
                <a:gd name="connsiteX3" fmla="*/ 0 w 114299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" h="57150">
                  <a:moveTo>
                    <a:pt x="0" y="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5F3E2-674D-467D-9D85-E49FD0569D88}"/>
                </a:ext>
              </a:extLst>
            </p:cNvPr>
            <p:cNvSpPr/>
            <p:nvPr/>
          </p:nvSpPr>
          <p:spPr>
            <a:xfrm>
              <a:off x="686120" y="3790880"/>
              <a:ext cx="204696" cy="208568"/>
            </a:xfrm>
            <a:custGeom>
              <a:avLst/>
              <a:gdLst>
                <a:gd name="connsiteX0" fmla="*/ 147638 w 295275"/>
                <a:gd name="connsiteY0" fmla="*/ 0 h 295275"/>
                <a:gd name="connsiteX1" fmla="*/ 0 w 295275"/>
                <a:gd name="connsiteY1" fmla="*/ 147638 h 295275"/>
                <a:gd name="connsiteX2" fmla="*/ 147638 w 295275"/>
                <a:gd name="connsiteY2" fmla="*/ 295275 h 295275"/>
                <a:gd name="connsiteX3" fmla="*/ 295275 w 295275"/>
                <a:gd name="connsiteY3" fmla="*/ 147638 h 295275"/>
                <a:gd name="connsiteX4" fmla="*/ 147638 w 295275"/>
                <a:gd name="connsiteY4" fmla="*/ 0 h 295275"/>
                <a:gd name="connsiteX5" fmla="*/ 256975 w 295275"/>
                <a:gd name="connsiteY5" fmla="*/ 151657 h 295275"/>
                <a:gd name="connsiteX6" fmla="*/ 215877 w 295275"/>
                <a:gd name="connsiteY6" fmla="*/ 151664 h 295275"/>
                <a:gd name="connsiteX7" fmla="*/ 214313 w 295275"/>
                <a:gd name="connsiteY7" fmla="*/ 149971 h 295275"/>
                <a:gd name="connsiteX8" fmla="*/ 173202 w 295275"/>
                <a:gd name="connsiteY8" fmla="*/ 146629 h 295275"/>
                <a:gd name="connsiteX9" fmla="*/ 169859 w 295275"/>
                <a:gd name="connsiteY9" fmla="*/ 149971 h 295275"/>
                <a:gd name="connsiteX10" fmla="*/ 128763 w 295275"/>
                <a:gd name="connsiteY10" fmla="*/ 153318 h 295275"/>
                <a:gd name="connsiteX11" fmla="*/ 125416 w 295275"/>
                <a:gd name="connsiteY11" fmla="*/ 149971 h 295275"/>
                <a:gd name="connsiteX12" fmla="*/ 84305 w 295275"/>
                <a:gd name="connsiteY12" fmla="*/ 146629 h 295275"/>
                <a:gd name="connsiteX13" fmla="*/ 80963 w 295275"/>
                <a:gd name="connsiteY13" fmla="*/ 149971 h 295275"/>
                <a:gd name="connsiteX14" fmla="*/ 39994 w 295275"/>
                <a:gd name="connsiteY14" fmla="*/ 153221 h 295275"/>
                <a:gd name="connsiteX15" fmla="*/ 38300 w 295275"/>
                <a:gd name="connsiteY15" fmla="*/ 151657 h 295275"/>
                <a:gd name="connsiteX16" fmla="*/ 38100 w 295275"/>
                <a:gd name="connsiteY16" fmla="*/ 147638 h 295275"/>
                <a:gd name="connsiteX17" fmla="*/ 147638 w 295275"/>
                <a:gd name="connsiteY17" fmla="*/ 38100 h 295275"/>
                <a:gd name="connsiteX18" fmla="*/ 257175 w 295275"/>
                <a:gd name="connsiteY18" fmla="*/ 147638 h 295275"/>
                <a:gd name="connsiteX19" fmla="*/ 256975 w 295275"/>
                <a:gd name="connsiteY19" fmla="*/ 151657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5275" h="295275">
                  <a:moveTo>
                    <a:pt x="147638" y="0"/>
                  </a:moveTo>
                  <a:cubicBezTo>
                    <a:pt x="66100" y="0"/>
                    <a:pt x="0" y="66100"/>
                    <a:pt x="0" y="147638"/>
                  </a:cubicBezTo>
                  <a:cubicBezTo>
                    <a:pt x="0" y="229175"/>
                    <a:pt x="66100" y="295275"/>
                    <a:pt x="147638" y="295275"/>
                  </a:cubicBezTo>
                  <a:cubicBezTo>
                    <a:pt x="229175" y="295275"/>
                    <a:pt x="295275" y="229175"/>
                    <a:pt x="295275" y="147638"/>
                  </a:cubicBezTo>
                  <a:cubicBezTo>
                    <a:pt x="295185" y="66137"/>
                    <a:pt x="229138" y="90"/>
                    <a:pt x="147638" y="0"/>
                  </a:cubicBezTo>
                  <a:close/>
                  <a:moveTo>
                    <a:pt x="256975" y="151657"/>
                  </a:moveTo>
                  <a:cubicBezTo>
                    <a:pt x="245628" y="163008"/>
                    <a:pt x="227227" y="163011"/>
                    <a:pt x="215877" y="151664"/>
                  </a:cubicBezTo>
                  <a:cubicBezTo>
                    <a:pt x="215334" y="151121"/>
                    <a:pt x="214812" y="150556"/>
                    <a:pt x="214313" y="149971"/>
                  </a:cubicBezTo>
                  <a:cubicBezTo>
                    <a:pt x="203884" y="137695"/>
                    <a:pt x="185477" y="136199"/>
                    <a:pt x="173202" y="146629"/>
                  </a:cubicBezTo>
                  <a:cubicBezTo>
                    <a:pt x="171999" y="147651"/>
                    <a:pt x="170881" y="148768"/>
                    <a:pt x="169859" y="149971"/>
                  </a:cubicBezTo>
                  <a:cubicBezTo>
                    <a:pt x="159435" y="162244"/>
                    <a:pt x="141036" y="163742"/>
                    <a:pt x="128763" y="153318"/>
                  </a:cubicBezTo>
                  <a:cubicBezTo>
                    <a:pt x="127558" y="152295"/>
                    <a:pt x="126439" y="151176"/>
                    <a:pt x="125416" y="149971"/>
                  </a:cubicBezTo>
                  <a:cubicBezTo>
                    <a:pt x="114987" y="137695"/>
                    <a:pt x="96581" y="136199"/>
                    <a:pt x="84305" y="146629"/>
                  </a:cubicBezTo>
                  <a:cubicBezTo>
                    <a:pt x="83102" y="147651"/>
                    <a:pt x="81985" y="148768"/>
                    <a:pt x="80963" y="149971"/>
                  </a:cubicBezTo>
                  <a:cubicBezTo>
                    <a:pt x="70547" y="162182"/>
                    <a:pt x="52204" y="163638"/>
                    <a:pt x="39994" y="153221"/>
                  </a:cubicBezTo>
                  <a:cubicBezTo>
                    <a:pt x="39409" y="152723"/>
                    <a:pt x="38844" y="152201"/>
                    <a:pt x="38300" y="151657"/>
                  </a:cubicBezTo>
                  <a:cubicBezTo>
                    <a:pt x="38252" y="150314"/>
                    <a:pt x="38100" y="149000"/>
                    <a:pt x="38100" y="147638"/>
                  </a:cubicBezTo>
                  <a:cubicBezTo>
                    <a:pt x="38100" y="87141"/>
                    <a:pt x="87141" y="38100"/>
                    <a:pt x="147638" y="38100"/>
                  </a:cubicBezTo>
                  <a:cubicBezTo>
                    <a:pt x="208134" y="38100"/>
                    <a:pt x="257175" y="87141"/>
                    <a:pt x="257175" y="147638"/>
                  </a:cubicBezTo>
                  <a:cubicBezTo>
                    <a:pt x="257175" y="149000"/>
                    <a:pt x="257023" y="150314"/>
                    <a:pt x="256975" y="15165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B2FDB6E-B438-4780-AAE6-25CDD27FAEBB}"/>
                </a:ext>
              </a:extLst>
            </p:cNvPr>
            <p:cNvSpPr/>
            <p:nvPr/>
          </p:nvSpPr>
          <p:spPr>
            <a:xfrm>
              <a:off x="781858" y="3629408"/>
              <a:ext cx="39619" cy="40368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2BD47D7-AF58-4EA9-B28B-6DCD9E56204B}"/>
                </a:ext>
              </a:extLst>
            </p:cNvPr>
            <p:cNvSpPr/>
            <p:nvPr/>
          </p:nvSpPr>
          <p:spPr>
            <a:xfrm>
              <a:off x="841286" y="3629408"/>
              <a:ext cx="39619" cy="40368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AB2C45B-A55E-4BEC-A2C4-17E920153D7B}"/>
                </a:ext>
              </a:extLst>
            </p:cNvPr>
            <p:cNvSpPr/>
            <p:nvPr/>
          </p:nvSpPr>
          <p:spPr>
            <a:xfrm>
              <a:off x="900714" y="3629408"/>
              <a:ext cx="39619" cy="40368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6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6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B63424-EB37-4CBA-834D-51D76D6195C9}"/>
              </a:ext>
            </a:extLst>
          </p:cNvPr>
          <p:cNvGrpSpPr/>
          <p:nvPr/>
        </p:nvGrpSpPr>
        <p:grpSpPr>
          <a:xfrm>
            <a:off x="1217908" y="3703113"/>
            <a:ext cx="574497" cy="450777"/>
            <a:chOff x="504496" y="2863088"/>
            <a:chExt cx="574497" cy="45077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D4309C-C0D2-4528-87D2-5493A4DFA65B}"/>
                </a:ext>
              </a:extLst>
            </p:cNvPr>
            <p:cNvSpPr/>
            <p:nvPr/>
          </p:nvSpPr>
          <p:spPr>
            <a:xfrm>
              <a:off x="846245" y="2906961"/>
              <a:ext cx="232748" cy="247100"/>
            </a:xfrm>
            <a:custGeom>
              <a:avLst/>
              <a:gdLst>
                <a:gd name="connsiteX0" fmla="*/ 328917 w 335741"/>
                <a:gd name="connsiteY0" fmla="*/ 147647 h 349825"/>
                <a:gd name="connsiteX1" fmla="*/ 313725 w 335741"/>
                <a:gd name="connsiteY1" fmla="*/ 130292 h 349825"/>
                <a:gd name="connsiteX2" fmla="*/ 213008 w 335741"/>
                <a:gd name="connsiteY2" fmla="*/ 109728 h 349825"/>
                <a:gd name="connsiteX3" fmla="*/ 195739 w 335741"/>
                <a:gd name="connsiteY3" fmla="*/ 114919 h 349825"/>
                <a:gd name="connsiteX4" fmla="*/ 175393 w 335741"/>
                <a:gd name="connsiteY4" fmla="*/ 135255 h 349825"/>
                <a:gd name="connsiteX5" fmla="*/ 40138 w 335741"/>
                <a:gd name="connsiteY5" fmla="*/ 0 h 349825"/>
                <a:gd name="connsiteX6" fmla="*/ 0 w 335741"/>
                <a:gd name="connsiteY6" fmla="*/ 67628 h 349825"/>
                <a:gd name="connsiteX7" fmla="*/ 121510 w 335741"/>
                <a:gd name="connsiteY7" fmla="*/ 189138 h 349825"/>
                <a:gd name="connsiteX8" fmla="*/ 101860 w 335741"/>
                <a:gd name="connsiteY8" fmla="*/ 208798 h 349825"/>
                <a:gd name="connsiteX9" fmla="*/ 96622 w 335741"/>
                <a:gd name="connsiteY9" fmla="*/ 225847 h 349825"/>
                <a:gd name="connsiteX10" fmla="*/ 116100 w 335741"/>
                <a:gd name="connsiteY10" fmla="*/ 327612 h 349825"/>
                <a:gd name="connsiteX11" fmla="*/ 133541 w 335741"/>
                <a:gd name="connsiteY11" fmla="*/ 343033 h 349825"/>
                <a:gd name="connsiteX12" fmla="*/ 234563 w 335741"/>
                <a:gd name="connsiteY12" fmla="*/ 349768 h 349825"/>
                <a:gd name="connsiteX13" fmla="*/ 235849 w 335741"/>
                <a:gd name="connsiteY13" fmla="*/ 349815 h 349825"/>
                <a:gd name="connsiteX14" fmla="*/ 255522 w 335741"/>
                <a:gd name="connsiteY14" fmla="*/ 331389 h 349825"/>
                <a:gd name="connsiteX15" fmla="*/ 237096 w 335741"/>
                <a:gd name="connsiteY15" fmla="*/ 311715 h 349825"/>
                <a:gd name="connsiteX16" fmla="*/ 150743 w 335741"/>
                <a:gd name="connsiteY16" fmla="*/ 306000 h 349825"/>
                <a:gd name="connsiteX17" fmla="*/ 135931 w 335741"/>
                <a:gd name="connsiteY17" fmla="*/ 228610 h 349825"/>
                <a:gd name="connsiteX18" fmla="*/ 215436 w 335741"/>
                <a:gd name="connsiteY18" fmla="*/ 149104 h 349825"/>
                <a:gd name="connsiteX19" fmla="*/ 291884 w 335741"/>
                <a:gd name="connsiteY19" fmla="*/ 164678 h 349825"/>
                <a:gd name="connsiteX20" fmla="*/ 297656 w 335741"/>
                <a:gd name="connsiteY20" fmla="*/ 251203 h 349825"/>
                <a:gd name="connsiteX21" fmla="*/ 317945 w 335741"/>
                <a:gd name="connsiteY21" fmla="*/ 268957 h 349825"/>
                <a:gd name="connsiteX22" fmla="*/ 335699 w 335741"/>
                <a:gd name="connsiteY22" fmla="*/ 248669 h 34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5741" h="349825">
                  <a:moveTo>
                    <a:pt x="328917" y="147647"/>
                  </a:moveTo>
                  <a:cubicBezTo>
                    <a:pt x="328329" y="139105"/>
                    <a:pt x="322114" y="132006"/>
                    <a:pt x="313725" y="130292"/>
                  </a:cubicBezTo>
                  <a:lnTo>
                    <a:pt x="213008" y="109728"/>
                  </a:lnTo>
                  <a:cubicBezTo>
                    <a:pt x="206744" y="108431"/>
                    <a:pt x="200249" y="110383"/>
                    <a:pt x="195739" y="114919"/>
                  </a:cubicBezTo>
                  <a:lnTo>
                    <a:pt x="175393" y="135255"/>
                  </a:lnTo>
                  <a:lnTo>
                    <a:pt x="40138" y="0"/>
                  </a:lnTo>
                  <a:cubicBezTo>
                    <a:pt x="38506" y="27714"/>
                    <a:pt x="23546" y="52919"/>
                    <a:pt x="0" y="67628"/>
                  </a:cubicBezTo>
                  <a:lnTo>
                    <a:pt x="121510" y="189138"/>
                  </a:lnTo>
                  <a:lnTo>
                    <a:pt x="101860" y="208798"/>
                  </a:lnTo>
                  <a:cubicBezTo>
                    <a:pt x="97397" y="213262"/>
                    <a:pt x="95435" y="219647"/>
                    <a:pt x="96622" y="225847"/>
                  </a:cubicBezTo>
                  <a:lnTo>
                    <a:pt x="116100" y="327612"/>
                  </a:lnTo>
                  <a:cubicBezTo>
                    <a:pt x="117731" y="336120"/>
                    <a:pt x="124898" y="342456"/>
                    <a:pt x="133541" y="343033"/>
                  </a:cubicBezTo>
                  <a:lnTo>
                    <a:pt x="234563" y="349768"/>
                  </a:lnTo>
                  <a:cubicBezTo>
                    <a:pt x="234991" y="349768"/>
                    <a:pt x="235420" y="349815"/>
                    <a:pt x="235849" y="349815"/>
                  </a:cubicBezTo>
                  <a:cubicBezTo>
                    <a:pt x="246370" y="350160"/>
                    <a:pt x="255178" y="341910"/>
                    <a:pt x="255522" y="331389"/>
                  </a:cubicBezTo>
                  <a:cubicBezTo>
                    <a:pt x="255867" y="320868"/>
                    <a:pt x="247618" y="312060"/>
                    <a:pt x="237096" y="311715"/>
                  </a:cubicBezTo>
                  <a:lnTo>
                    <a:pt x="150743" y="306000"/>
                  </a:lnTo>
                  <a:lnTo>
                    <a:pt x="135931" y="228610"/>
                  </a:lnTo>
                  <a:lnTo>
                    <a:pt x="215436" y="149104"/>
                  </a:lnTo>
                  <a:lnTo>
                    <a:pt x="291884" y="164678"/>
                  </a:lnTo>
                  <a:lnTo>
                    <a:pt x="297656" y="251203"/>
                  </a:lnTo>
                  <a:cubicBezTo>
                    <a:pt x="298356" y="261708"/>
                    <a:pt x="307439" y="269658"/>
                    <a:pt x="317945" y="268957"/>
                  </a:cubicBezTo>
                  <a:cubicBezTo>
                    <a:pt x="328450" y="268257"/>
                    <a:pt x="336398" y="259174"/>
                    <a:pt x="335699" y="24866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05C800A-A246-4FC8-89D9-4443A3D6C017}"/>
                </a:ext>
              </a:extLst>
            </p:cNvPr>
            <p:cNvSpPr/>
            <p:nvPr/>
          </p:nvSpPr>
          <p:spPr>
            <a:xfrm>
              <a:off x="531304" y="3001329"/>
              <a:ext cx="223719" cy="231799"/>
            </a:xfrm>
            <a:custGeom>
              <a:avLst/>
              <a:gdLst>
                <a:gd name="connsiteX0" fmla="*/ 322717 w 322716"/>
                <a:gd name="connsiteY0" fmla="*/ 146628 h 328164"/>
                <a:gd name="connsiteX1" fmla="*/ 297485 w 322716"/>
                <a:gd name="connsiteY1" fmla="*/ 60227 h 328164"/>
                <a:gd name="connsiteX2" fmla="*/ 230276 w 322716"/>
                <a:gd name="connsiteY2" fmla="*/ 140522 h 328164"/>
                <a:gd name="connsiteX3" fmla="*/ 91826 w 322716"/>
                <a:gd name="connsiteY3" fmla="*/ 153033 h 328164"/>
                <a:gd name="connsiteX4" fmla="*/ 79315 w 322716"/>
                <a:gd name="connsiteY4" fmla="*/ 14584 h 328164"/>
                <a:gd name="connsiteX5" fmla="*/ 91821 w 322716"/>
                <a:gd name="connsiteY5" fmla="*/ 2076 h 328164"/>
                <a:gd name="connsiteX6" fmla="*/ 94297 w 322716"/>
                <a:gd name="connsiteY6" fmla="*/ 0 h 328164"/>
                <a:gd name="connsiteX7" fmla="*/ 0 w 322716"/>
                <a:gd name="connsiteY7" fmla="*/ 146628 h 328164"/>
                <a:gd name="connsiteX8" fmla="*/ 0 w 322716"/>
                <a:gd name="connsiteY8" fmla="*/ 328165 h 328164"/>
                <a:gd name="connsiteX9" fmla="*/ 322717 w 322716"/>
                <a:gd name="connsiteY9" fmla="*/ 328165 h 32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716" h="328164">
                  <a:moveTo>
                    <a:pt x="322717" y="146628"/>
                  </a:moveTo>
                  <a:cubicBezTo>
                    <a:pt x="322724" y="116010"/>
                    <a:pt x="313969" y="86029"/>
                    <a:pt x="297485" y="60227"/>
                  </a:cubicBezTo>
                  <a:lnTo>
                    <a:pt x="230276" y="140522"/>
                  </a:lnTo>
                  <a:cubicBezTo>
                    <a:pt x="195500" y="182209"/>
                    <a:pt x="133513" y="187811"/>
                    <a:pt x="91826" y="153033"/>
                  </a:cubicBezTo>
                  <a:cubicBezTo>
                    <a:pt x="50140" y="118257"/>
                    <a:pt x="44538" y="56270"/>
                    <a:pt x="79315" y="14584"/>
                  </a:cubicBezTo>
                  <a:cubicBezTo>
                    <a:pt x="83099" y="10047"/>
                    <a:pt x="87285" y="5861"/>
                    <a:pt x="91821" y="2076"/>
                  </a:cubicBezTo>
                  <a:lnTo>
                    <a:pt x="94297" y="0"/>
                  </a:lnTo>
                  <a:cubicBezTo>
                    <a:pt x="36874" y="26205"/>
                    <a:pt x="23" y="83508"/>
                    <a:pt x="0" y="146628"/>
                  </a:cubicBezTo>
                  <a:lnTo>
                    <a:pt x="0" y="328165"/>
                  </a:lnTo>
                  <a:lnTo>
                    <a:pt x="322717" y="32816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B0A798C-96F6-49DD-9393-963428FBFE7F}"/>
                </a:ext>
              </a:extLst>
            </p:cNvPr>
            <p:cNvSpPr/>
            <p:nvPr/>
          </p:nvSpPr>
          <p:spPr>
            <a:xfrm>
              <a:off x="590363" y="2891265"/>
              <a:ext cx="194025" cy="214004"/>
            </a:xfrm>
            <a:custGeom>
              <a:avLst/>
              <a:gdLst>
                <a:gd name="connsiteX0" fmla="*/ 238087 w 279882"/>
                <a:gd name="connsiteY0" fmla="*/ 17259 h 302971"/>
                <a:gd name="connsiteX1" fmla="*/ 239839 w 279882"/>
                <a:gd name="connsiteY1" fmla="*/ 0 h 302971"/>
                <a:gd name="connsiteX2" fmla="*/ 24946 w 279882"/>
                <a:gd name="connsiteY2" fmla="*/ 179803 h 302971"/>
                <a:gd name="connsiteX3" fmla="*/ 16282 w 279882"/>
                <a:gd name="connsiteY3" fmla="*/ 278025 h 302971"/>
                <a:gd name="connsiteX4" fmla="*/ 114504 w 279882"/>
                <a:gd name="connsiteY4" fmla="*/ 286689 h 302971"/>
                <a:gd name="connsiteX5" fmla="*/ 123168 w 279882"/>
                <a:gd name="connsiteY5" fmla="*/ 278025 h 302971"/>
                <a:gd name="connsiteX6" fmla="*/ 279882 w 279882"/>
                <a:gd name="connsiteY6" fmla="*/ 90735 h 302971"/>
                <a:gd name="connsiteX7" fmla="*/ 238087 w 279882"/>
                <a:gd name="connsiteY7" fmla="*/ 17259 h 302971"/>
                <a:gd name="connsiteX8" fmla="*/ 94478 w 279882"/>
                <a:gd name="connsiteY8" fmla="*/ 235439 h 302971"/>
                <a:gd name="connsiteX9" fmla="*/ 67538 w 279882"/>
                <a:gd name="connsiteY9" fmla="*/ 235443 h 302971"/>
                <a:gd name="connsiteX10" fmla="*/ 67533 w 279882"/>
                <a:gd name="connsiteY10" fmla="*/ 208502 h 302971"/>
                <a:gd name="connsiteX11" fmla="*/ 94475 w 279882"/>
                <a:gd name="connsiteY11" fmla="*/ 208498 h 302971"/>
                <a:gd name="connsiteX12" fmla="*/ 94478 w 279882"/>
                <a:gd name="connsiteY12" fmla="*/ 208502 h 302971"/>
                <a:gd name="connsiteX13" fmla="*/ 94478 w 279882"/>
                <a:gd name="connsiteY13" fmla="*/ 235439 h 30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882" h="302971">
                  <a:moveTo>
                    <a:pt x="238087" y="17259"/>
                  </a:moveTo>
                  <a:cubicBezTo>
                    <a:pt x="238087" y="11461"/>
                    <a:pt x="238673" y="5679"/>
                    <a:pt x="239839" y="0"/>
                  </a:cubicBezTo>
                  <a:lnTo>
                    <a:pt x="24946" y="179803"/>
                  </a:lnTo>
                  <a:cubicBezTo>
                    <a:pt x="-4570" y="204534"/>
                    <a:pt x="-8449" y="248509"/>
                    <a:pt x="16282" y="278025"/>
                  </a:cubicBezTo>
                  <a:cubicBezTo>
                    <a:pt x="41012" y="307541"/>
                    <a:pt x="84988" y="311420"/>
                    <a:pt x="114504" y="286689"/>
                  </a:cubicBezTo>
                  <a:cubicBezTo>
                    <a:pt x="117640" y="284061"/>
                    <a:pt x="120540" y="281162"/>
                    <a:pt x="123168" y="278025"/>
                  </a:cubicBezTo>
                  <a:lnTo>
                    <a:pt x="279882" y="90735"/>
                  </a:lnTo>
                  <a:cubicBezTo>
                    <a:pt x="254004" y="75292"/>
                    <a:pt x="238135" y="47395"/>
                    <a:pt x="238087" y="17259"/>
                  </a:cubicBezTo>
                  <a:close/>
                  <a:moveTo>
                    <a:pt x="94478" y="235439"/>
                  </a:moveTo>
                  <a:cubicBezTo>
                    <a:pt x="87040" y="242880"/>
                    <a:pt x="74978" y="242882"/>
                    <a:pt x="67538" y="235443"/>
                  </a:cubicBezTo>
                  <a:cubicBezTo>
                    <a:pt x="60097" y="228005"/>
                    <a:pt x="60095" y="215943"/>
                    <a:pt x="67533" y="208502"/>
                  </a:cubicBezTo>
                  <a:cubicBezTo>
                    <a:pt x="74972" y="201061"/>
                    <a:pt x="87034" y="201059"/>
                    <a:pt x="94475" y="208498"/>
                  </a:cubicBezTo>
                  <a:cubicBezTo>
                    <a:pt x="94475" y="208499"/>
                    <a:pt x="94477" y="208501"/>
                    <a:pt x="94478" y="208502"/>
                  </a:cubicBezTo>
                  <a:cubicBezTo>
                    <a:pt x="101915" y="215941"/>
                    <a:pt x="101915" y="228000"/>
                    <a:pt x="94478" y="23543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B4F6B6-CB90-40ED-A7C4-AE02F38D89B8}"/>
                </a:ext>
              </a:extLst>
            </p:cNvPr>
            <p:cNvSpPr/>
            <p:nvPr/>
          </p:nvSpPr>
          <p:spPr>
            <a:xfrm>
              <a:off x="504496" y="3260041"/>
              <a:ext cx="277330" cy="53824"/>
            </a:xfrm>
            <a:custGeom>
              <a:avLst/>
              <a:gdLst>
                <a:gd name="connsiteX0" fmla="*/ 361950 w 400050"/>
                <a:gd name="connsiteY0" fmla="*/ 0 h 76200"/>
                <a:gd name="connsiteX1" fmla="*/ 38100 w 400050"/>
                <a:gd name="connsiteY1" fmla="*/ 0 h 76200"/>
                <a:gd name="connsiteX2" fmla="*/ 0 w 400050"/>
                <a:gd name="connsiteY2" fmla="*/ 38100 h 76200"/>
                <a:gd name="connsiteX3" fmla="*/ 0 w 400050"/>
                <a:gd name="connsiteY3" fmla="*/ 76200 h 76200"/>
                <a:gd name="connsiteX4" fmla="*/ 400050 w 400050"/>
                <a:gd name="connsiteY4" fmla="*/ 76200 h 76200"/>
                <a:gd name="connsiteX5" fmla="*/ 400050 w 400050"/>
                <a:gd name="connsiteY5" fmla="*/ 38100 h 76200"/>
                <a:gd name="connsiteX6" fmla="*/ 361950 w 400050"/>
                <a:gd name="connsiteY6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0" h="76200">
                  <a:moveTo>
                    <a:pt x="361950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76200"/>
                  </a:lnTo>
                  <a:lnTo>
                    <a:pt x="400050" y="76200"/>
                  </a:lnTo>
                  <a:lnTo>
                    <a:pt x="400050" y="38100"/>
                  </a:lnTo>
                  <a:cubicBezTo>
                    <a:pt x="400050" y="17058"/>
                    <a:pt x="382992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9590F8A-DA19-4B3F-AFAC-4C0BC7C782D7}"/>
                </a:ext>
              </a:extLst>
            </p:cNvPr>
            <p:cNvSpPr/>
            <p:nvPr/>
          </p:nvSpPr>
          <p:spPr>
            <a:xfrm>
              <a:off x="775223" y="2863088"/>
              <a:ext cx="79237" cy="80736"/>
            </a:xfrm>
            <a:custGeom>
              <a:avLst/>
              <a:gdLst>
                <a:gd name="connsiteX0" fmla="*/ 57150 w 114300"/>
                <a:gd name="connsiteY0" fmla="*/ 0 h 114300"/>
                <a:gd name="connsiteX1" fmla="*/ 0 w 114300"/>
                <a:gd name="connsiteY1" fmla="*/ 57150 h 114300"/>
                <a:gd name="connsiteX2" fmla="*/ 57150 w 114300"/>
                <a:gd name="connsiteY2" fmla="*/ 114300 h 114300"/>
                <a:gd name="connsiteX3" fmla="*/ 114300 w 114300"/>
                <a:gd name="connsiteY3" fmla="*/ 57150 h 114300"/>
                <a:gd name="connsiteX4" fmla="*/ 57150 w 114300"/>
                <a:gd name="connsiteY4" fmla="*/ 0 h 114300"/>
                <a:gd name="connsiteX5" fmla="*/ 57150 w 114300"/>
                <a:gd name="connsiteY5" fmla="*/ 71438 h 114300"/>
                <a:gd name="connsiteX6" fmla="*/ 42863 w 114300"/>
                <a:gd name="connsiteY6" fmla="*/ 57150 h 114300"/>
                <a:gd name="connsiteX7" fmla="*/ 57150 w 114300"/>
                <a:gd name="connsiteY7" fmla="*/ 42863 h 114300"/>
                <a:gd name="connsiteX8" fmla="*/ 71438 w 114300"/>
                <a:gd name="connsiteY8" fmla="*/ 57150 h 114300"/>
                <a:gd name="connsiteX9" fmla="*/ 57150 w 114300"/>
                <a:gd name="connsiteY9" fmla="*/ 7143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57150" y="0"/>
                  </a:moveTo>
                  <a:cubicBezTo>
                    <a:pt x="25587" y="0"/>
                    <a:pt x="0" y="25587"/>
                    <a:pt x="0" y="57150"/>
                  </a:cubicBezTo>
                  <a:cubicBezTo>
                    <a:pt x="0" y="88713"/>
                    <a:pt x="25587" y="114300"/>
                    <a:pt x="57150" y="114300"/>
                  </a:cubicBezTo>
                  <a:cubicBezTo>
                    <a:pt x="88713" y="114300"/>
                    <a:pt x="114300" y="88713"/>
                    <a:pt x="114300" y="57150"/>
                  </a:cubicBezTo>
                  <a:cubicBezTo>
                    <a:pt x="114300" y="25587"/>
                    <a:pt x="88713" y="0"/>
                    <a:pt x="57150" y="0"/>
                  </a:cubicBezTo>
                  <a:close/>
                  <a:moveTo>
                    <a:pt x="57150" y="71438"/>
                  </a:moveTo>
                  <a:cubicBezTo>
                    <a:pt x="49259" y="71438"/>
                    <a:pt x="42863" y="65041"/>
                    <a:pt x="42863" y="57150"/>
                  </a:cubicBezTo>
                  <a:cubicBezTo>
                    <a:pt x="42863" y="49259"/>
                    <a:pt x="49259" y="42863"/>
                    <a:pt x="57150" y="42863"/>
                  </a:cubicBezTo>
                  <a:cubicBezTo>
                    <a:pt x="65041" y="42863"/>
                    <a:pt x="71438" y="49259"/>
                    <a:pt x="71438" y="57150"/>
                  </a:cubicBezTo>
                  <a:cubicBezTo>
                    <a:pt x="71438" y="65041"/>
                    <a:pt x="65041" y="71438"/>
                    <a:pt x="57150" y="7143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0E6814-2B16-4199-AA6C-6475FF48D257}"/>
              </a:ext>
            </a:extLst>
          </p:cNvPr>
          <p:cNvGrpSpPr/>
          <p:nvPr/>
        </p:nvGrpSpPr>
        <p:grpSpPr>
          <a:xfrm>
            <a:off x="1197549" y="2336544"/>
            <a:ext cx="581072" cy="296032"/>
            <a:chOff x="497893" y="2325709"/>
            <a:chExt cx="581072" cy="29603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F5B7284-3274-4E05-A4C3-D57803EC3536}"/>
                </a:ext>
              </a:extLst>
            </p:cNvPr>
            <p:cNvSpPr/>
            <p:nvPr/>
          </p:nvSpPr>
          <p:spPr>
            <a:xfrm>
              <a:off x="577130" y="2514093"/>
              <a:ext cx="105649" cy="10764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6B6C4D-5B89-47F4-842A-E6FAED851A46}"/>
                </a:ext>
              </a:extLst>
            </p:cNvPr>
            <p:cNvSpPr/>
            <p:nvPr/>
          </p:nvSpPr>
          <p:spPr>
            <a:xfrm>
              <a:off x="894078" y="2514093"/>
              <a:ext cx="105649" cy="10764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1F3191-0982-42AD-BB6E-2F476C93A6BE}"/>
                </a:ext>
              </a:extLst>
            </p:cNvPr>
            <p:cNvSpPr/>
            <p:nvPr/>
          </p:nvSpPr>
          <p:spPr>
            <a:xfrm>
              <a:off x="497893" y="2325709"/>
              <a:ext cx="581072" cy="242208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A007DF-D787-421A-A183-EC0A3E83B30E}"/>
              </a:ext>
            </a:extLst>
          </p:cNvPr>
          <p:cNvGrpSpPr/>
          <p:nvPr/>
        </p:nvGrpSpPr>
        <p:grpSpPr>
          <a:xfrm>
            <a:off x="1223961" y="1664604"/>
            <a:ext cx="528247" cy="417136"/>
            <a:chOff x="524305" y="1653769"/>
            <a:chExt cx="528247" cy="417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1481BD-B478-4FBD-8D13-65F15E893FC8}"/>
                </a:ext>
              </a:extLst>
            </p:cNvPr>
            <p:cNvSpPr/>
            <p:nvPr/>
          </p:nvSpPr>
          <p:spPr>
            <a:xfrm>
              <a:off x="624474" y="1819210"/>
              <a:ext cx="94027" cy="153533"/>
            </a:xfrm>
            <a:custGeom>
              <a:avLst/>
              <a:gdLst>
                <a:gd name="connsiteX0" fmla="*/ 108776 w 135635"/>
                <a:gd name="connsiteY0" fmla="*/ 217361 h 217360"/>
                <a:gd name="connsiteX1" fmla="*/ 0 w 135635"/>
                <a:gd name="connsiteY1" fmla="*/ 108680 h 217360"/>
                <a:gd name="connsiteX2" fmla="*/ 108776 w 135635"/>
                <a:gd name="connsiteY2" fmla="*/ 0 h 217360"/>
                <a:gd name="connsiteX3" fmla="*/ 135636 w 135635"/>
                <a:gd name="connsiteY3" fmla="*/ 26860 h 217360"/>
                <a:gd name="connsiteX4" fmla="*/ 53912 w 135635"/>
                <a:gd name="connsiteY4" fmla="*/ 108680 h 217360"/>
                <a:gd name="connsiteX5" fmla="*/ 135636 w 135635"/>
                <a:gd name="connsiteY5" fmla="*/ 190500 h 217360"/>
                <a:gd name="connsiteX6" fmla="*/ 108776 w 135635"/>
                <a:gd name="connsiteY6" fmla="*/ 217361 h 21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635" h="217360">
                  <a:moveTo>
                    <a:pt x="108776" y="217361"/>
                  </a:moveTo>
                  <a:lnTo>
                    <a:pt x="0" y="108680"/>
                  </a:lnTo>
                  <a:lnTo>
                    <a:pt x="108776" y="0"/>
                  </a:lnTo>
                  <a:lnTo>
                    <a:pt x="135636" y="26860"/>
                  </a:lnTo>
                  <a:lnTo>
                    <a:pt x="53912" y="108680"/>
                  </a:lnTo>
                  <a:lnTo>
                    <a:pt x="135636" y="190500"/>
                  </a:lnTo>
                  <a:lnTo>
                    <a:pt x="108776" y="21736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EE230E-B868-46A0-A85B-1614917F25BF}"/>
                </a:ext>
              </a:extLst>
            </p:cNvPr>
            <p:cNvSpPr/>
            <p:nvPr/>
          </p:nvSpPr>
          <p:spPr>
            <a:xfrm>
              <a:off x="858355" y="1819210"/>
              <a:ext cx="94028" cy="153533"/>
            </a:xfrm>
            <a:custGeom>
              <a:avLst/>
              <a:gdLst>
                <a:gd name="connsiteX0" fmla="*/ 26860 w 135636"/>
                <a:gd name="connsiteY0" fmla="*/ 217361 h 217360"/>
                <a:gd name="connsiteX1" fmla="*/ 0 w 135636"/>
                <a:gd name="connsiteY1" fmla="*/ 190500 h 217360"/>
                <a:gd name="connsiteX2" fmla="*/ 81724 w 135636"/>
                <a:gd name="connsiteY2" fmla="*/ 108680 h 217360"/>
                <a:gd name="connsiteX3" fmla="*/ 0 w 135636"/>
                <a:gd name="connsiteY3" fmla="*/ 26860 h 217360"/>
                <a:gd name="connsiteX4" fmla="*/ 26860 w 135636"/>
                <a:gd name="connsiteY4" fmla="*/ 0 h 217360"/>
                <a:gd name="connsiteX5" fmla="*/ 135636 w 135636"/>
                <a:gd name="connsiteY5" fmla="*/ 108680 h 217360"/>
                <a:gd name="connsiteX6" fmla="*/ 26860 w 135636"/>
                <a:gd name="connsiteY6" fmla="*/ 217361 h 21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636" h="217360">
                  <a:moveTo>
                    <a:pt x="26860" y="217361"/>
                  </a:moveTo>
                  <a:lnTo>
                    <a:pt x="0" y="190500"/>
                  </a:lnTo>
                  <a:lnTo>
                    <a:pt x="81724" y="108680"/>
                  </a:lnTo>
                  <a:lnTo>
                    <a:pt x="0" y="26860"/>
                  </a:lnTo>
                  <a:lnTo>
                    <a:pt x="26860" y="0"/>
                  </a:lnTo>
                  <a:lnTo>
                    <a:pt x="135636" y="108680"/>
                  </a:lnTo>
                  <a:lnTo>
                    <a:pt x="26860" y="21736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2BE88A-417A-4F40-AD3A-D6EEE90D39D6}"/>
                </a:ext>
              </a:extLst>
            </p:cNvPr>
            <p:cNvSpPr/>
            <p:nvPr/>
          </p:nvSpPr>
          <p:spPr>
            <a:xfrm rot="17550601">
              <a:off x="703917" y="1886434"/>
              <a:ext cx="168132" cy="26412"/>
            </a:xfrm>
            <a:custGeom>
              <a:avLst/>
              <a:gdLst>
                <a:gd name="connsiteX0" fmla="*/ 0 w 238029"/>
                <a:gd name="connsiteY0" fmla="*/ 0 h 38100"/>
                <a:gd name="connsiteX1" fmla="*/ 238030 w 238029"/>
                <a:gd name="connsiteY1" fmla="*/ 0 h 38100"/>
                <a:gd name="connsiteX2" fmla="*/ 238030 w 238029"/>
                <a:gd name="connsiteY2" fmla="*/ 38100 h 38100"/>
                <a:gd name="connsiteX3" fmla="*/ 0 w 238029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029" h="38100">
                  <a:moveTo>
                    <a:pt x="0" y="0"/>
                  </a:moveTo>
                  <a:lnTo>
                    <a:pt x="238030" y="0"/>
                  </a:lnTo>
                  <a:lnTo>
                    <a:pt x="23803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C1845B-D18D-41D9-9387-AAFB2FAB9832}"/>
                </a:ext>
              </a:extLst>
            </p:cNvPr>
            <p:cNvSpPr/>
            <p:nvPr/>
          </p:nvSpPr>
          <p:spPr>
            <a:xfrm>
              <a:off x="524305" y="1653769"/>
              <a:ext cx="528247" cy="417136"/>
            </a:xfrm>
            <a:custGeom>
              <a:avLst/>
              <a:gdLst>
                <a:gd name="connsiteX0" fmla="*/ 0 w 762000"/>
                <a:gd name="connsiteY0" fmla="*/ 0 h 590550"/>
                <a:gd name="connsiteX1" fmla="*/ 0 w 762000"/>
                <a:gd name="connsiteY1" fmla="*/ 590550 h 590550"/>
                <a:gd name="connsiteX2" fmla="*/ 762000 w 762000"/>
                <a:gd name="connsiteY2" fmla="*/ 590550 h 590550"/>
                <a:gd name="connsiteX3" fmla="*/ 762000 w 762000"/>
                <a:gd name="connsiteY3" fmla="*/ 0 h 590550"/>
                <a:gd name="connsiteX4" fmla="*/ 657225 w 762000"/>
                <a:gd name="connsiteY4" fmla="*/ 57150 h 590550"/>
                <a:gd name="connsiteX5" fmla="*/ 676275 w 762000"/>
                <a:gd name="connsiteY5" fmla="*/ 76200 h 590550"/>
                <a:gd name="connsiteX6" fmla="*/ 657225 w 762000"/>
                <a:gd name="connsiteY6" fmla="*/ 95250 h 590550"/>
                <a:gd name="connsiteX7" fmla="*/ 638175 w 762000"/>
                <a:gd name="connsiteY7" fmla="*/ 76200 h 590550"/>
                <a:gd name="connsiteX8" fmla="*/ 657225 w 762000"/>
                <a:gd name="connsiteY8" fmla="*/ 57150 h 590550"/>
                <a:gd name="connsiteX9" fmla="*/ 590550 w 762000"/>
                <a:gd name="connsiteY9" fmla="*/ 57150 h 590550"/>
                <a:gd name="connsiteX10" fmla="*/ 609600 w 762000"/>
                <a:gd name="connsiteY10" fmla="*/ 76200 h 590550"/>
                <a:gd name="connsiteX11" fmla="*/ 590550 w 762000"/>
                <a:gd name="connsiteY11" fmla="*/ 95250 h 590550"/>
                <a:gd name="connsiteX12" fmla="*/ 571500 w 762000"/>
                <a:gd name="connsiteY12" fmla="*/ 76200 h 590550"/>
                <a:gd name="connsiteX13" fmla="*/ 590550 w 762000"/>
                <a:gd name="connsiteY13" fmla="*/ 57150 h 590550"/>
                <a:gd name="connsiteX14" fmla="*/ 523875 w 762000"/>
                <a:gd name="connsiteY14" fmla="*/ 57150 h 590550"/>
                <a:gd name="connsiteX15" fmla="*/ 542925 w 762000"/>
                <a:gd name="connsiteY15" fmla="*/ 76200 h 590550"/>
                <a:gd name="connsiteX16" fmla="*/ 523875 w 762000"/>
                <a:gd name="connsiteY16" fmla="*/ 95250 h 590550"/>
                <a:gd name="connsiteX17" fmla="*/ 504825 w 762000"/>
                <a:gd name="connsiteY17" fmla="*/ 76200 h 590550"/>
                <a:gd name="connsiteX18" fmla="*/ 523875 w 762000"/>
                <a:gd name="connsiteY18" fmla="*/ 57150 h 590550"/>
                <a:gd name="connsiteX19" fmla="*/ 704850 w 762000"/>
                <a:gd name="connsiteY19" fmla="*/ 533400 h 590550"/>
                <a:gd name="connsiteX20" fmla="*/ 57150 w 762000"/>
                <a:gd name="connsiteY20" fmla="*/ 533400 h 590550"/>
                <a:gd name="connsiteX21" fmla="*/ 57150 w 762000"/>
                <a:gd name="connsiteY21" fmla="*/ 152400 h 590550"/>
                <a:gd name="connsiteX22" fmla="*/ 704850 w 762000"/>
                <a:gd name="connsiteY22" fmla="*/ 15240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0" h="590550">
                  <a:moveTo>
                    <a:pt x="0" y="0"/>
                  </a:moveTo>
                  <a:lnTo>
                    <a:pt x="0" y="590550"/>
                  </a:lnTo>
                  <a:lnTo>
                    <a:pt x="762000" y="590550"/>
                  </a:lnTo>
                  <a:lnTo>
                    <a:pt x="762000" y="0"/>
                  </a:lnTo>
                  <a:close/>
                  <a:moveTo>
                    <a:pt x="657225" y="57150"/>
                  </a:moveTo>
                  <a:cubicBezTo>
                    <a:pt x="667746" y="57150"/>
                    <a:pt x="676275" y="65679"/>
                    <a:pt x="676275" y="76200"/>
                  </a:cubicBezTo>
                  <a:cubicBezTo>
                    <a:pt x="676275" y="86721"/>
                    <a:pt x="667746" y="95250"/>
                    <a:pt x="657225" y="95250"/>
                  </a:cubicBezTo>
                  <a:cubicBezTo>
                    <a:pt x="646704" y="95250"/>
                    <a:pt x="638175" y="86721"/>
                    <a:pt x="638175" y="76200"/>
                  </a:cubicBezTo>
                  <a:cubicBezTo>
                    <a:pt x="638175" y="65679"/>
                    <a:pt x="646704" y="57150"/>
                    <a:pt x="657225" y="57150"/>
                  </a:cubicBezTo>
                  <a:close/>
                  <a:moveTo>
                    <a:pt x="590550" y="57150"/>
                  </a:moveTo>
                  <a:cubicBezTo>
                    <a:pt x="601071" y="57150"/>
                    <a:pt x="609600" y="65679"/>
                    <a:pt x="609600" y="76200"/>
                  </a:cubicBezTo>
                  <a:cubicBezTo>
                    <a:pt x="609600" y="86721"/>
                    <a:pt x="601071" y="95250"/>
                    <a:pt x="590550" y="95250"/>
                  </a:cubicBezTo>
                  <a:cubicBezTo>
                    <a:pt x="580029" y="95250"/>
                    <a:pt x="571500" y="86721"/>
                    <a:pt x="571500" y="76200"/>
                  </a:cubicBezTo>
                  <a:cubicBezTo>
                    <a:pt x="571500" y="65679"/>
                    <a:pt x="580029" y="57150"/>
                    <a:pt x="590550" y="57150"/>
                  </a:cubicBezTo>
                  <a:close/>
                  <a:moveTo>
                    <a:pt x="523875" y="57150"/>
                  </a:moveTo>
                  <a:cubicBezTo>
                    <a:pt x="534396" y="57150"/>
                    <a:pt x="542925" y="65679"/>
                    <a:pt x="542925" y="76200"/>
                  </a:cubicBezTo>
                  <a:cubicBezTo>
                    <a:pt x="542925" y="86721"/>
                    <a:pt x="534396" y="95250"/>
                    <a:pt x="523875" y="95250"/>
                  </a:cubicBezTo>
                  <a:cubicBezTo>
                    <a:pt x="513354" y="95250"/>
                    <a:pt x="504825" y="86721"/>
                    <a:pt x="504825" y="76200"/>
                  </a:cubicBezTo>
                  <a:cubicBezTo>
                    <a:pt x="504825" y="65679"/>
                    <a:pt x="513354" y="57150"/>
                    <a:pt x="523875" y="57150"/>
                  </a:cubicBezTo>
                  <a:close/>
                  <a:moveTo>
                    <a:pt x="704850" y="533400"/>
                  </a:moveTo>
                  <a:lnTo>
                    <a:pt x="57150" y="533400"/>
                  </a:lnTo>
                  <a:lnTo>
                    <a:pt x="57150" y="152400"/>
                  </a:lnTo>
                  <a:lnTo>
                    <a:pt x="70485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7" name="Graphic 46" descr="Server with solid fill">
            <a:extLst>
              <a:ext uri="{FF2B5EF4-FFF2-40B4-BE49-F238E27FC236}">
                <a16:creationId xmlns:a16="http://schemas.microsoft.com/office/drawing/2014/main" id="{10386615-9B97-49A3-8A68-0B020DFF4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335" y="5794899"/>
            <a:ext cx="697976" cy="69797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79ED82B-8892-4D87-BD81-42017E1E9C93}"/>
              </a:ext>
            </a:extLst>
          </p:cNvPr>
          <p:cNvSpPr/>
          <p:nvPr/>
        </p:nvSpPr>
        <p:spPr>
          <a:xfrm>
            <a:off x="2070126" y="2940788"/>
            <a:ext cx="725978" cy="606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Field Gateways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098200-7910-4FCE-A8BC-E245EE53BC66}"/>
              </a:ext>
            </a:extLst>
          </p:cNvPr>
          <p:cNvSpPr/>
          <p:nvPr/>
        </p:nvSpPr>
        <p:spPr>
          <a:xfrm>
            <a:off x="2080793" y="3762030"/>
            <a:ext cx="725978" cy="606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Edge Platforms and Apps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FE016F-F479-41F1-A16A-34CFB8571BA7}"/>
              </a:ext>
            </a:extLst>
          </p:cNvPr>
          <p:cNvSpPr/>
          <p:nvPr/>
        </p:nvSpPr>
        <p:spPr>
          <a:xfrm>
            <a:off x="2082711" y="4925137"/>
            <a:ext cx="725978" cy="606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Network-Embedded Services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E9D0658-9923-489A-90C1-FCBE76D80146}"/>
              </a:ext>
            </a:extLst>
          </p:cNvPr>
          <p:cNvSpPr/>
          <p:nvPr/>
        </p:nvSpPr>
        <p:spPr>
          <a:xfrm>
            <a:off x="1777305" y="1756159"/>
            <a:ext cx="2417741" cy="234026"/>
          </a:xfrm>
          <a:prstGeom prst="rightArrow">
            <a:avLst/>
          </a:prstGeom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9ABA060-8C42-4C33-BB56-2C891909D888}"/>
              </a:ext>
            </a:extLst>
          </p:cNvPr>
          <p:cNvSpPr/>
          <p:nvPr/>
        </p:nvSpPr>
        <p:spPr>
          <a:xfrm>
            <a:off x="1791926" y="2392640"/>
            <a:ext cx="2403123" cy="234026"/>
          </a:xfrm>
          <a:prstGeom prst="rightArrow">
            <a:avLst/>
          </a:prstGeom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3CA5D026-835A-494E-8147-4B65C98D8E63}"/>
              </a:ext>
            </a:extLst>
          </p:cNvPr>
          <p:cNvSpPr/>
          <p:nvPr/>
        </p:nvSpPr>
        <p:spPr>
          <a:xfrm>
            <a:off x="1774918" y="3138849"/>
            <a:ext cx="376970" cy="234026"/>
          </a:xfrm>
          <a:prstGeom prst="rightArrow">
            <a:avLst/>
          </a:prstGeom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905526D-865F-45D4-84F6-F7C8F2FE22C8}"/>
              </a:ext>
            </a:extLst>
          </p:cNvPr>
          <p:cNvSpPr/>
          <p:nvPr/>
        </p:nvSpPr>
        <p:spPr>
          <a:xfrm>
            <a:off x="1790118" y="4570307"/>
            <a:ext cx="1225844" cy="234026"/>
          </a:xfrm>
          <a:prstGeom prst="rightArrow">
            <a:avLst/>
          </a:prstGeom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797A4FF1-205B-48DA-92E8-00D0FEA5902B}"/>
              </a:ext>
            </a:extLst>
          </p:cNvPr>
          <p:cNvSpPr/>
          <p:nvPr/>
        </p:nvSpPr>
        <p:spPr>
          <a:xfrm>
            <a:off x="1790119" y="5279407"/>
            <a:ext cx="361768" cy="234026"/>
          </a:xfrm>
          <a:prstGeom prst="rightArrow">
            <a:avLst/>
          </a:prstGeom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C756F29B-01DA-470E-87DB-D7CE93B5E74C}"/>
              </a:ext>
            </a:extLst>
          </p:cNvPr>
          <p:cNvSpPr/>
          <p:nvPr/>
        </p:nvSpPr>
        <p:spPr>
          <a:xfrm>
            <a:off x="1790117" y="5977383"/>
            <a:ext cx="2388761" cy="234026"/>
          </a:xfrm>
          <a:prstGeom prst="rightArrow">
            <a:avLst/>
          </a:prstGeom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32E04677-C20E-462C-B94C-C0FC46CB9B06}"/>
              </a:ext>
            </a:extLst>
          </p:cNvPr>
          <p:cNvSpPr/>
          <p:nvPr/>
        </p:nvSpPr>
        <p:spPr>
          <a:xfrm>
            <a:off x="2776680" y="3141897"/>
            <a:ext cx="269832" cy="234026"/>
          </a:xfrm>
          <a:prstGeom prst="rightArrow">
            <a:avLst/>
          </a:prstGeom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117324DD-C819-4A4A-BB2B-DF4F64375F53}"/>
              </a:ext>
            </a:extLst>
          </p:cNvPr>
          <p:cNvSpPr/>
          <p:nvPr/>
        </p:nvSpPr>
        <p:spPr>
          <a:xfrm>
            <a:off x="1791928" y="3939341"/>
            <a:ext cx="359960" cy="234026"/>
          </a:xfrm>
          <a:prstGeom prst="rightArrow">
            <a:avLst/>
          </a:prstGeom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EA4A39A4-B416-4066-A1C4-E5BF45A6309A}"/>
              </a:ext>
            </a:extLst>
          </p:cNvPr>
          <p:cNvSpPr/>
          <p:nvPr/>
        </p:nvSpPr>
        <p:spPr>
          <a:xfrm>
            <a:off x="2760167" y="3956140"/>
            <a:ext cx="286346" cy="234026"/>
          </a:xfrm>
          <a:prstGeom prst="rightArrow">
            <a:avLst/>
          </a:prstGeom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293E940-57B5-4136-92B0-7FDDEE56CDBF}"/>
              </a:ext>
            </a:extLst>
          </p:cNvPr>
          <p:cNvGrpSpPr/>
          <p:nvPr/>
        </p:nvGrpSpPr>
        <p:grpSpPr>
          <a:xfrm>
            <a:off x="1144137" y="5031565"/>
            <a:ext cx="687003" cy="687003"/>
            <a:chOff x="6041136" y="3547138"/>
            <a:chExt cx="914400" cy="914400"/>
          </a:xfrm>
        </p:grpSpPr>
        <p:pic>
          <p:nvPicPr>
            <p:cNvPr id="73" name="Graphic 72" descr="Tablet with solid fill">
              <a:extLst>
                <a:ext uri="{FF2B5EF4-FFF2-40B4-BE49-F238E27FC236}">
                  <a16:creationId xmlns:a16="http://schemas.microsoft.com/office/drawing/2014/main" id="{1EA3101D-22BC-4AC6-9796-03D158E79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1136" y="3547138"/>
              <a:ext cx="914400" cy="9144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B3969B3-A189-46DD-9C93-B24A3BCF24FE}"/>
                </a:ext>
              </a:extLst>
            </p:cNvPr>
            <p:cNvSpPr txBox="1"/>
            <p:nvPr/>
          </p:nvSpPr>
          <p:spPr>
            <a:xfrm>
              <a:off x="6232878" y="3838293"/>
              <a:ext cx="553027" cy="36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 Black" panose="020B0A04020102020204" pitchFamily="34" charset="0"/>
                </a:rPr>
                <a:t>5G</a:t>
              </a:r>
            </a:p>
          </p:txBody>
        </p:sp>
      </p:grp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21CF417A-5D0C-4C44-918A-F133E7847F43}"/>
              </a:ext>
            </a:extLst>
          </p:cNvPr>
          <p:cNvSpPr/>
          <p:nvPr/>
        </p:nvSpPr>
        <p:spPr>
          <a:xfrm>
            <a:off x="2732451" y="5258053"/>
            <a:ext cx="295703" cy="234026"/>
          </a:xfrm>
          <a:prstGeom prst="rightArrow">
            <a:avLst/>
          </a:prstGeom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043C3A-59B3-4763-AAB7-B085BE19441A}"/>
              </a:ext>
            </a:extLst>
          </p:cNvPr>
          <p:cNvCxnSpPr>
            <a:cxnSpLocks/>
          </p:cNvCxnSpPr>
          <p:nvPr/>
        </p:nvCxnSpPr>
        <p:spPr>
          <a:xfrm>
            <a:off x="4236167" y="1207008"/>
            <a:ext cx="0" cy="55478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A4A319A-82CD-4DA0-88FF-70388658202F}"/>
              </a:ext>
            </a:extLst>
          </p:cNvPr>
          <p:cNvSpPr txBox="1"/>
          <p:nvPr/>
        </p:nvSpPr>
        <p:spPr>
          <a:xfrm>
            <a:off x="3256894" y="4714105"/>
            <a:ext cx="898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Open, </a:t>
            </a:r>
            <a:br>
              <a:rPr lang="en-US" sz="800"/>
            </a:br>
            <a:r>
              <a:rPr lang="en-US" sz="800"/>
              <a:t>Vendor- Neutral, </a:t>
            </a:r>
            <a:br>
              <a:rPr lang="en-US" sz="800"/>
            </a:br>
            <a:r>
              <a:rPr lang="en-US" sz="800"/>
              <a:t>Product-Neutral</a:t>
            </a:r>
          </a:p>
          <a:p>
            <a:pPr algn="ctr"/>
            <a:r>
              <a:rPr lang="en-US" sz="800"/>
              <a:t>Standards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5528AB-69D2-405E-A40D-3284AC107785}"/>
              </a:ext>
            </a:extLst>
          </p:cNvPr>
          <p:cNvSpPr txBox="1"/>
          <p:nvPr/>
        </p:nvSpPr>
        <p:spPr>
          <a:xfrm>
            <a:off x="3373027" y="332197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AMQP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9979B2-2E6A-4E29-B085-015746AF2F6E}"/>
              </a:ext>
            </a:extLst>
          </p:cNvPr>
          <p:cNvSpPr txBox="1"/>
          <p:nvPr/>
        </p:nvSpPr>
        <p:spPr>
          <a:xfrm>
            <a:off x="3385050" y="3638752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MQTT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6B4ED46-7B15-4926-9344-EE66E22811B1}"/>
              </a:ext>
            </a:extLst>
          </p:cNvPr>
          <p:cNvSpPr txBox="1"/>
          <p:nvPr/>
        </p:nvSpPr>
        <p:spPr>
          <a:xfrm>
            <a:off x="3406691" y="3953786"/>
            <a:ext cx="574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HTTP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53FEDD-D2CE-46E7-BE63-FBC7A3FBB40D}"/>
              </a:ext>
            </a:extLst>
          </p:cNvPr>
          <p:cNvSpPr txBox="1"/>
          <p:nvPr/>
        </p:nvSpPr>
        <p:spPr>
          <a:xfrm>
            <a:off x="3133122" y="4268820"/>
            <a:ext cx="1121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CloudEvents</a:t>
            </a:r>
          </a:p>
        </p:txBody>
      </p:sp>
      <p:pic>
        <p:nvPicPr>
          <p:cNvPr id="87" name="Picture 2" descr="Adobe Creative Cloud">
            <a:extLst>
              <a:ext uri="{FF2B5EF4-FFF2-40B4-BE49-F238E27FC236}">
                <a16:creationId xmlns:a16="http://schemas.microsoft.com/office/drawing/2014/main" id="{CCA8CC0C-971D-4732-AA77-2908A0D0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4" y="1251970"/>
            <a:ext cx="376420" cy="3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Amazon Redshift">
            <a:extLst>
              <a:ext uri="{FF2B5EF4-FFF2-40B4-BE49-F238E27FC236}">
                <a16:creationId xmlns:a16="http://schemas.microsoft.com/office/drawing/2014/main" id="{BCC38AC0-FD74-4BF1-9F09-B2B5DA930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4" y="1759767"/>
            <a:ext cx="376420" cy="3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SAP">
            <a:extLst>
              <a:ext uri="{FF2B5EF4-FFF2-40B4-BE49-F238E27FC236}">
                <a16:creationId xmlns:a16="http://schemas.microsoft.com/office/drawing/2014/main" id="{DE4C41ED-0447-4783-8F65-E01E5E116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4" y="2267564"/>
            <a:ext cx="376420" cy="3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alesforce">
            <a:extLst>
              <a:ext uri="{FF2B5EF4-FFF2-40B4-BE49-F238E27FC236}">
                <a16:creationId xmlns:a16="http://schemas.microsoft.com/office/drawing/2014/main" id="{11B0EAEE-7E81-428E-8409-F9A6818C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4" y="2775361"/>
            <a:ext cx="376420" cy="3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SAS Decisioning">
            <a:extLst>
              <a:ext uri="{FF2B5EF4-FFF2-40B4-BE49-F238E27FC236}">
                <a16:creationId xmlns:a16="http://schemas.microsoft.com/office/drawing/2014/main" id="{A49E9E0C-3CF8-440B-8460-9E1E07BF3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4" y="3283158"/>
            <a:ext cx="376420" cy="3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Outlook.com">
            <a:extLst>
              <a:ext uri="{FF2B5EF4-FFF2-40B4-BE49-F238E27FC236}">
                <a16:creationId xmlns:a16="http://schemas.microsoft.com/office/drawing/2014/main" id="{D7928DFF-9565-4C72-977D-2AF900A0B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5" y="5822144"/>
            <a:ext cx="376421" cy="37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Office 365 Users">
            <a:extLst>
              <a:ext uri="{FF2B5EF4-FFF2-40B4-BE49-F238E27FC236}">
                <a16:creationId xmlns:a16="http://schemas.microsoft.com/office/drawing/2014/main" id="{969894DB-B7FD-441A-BFF1-AF8F8C440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4" y="3790955"/>
            <a:ext cx="376420" cy="3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Microsoft Teams">
            <a:extLst>
              <a:ext uri="{FF2B5EF4-FFF2-40B4-BE49-F238E27FC236}">
                <a16:creationId xmlns:a16="http://schemas.microsoft.com/office/drawing/2014/main" id="{50EEB121-14A9-40CD-B192-B61A9FEA2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4" y="4298752"/>
            <a:ext cx="376420" cy="3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MQ">
            <a:extLst>
              <a:ext uri="{FF2B5EF4-FFF2-40B4-BE49-F238E27FC236}">
                <a16:creationId xmlns:a16="http://schemas.microsoft.com/office/drawing/2014/main" id="{5F7AE6EE-BE8E-47C6-AABB-589F34D6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4" y="4806549"/>
            <a:ext cx="376420" cy="3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PostgreSQL">
            <a:extLst>
              <a:ext uri="{FF2B5EF4-FFF2-40B4-BE49-F238E27FC236}">
                <a16:creationId xmlns:a16="http://schemas.microsoft.com/office/drawing/2014/main" id="{6F7CADBA-47AD-4687-BFFF-199EBECD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4" y="5314346"/>
            <a:ext cx="376420" cy="3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Seismic">
            <a:extLst>
              <a:ext uri="{FF2B5EF4-FFF2-40B4-BE49-F238E27FC236}">
                <a16:creationId xmlns:a16="http://schemas.microsoft.com/office/drawing/2014/main" id="{A9ED5905-BD36-4B7E-8FE1-B7F9FD87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4" y="6329938"/>
            <a:ext cx="376420" cy="3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D7A849BE-7119-4DF6-B14C-B405C394C81A}"/>
              </a:ext>
            </a:extLst>
          </p:cNvPr>
          <p:cNvSpPr/>
          <p:nvPr/>
        </p:nvSpPr>
        <p:spPr>
          <a:xfrm>
            <a:off x="869687" y="1830135"/>
            <a:ext cx="220538" cy="234026"/>
          </a:xfrm>
          <a:prstGeom prst="rightArrow">
            <a:avLst/>
          </a:prstGeom>
          <a:ln w="63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4FC8E4EE-E9A8-4C2D-B86C-E6368E86FCAA}"/>
              </a:ext>
            </a:extLst>
          </p:cNvPr>
          <p:cNvSpPr/>
          <p:nvPr/>
        </p:nvSpPr>
        <p:spPr>
          <a:xfrm>
            <a:off x="867314" y="1320454"/>
            <a:ext cx="3327732" cy="234026"/>
          </a:xfrm>
          <a:prstGeom prst="rightArrow">
            <a:avLst/>
          </a:prstGeom>
          <a:ln w="6350">
            <a:solidFill>
              <a:schemeClr val="bg1"/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9525441F-BEA6-4DDF-8948-9644B98BBF2D}"/>
              </a:ext>
            </a:extLst>
          </p:cNvPr>
          <p:cNvSpPr/>
          <p:nvPr/>
        </p:nvSpPr>
        <p:spPr>
          <a:xfrm>
            <a:off x="870923" y="2352514"/>
            <a:ext cx="220538" cy="234026"/>
          </a:xfrm>
          <a:prstGeom prst="rightArrow">
            <a:avLst/>
          </a:prstGeom>
          <a:ln w="63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506B6E69-1604-4E64-9416-43366096ABB4}"/>
              </a:ext>
            </a:extLst>
          </p:cNvPr>
          <p:cNvSpPr/>
          <p:nvPr/>
        </p:nvSpPr>
        <p:spPr>
          <a:xfrm>
            <a:off x="874812" y="2846558"/>
            <a:ext cx="220538" cy="234026"/>
          </a:xfrm>
          <a:prstGeom prst="rightArrow">
            <a:avLst/>
          </a:prstGeom>
          <a:ln w="63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C5BB3BD7-B297-4109-BC82-4738C16FD8CF}"/>
              </a:ext>
            </a:extLst>
          </p:cNvPr>
          <p:cNvSpPr/>
          <p:nvPr/>
        </p:nvSpPr>
        <p:spPr>
          <a:xfrm>
            <a:off x="891198" y="3362414"/>
            <a:ext cx="220538" cy="234026"/>
          </a:xfrm>
          <a:prstGeom prst="rightArrow">
            <a:avLst/>
          </a:prstGeom>
          <a:ln w="63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7EE29C7C-8B04-4281-BD0E-73D8A464DFD5}"/>
              </a:ext>
            </a:extLst>
          </p:cNvPr>
          <p:cNvSpPr/>
          <p:nvPr/>
        </p:nvSpPr>
        <p:spPr>
          <a:xfrm>
            <a:off x="882211" y="3882780"/>
            <a:ext cx="220538" cy="234026"/>
          </a:xfrm>
          <a:prstGeom prst="rightArrow">
            <a:avLst/>
          </a:prstGeom>
          <a:ln w="63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55847B01-EA24-4472-8111-65CADC9F6F8A}"/>
              </a:ext>
            </a:extLst>
          </p:cNvPr>
          <p:cNvSpPr/>
          <p:nvPr/>
        </p:nvSpPr>
        <p:spPr>
          <a:xfrm>
            <a:off x="885534" y="4369949"/>
            <a:ext cx="220538" cy="234026"/>
          </a:xfrm>
          <a:prstGeom prst="rightArrow">
            <a:avLst/>
          </a:prstGeom>
          <a:ln w="63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5B8110B2-FB56-4359-A118-EC657983DB48}"/>
              </a:ext>
            </a:extLst>
          </p:cNvPr>
          <p:cNvSpPr/>
          <p:nvPr/>
        </p:nvSpPr>
        <p:spPr>
          <a:xfrm>
            <a:off x="884800" y="4863994"/>
            <a:ext cx="220538" cy="234026"/>
          </a:xfrm>
          <a:prstGeom prst="rightArrow">
            <a:avLst/>
          </a:prstGeom>
          <a:ln w="63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DD1DF2CC-D8C7-4AB8-B9DE-1D8BD4D35DC4}"/>
              </a:ext>
            </a:extLst>
          </p:cNvPr>
          <p:cNvSpPr/>
          <p:nvPr/>
        </p:nvSpPr>
        <p:spPr>
          <a:xfrm>
            <a:off x="889777" y="5385543"/>
            <a:ext cx="220538" cy="234026"/>
          </a:xfrm>
          <a:prstGeom prst="rightArrow">
            <a:avLst/>
          </a:prstGeom>
          <a:ln w="63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58E55162-14A4-40CD-B89C-8F85ABBFC1FF}"/>
              </a:ext>
            </a:extLst>
          </p:cNvPr>
          <p:cNvSpPr/>
          <p:nvPr/>
        </p:nvSpPr>
        <p:spPr>
          <a:xfrm>
            <a:off x="897330" y="5893341"/>
            <a:ext cx="220538" cy="234026"/>
          </a:xfrm>
          <a:prstGeom prst="rightArrow">
            <a:avLst/>
          </a:prstGeom>
          <a:ln w="63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0E433DCD-E75F-443D-80CD-D14408EF0954}"/>
              </a:ext>
            </a:extLst>
          </p:cNvPr>
          <p:cNvSpPr/>
          <p:nvPr/>
        </p:nvSpPr>
        <p:spPr>
          <a:xfrm>
            <a:off x="889777" y="6416272"/>
            <a:ext cx="3305269" cy="234026"/>
          </a:xfrm>
          <a:prstGeom prst="rightArrow">
            <a:avLst/>
          </a:prstGeom>
          <a:ln w="6350">
            <a:solidFill>
              <a:schemeClr val="bg1"/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0FEF6C5-6DF0-4B22-86E4-DE97FAFCB8BF}"/>
              </a:ext>
            </a:extLst>
          </p:cNvPr>
          <p:cNvSpPr txBox="1"/>
          <p:nvPr/>
        </p:nvSpPr>
        <p:spPr>
          <a:xfrm>
            <a:off x="4391886" y="1163809"/>
            <a:ext cx="127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Real-Time Capture and Dispatch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2D3D34C-69F6-4083-9CA1-709AC0C67C7C}"/>
              </a:ext>
            </a:extLst>
          </p:cNvPr>
          <p:cNvCxnSpPr>
            <a:cxnSpLocks/>
          </p:cNvCxnSpPr>
          <p:nvPr/>
        </p:nvCxnSpPr>
        <p:spPr>
          <a:xfrm>
            <a:off x="6052536" y="1207008"/>
            <a:ext cx="57287" cy="55478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9775B66-1629-4B6C-8530-FEEA676FB58F}"/>
              </a:ext>
            </a:extLst>
          </p:cNvPr>
          <p:cNvSpPr txBox="1"/>
          <p:nvPr/>
        </p:nvSpPr>
        <p:spPr>
          <a:xfrm>
            <a:off x="4456448" y="5711579"/>
            <a:ext cx="12715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Load-Leveling, Fast Storage,</a:t>
            </a:r>
          </a:p>
          <a:p>
            <a:pPr algn="ctr"/>
            <a:r>
              <a:rPr lang="en-US" sz="1100"/>
              <a:t>Parallelization</a:t>
            </a:r>
            <a:br>
              <a:rPr lang="en-US" sz="1100"/>
            </a:br>
            <a:br>
              <a:rPr lang="en-US" sz="1100"/>
            </a:br>
            <a:r>
              <a:rPr lang="en-US" sz="1100"/>
              <a:t>“Catching Rain”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3B700CF-39B3-4736-8F0B-7066141FC52F}"/>
              </a:ext>
            </a:extLst>
          </p:cNvPr>
          <p:cNvGrpSpPr/>
          <p:nvPr/>
        </p:nvGrpSpPr>
        <p:grpSpPr>
          <a:xfrm>
            <a:off x="4323224" y="2234597"/>
            <a:ext cx="1464198" cy="3292716"/>
            <a:chOff x="4301867" y="1890253"/>
            <a:chExt cx="1464198" cy="3292716"/>
          </a:xfrm>
        </p:grpSpPr>
        <p:sp>
          <p:nvSpPr>
            <p:cNvPr id="140" name="L-Shape 139">
              <a:extLst>
                <a:ext uri="{FF2B5EF4-FFF2-40B4-BE49-F238E27FC236}">
                  <a16:creationId xmlns:a16="http://schemas.microsoft.com/office/drawing/2014/main" id="{75C8DCC0-2B6B-469E-8833-4AB23E8F0754}"/>
                </a:ext>
              </a:extLst>
            </p:cNvPr>
            <p:cNvSpPr/>
            <p:nvPr/>
          </p:nvSpPr>
          <p:spPr>
            <a:xfrm flipV="1">
              <a:off x="4378541" y="1890253"/>
              <a:ext cx="985924" cy="1706185"/>
            </a:xfrm>
            <a:prstGeom prst="corner">
              <a:avLst>
                <a:gd name="adj1" fmla="val 61072"/>
                <a:gd name="adj2" fmla="val 2580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F3EDA9-9B1C-4C83-8CD4-98C6B8ADBB0A}"/>
                </a:ext>
              </a:extLst>
            </p:cNvPr>
            <p:cNvSpPr/>
            <p:nvPr/>
          </p:nvSpPr>
          <p:spPr>
            <a:xfrm>
              <a:off x="4658402" y="2524928"/>
              <a:ext cx="861752" cy="21169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2">
                      <a:lumMod val="95000"/>
                    </a:schemeClr>
                  </a:solidFill>
                </a:rPr>
                <a:t>Event Router</a:t>
              </a:r>
            </a:p>
          </p:txBody>
        </p:sp>
        <p:sp>
          <p:nvSpPr>
            <p:cNvPr id="66" name="L-Shape 65">
              <a:extLst>
                <a:ext uri="{FF2B5EF4-FFF2-40B4-BE49-F238E27FC236}">
                  <a16:creationId xmlns:a16="http://schemas.microsoft.com/office/drawing/2014/main" id="{6D71F38B-B9F6-451A-BEBF-CEED6BC02134}"/>
                </a:ext>
              </a:extLst>
            </p:cNvPr>
            <p:cNvSpPr/>
            <p:nvPr/>
          </p:nvSpPr>
          <p:spPr>
            <a:xfrm flipH="1">
              <a:off x="4816245" y="3596439"/>
              <a:ext cx="949820" cy="1586530"/>
            </a:xfrm>
            <a:prstGeom prst="corner">
              <a:avLst>
                <a:gd name="adj1" fmla="val 52703"/>
                <a:gd name="adj2" fmla="val 2212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B98320-FA87-444C-8710-BE0209A62037}"/>
                </a:ext>
              </a:extLst>
            </p:cNvPr>
            <p:cNvSpPr txBox="1"/>
            <p:nvPr/>
          </p:nvSpPr>
          <p:spPr>
            <a:xfrm>
              <a:off x="4842739" y="4698942"/>
              <a:ext cx="8581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Event Log Store</a:t>
              </a:r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C0F3A875-6D5D-484E-B4CC-1AE3A2C415A3}"/>
                </a:ext>
              </a:extLst>
            </p:cNvPr>
            <p:cNvSpPr/>
            <p:nvPr/>
          </p:nvSpPr>
          <p:spPr>
            <a:xfrm>
              <a:off x="5410986" y="3995533"/>
              <a:ext cx="267894" cy="234026"/>
            </a:xfrm>
            <a:prstGeom prst="rightArrow">
              <a:avLst/>
            </a:prstGeom>
            <a:ln w="635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6CBC5129-2BC2-4EEF-BC34-6428F542C71F}"/>
                </a:ext>
              </a:extLst>
            </p:cNvPr>
            <p:cNvSpPr/>
            <p:nvPr/>
          </p:nvSpPr>
          <p:spPr>
            <a:xfrm>
              <a:off x="4540463" y="2626666"/>
              <a:ext cx="267894" cy="234026"/>
            </a:xfrm>
            <a:prstGeom prst="rightArrow">
              <a:avLst/>
            </a:prstGeom>
            <a:ln w="635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9EA81FC-14E0-4C07-BF66-70317AE46988}"/>
                </a:ext>
              </a:extLst>
            </p:cNvPr>
            <p:cNvSpPr txBox="1"/>
            <p:nvPr/>
          </p:nvSpPr>
          <p:spPr>
            <a:xfrm>
              <a:off x="4301867" y="1970466"/>
              <a:ext cx="11213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Serverless Shaping</a:t>
              </a: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92FFD31-1DDC-47A3-B957-C2442B0237B6}"/>
              </a:ext>
            </a:extLst>
          </p:cNvPr>
          <p:cNvSpPr/>
          <p:nvPr/>
        </p:nvSpPr>
        <p:spPr>
          <a:xfrm>
            <a:off x="6633077" y="1499660"/>
            <a:ext cx="2414759" cy="1589962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Stateful Analysis and AI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679EA4E-EB46-42F4-9298-4DD8B0AFE7E7}"/>
              </a:ext>
            </a:extLst>
          </p:cNvPr>
          <p:cNvSpPr/>
          <p:nvPr/>
        </p:nvSpPr>
        <p:spPr>
          <a:xfrm>
            <a:off x="9182211" y="1496289"/>
            <a:ext cx="2414759" cy="1589962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Dashboards and Apps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770178-2660-42B9-8ABA-CC511B971F52}"/>
              </a:ext>
            </a:extLst>
          </p:cNvPr>
          <p:cNvSpPr/>
          <p:nvPr/>
        </p:nvSpPr>
        <p:spPr>
          <a:xfrm>
            <a:off x="6625147" y="3167744"/>
            <a:ext cx="2414759" cy="1589962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Indexed Streams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D96500B-52CD-463A-B467-8B6112F0DB99}"/>
              </a:ext>
            </a:extLst>
          </p:cNvPr>
          <p:cNvSpPr/>
          <p:nvPr/>
        </p:nvSpPr>
        <p:spPr>
          <a:xfrm>
            <a:off x="9182211" y="3158618"/>
            <a:ext cx="2414759" cy="1589962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Functions and Workflows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2417F5C-E10B-465B-8119-0418311EBBB9}"/>
              </a:ext>
            </a:extLst>
          </p:cNvPr>
          <p:cNvSpPr/>
          <p:nvPr/>
        </p:nvSpPr>
        <p:spPr>
          <a:xfrm>
            <a:off x="6625148" y="4855596"/>
            <a:ext cx="2414759" cy="1589962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Flat Log Projections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079AF5F-8C9C-4ABF-9B5F-67B690D3439C}"/>
              </a:ext>
            </a:extLst>
          </p:cNvPr>
          <p:cNvSpPr/>
          <p:nvPr/>
        </p:nvSpPr>
        <p:spPr>
          <a:xfrm>
            <a:off x="9206758" y="4879345"/>
            <a:ext cx="2414759" cy="1589962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Cool/Cold Archive</a:t>
            </a:r>
          </a:p>
        </p:txBody>
      </p:sp>
      <p:pic>
        <p:nvPicPr>
          <p:cNvPr id="152" name="Graphic 151" descr="Statistics outline">
            <a:extLst>
              <a:ext uri="{FF2B5EF4-FFF2-40B4-BE49-F238E27FC236}">
                <a16:creationId xmlns:a16="http://schemas.microsoft.com/office/drawing/2014/main" id="{00077968-3088-44FB-9449-F3788DF7EF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10616668" y="2050629"/>
            <a:ext cx="697065" cy="645502"/>
          </a:xfrm>
          <a:prstGeom prst="rect">
            <a:avLst/>
          </a:prstGeom>
        </p:spPr>
      </p:pic>
      <p:pic>
        <p:nvPicPr>
          <p:cNvPr id="154" name="Graphic 153" descr="Harvey Balls 35% with solid fill">
            <a:extLst>
              <a:ext uri="{FF2B5EF4-FFF2-40B4-BE49-F238E27FC236}">
                <a16:creationId xmlns:a16="http://schemas.microsoft.com/office/drawing/2014/main" id="{5F7B3CBA-2C34-4C1D-B75C-8DB4F77541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036994" y="2014445"/>
            <a:ext cx="645502" cy="645502"/>
          </a:xfrm>
          <a:prstGeom prst="rect">
            <a:avLst/>
          </a:prstGeom>
        </p:spPr>
      </p:pic>
      <p:pic>
        <p:nvPicPr>
          <p:cNvPr id="156" name="Graphic 155" descr="Bar chart with solid fill">
            <a:extLst>
              <a:ext uri="{FF2B5EF4-FFF2-40B4-BE49-F238E27FC236}">
                <a16:creationId xmlns:a16="http://schemas.microsoft.com/office/drawing/2014/main" id="{05C19B85-D707-4A0B-A0F4-2370E76E0F8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9432629" y="2067000"/>
            <a:ext cx="645503" cy="618994"/>
          </a:xfrm>
          <a:prstGeom prst="rect">
            <a:avLst/>
          </a:prstGeom>
        </p:spPr>
      </p:pic>
      <p:pic>
        <p:nvPicPr>
          <p:cNvPr id="162" name="Graphic 161" descr="Gears with solid fill">
            <a:extLst>
              <a:ext uri="{FF2B5EF4-FFF2-40B4-BE49-F238E27FC236}">
                <a16:creationId xmlns:a16="http://schemas.microsoft.com/office/drawing/2014/main" id="{5F63169A-2260-44B7-B68F-AEE08B1B318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683212" y="3667921"/>
            <a:ext cx="652330" cy="652330"/>
          </a:xfrm>
          <a:prstGeom prst="rect">
            <a:avLst/>
          </a:prstGeom>
        </p:spPr>
      </p:pic>
      <p:pic>
        <p:nvPicPr>
          <p:cNvPr id="166" name="Graphic 165" descr="Research with solid fill">
            <a:extLst>
              <a:ext uri="{FF2B5EF4-FFF2-40B4-BE49-F238E27FC236}">
                <a16:creationId xmlns:a16="http://schemas.microsoft.com/office/drawing/2014/main" id="{1FE3861C-45A4-44B0-988D-91142D5A384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337689" y="1984806"/>
            <a:ext cx="543121" cy="543121"/>
          </a:xfrm>
          <a:prstGeom prst="rect">
            <a:avLst/>
          </a:prstGeom>
        </p:spPr>
      </p:pic>
      <p:pic>
        <p:nvPicPr>
          <p:cNvPr id="170" name="Graphic 169" descr="Database outline">
            <a:extLst>
              <a:ext uri="{FF2B5EF4-FFF2-40B4-BE49-F238E27FC236}">
                <a16:creationId xmlns:a16="http://schemas.microsoft.com/office/drawing/2014/main" id="{891FA626-DE34-4709-84A1-DD14A87EFD2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41915" y="3663123"/>
            <a:ext cx="733134" cy="733134"/>
          </a:xfrm>
          <a:prstGeom prst="rect">
            <a:avLst/>
          </a:prstGeom>
        </p:spPr>
      </p:pic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6CDCDA11-F766-4360-88FB-3DFBDD4CB564}"/>
              </a:ext>
            </a:extLst>
          </p:cNvPr>
          <p:cNvSpPr/>
          <p:nvPr/>
        </p:nvSpPr>
        <p:spPr>
          <a:xfrm>
            <a:off x="7342163" y="3781349"/>
            <a:ext cx="377442" cy="2326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</a:t>
            </a:r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DBFDCBB9-ADE5-4C3C-8A23-AA5650989860}"/>
              </a:ext>
            </a:extLst>
          </p:cNvPr>
          <p:cNvSpPr/>
          <p:nvPr/>
        </p:nvSpPr>
        <p:spPr>
          <a:xfrm>
            <a:off x="7342163" y="4066772"/>
            <a:ext cx="377442" cy="2326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B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89E39D1-5343-4430-94B9-A373876058A7}"/>
              </a:ext>
            </a:extLst>
          </p:cNvPr>
          <p:cNvGrpSpPr/>
          <p:nvPr/>
        </p:nvGrpSpPr>
        <p:grpSpPr>
          <a:xfrm>
            <a:off x="7678620" y="5209640"/>
            <a:ext cx="284479" cy="180641"/>
            <a:chOff x="9185793" y="1423096"/>
            <a:chExt cx="284479" cy="180641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4467C57-275B-4D4C-B014-0923CF020FB0}"/>
                </a:ext>
              </a:extLst>
            </p:cNvPr>
            <p:cNvSpPr/>
            <p:nvPr/>
          </p:nvSpPr>
          <p:spPr>
            <a:xfrm>
              <a:off x="9185793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16B49AF-A041-401D-BFAD-0160AC662CF9}"/>
                </a:ext>
              </a:extLst>
            </p:cNvPr>
            <p:cNvSpPr/>
            <p:nvPr/>
          </p:nvSpPr>
          <p:spPr>
            <a:xfrm>
              <a:off x="9328032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V</a:t>
              </a:r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F400EE1-DA74-4209-9978-EF9EEA9A5AD9}"/>
              </a:ext>
            </a:extLst>
          </p:cNvPr>
          <p:cNvGrpSpPr/>
          <p:nvPr/>
        </p:nvGrpSpPr>
        <p:grpSpPr>
          <a:xfrm>
            <a:off x="7678620" y="5386911"/>
            <a:ext cx="284479" cy="180641"/>
            <a:chOff x="9185793" y="1423096"/>
            <a:chExt cx="284479" cy="180641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4BB4C7F-D603-4112-AB2E-90A12D79F590}"/>
                </a:ext>
              </a:extLst>
            </p:cNvPr>
            <p:cNvSpPr/>
            <p:nvPr/>
          </p:nvSpPr>
          <p:spPr>
            <a:xfrm>
              <a:off x="9185793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K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F0C502A8-7643-4D76-AFCA-92817456D02C}"/>
                </a:ext>
              </a:extLst>
            </p:cNvPr>
            <p:cNvSpPr/>
            <p:nvPr/>
          </p:nvSpPr>
          <p:spPr>
            <a:xfrm>
              <a:off x="9328032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V</a:t>
              </a:r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134956-8645-4C3C-B52B-F6A5BB9F7CCD}"/>
              </a:ext>
            </a:extLst>
          </p:cNvPr>
          <p:cNvGrpSpPr/>
          <p:nvPr/>
        </p:nvGrpSpPr>
        <p:grpSpPr>
          <a:xfrm>
            <a:off x="7678620" y="5564182"/>
            <a:ext cx="284479" cy="180641"/>
            <a:chOff x="9185793" y="1423096"/>
            <a:chExt cx="284479" cy="180641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2FB3F3F-ED8C-412E-88B7-E0799EB2E42E}"/>
                </a:ext>
              </a:extLst>
            </p:cNvPr>
            <p:cNvSpPr/>
            <p:nvPr/>
          </p:nvSpPr>
          <p:spPr>
            <a:xfrm>
              <a:off x="9185793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K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67A9602-24C6-46DC-A761-FD48B9927026}"/>
                </a:ext>
              </a:extLst>
            </p:cNvPr>
            <p:cNvSpPr/>
            <p:nvPr/>
          </p:nvSpPr>
          <p:spPr>
            <a:xfrm>
              <a:off x="9328032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V</a:t>
              </a:r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0F753B0-81BB-4267-B133-9FC54EF0FD62}"/>
              </a:ext>
            </a:extLst>
          </p:cNvPr>
          <p:cNvGrpSpPr/>
          <p:nvPr/>
        </p:nvGrpSpPr>
        <p:grpSpPr>
          <a:xfrm>
            <a:off x="7678620" y="5741453"/>
            <a:ext cx="284479" cy="180641"/>
            <a:chOff x="9185793" y="1423096"/>
            <a:chExt cx="284479" cy="180641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F165D08-3741-4BC6-B948-E5088F8B8409}"/>
                </a:ext>
              </a:extLst>
            </p:cNvPr>
            <p:cNvSpPr/>
            <p:nvPr/>
          </p:nvSpPr>
          <p:spPr>
            <a:xfrm>
              <a:off x="9185793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K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9A132BD-C854-4879-ADAD-8A860A5A90DC}"/>
                </a:ext>
              </a:extLst>
            </p:cNvPr>
            <p:cNvSpPr/>
            <p:nvPr/>
          </p:nvSpPr>
          <p:spPr>
            <a:xfrm>
              <a:off x="9328032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V</a:t>
              </a:r>
              <a:endParaRPr 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99B77F3-C27A-4551-A79C-EF3D827EC5C0}"/>
              </a:ext>
            </a:extLst>
          </p:cNvPr>
          <p:cNvGrpSpPr/>
          <p:nvPr/>
        </p:nvGrpSpPr>
        <p:grpSpPr>
          <a:xfrm>
            <a:off x="7678620" y="5918724"/>
            <a:ext cx="284479" cy="180641"/>
            <a:chOff x="9185793" y="1423096"/>
            <a:chExt cx="284479" cy="180641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3E22D9B-CF94-437C-A2C2-EFC5CF6A35C6}"/>
                </a:ext>
              </a:extLst>
            </p:cNvPr>
            <p:cNvSpPr/>
            <p:nvPr/>
          </p:nvSpPr>
          <p:spPr>
            <a:xfrm>
              <a:off x="9185793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K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7E0D8AA-6F38-4FB2-A1EC-210D9EB9B1E4}"/>
                </a:ext>
              </a:extLst>
            </p:cNvPr>
            <p:cNvSpPr/>
            <p:nvPr/>
          </p:nvSpPr>
          <p:spPr>
            <a:xfrm>
              <a:off x="9328032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V</a:t>
              </a:r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F87F561-604E-4F1B-A964-0208B8B95618}"/>
              </a:ext>
            </a:extLst>
          </p:cNvPr>
          <p:cNvGrpSpPr/>
          <p:nvPr/>
        </p:nvGrpSpPr>
        <p:grpSpPr>
          <a:xfrm>
            <a:off x="7678620" y="6095995"/>
            <a:ext cx="284479" cy="180641"/>
            <a:chOff x="9185793" y="1423096"/>
            <a:chExt cx="284479" cy="180641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68783C3-2B59-48D7-91C3-4FCAEE978E06}"/>
                </a:ext>
              </a:extLst>
            </p:cNvPr>
            <p:cNvSpPr/>
            <p:nvPr/>
          </p:nvSpPr>
          <p:spPr>
            <a:xfrm>
              <a:off x="9185793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K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BB8FB913-FB90-456D-B72E-AE9291B255D1}"/>
                </a:ext>
              </a:extLst>
            </p:cNvPr>
            <p:cNvSpPr/>
            <p:nvPr/>
          </p:nvSpPr>
          <p:spPr>
            <a:xfrm>
              <a:off x="9328032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V</a:t>
              </a:r>
              <a:endParaRPr lang="en-US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64C06798-40F1-4001-96FC-8E7E4D8C5EE0}"/>
              </a:ext>
            </a:extLst>
          </p:cNvPr>
          <p:cNvSpPr txBox="1"/>
          <p:nvPr/>
        </p:nvSpPr>
        <p:spPr>
          <a:xfrm>
            <a:off x="7331906" y="2568981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Streaming SQL</a:t>
            </a:r>
          </a:p>
        </p:txBody>
      </p:sp>
      <p:pic>
        <p:nvPicPr>
          <p:cNvPr id="195" name="Graphic 194" descr="Artificial Intelligence outline">
            <a:extLst>
              <a:ext uri="{FF2B5EF4-FFF2-40B4-BE49-F238E27FC236}">
                <a16:creationId xmlns:a16="http://schemas.microsoft.com/office/drawing/2014/main" id="{661A8FEA-7715-4CD8-8874-105163C5840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846036" y="1975207"/>
            <a:ext cx="523786" cy="523786"/>
          </a:xfrm>
          <a:prstGeom prst="rect">
            <a:avLst/>
          </a:prstGeom>
        </p:spPr>
      </p:pic>
      <p:pic>
        <p:nvPicPr>
          <p:cNvPr id="197" name="Graphic 196" descr="Filing Box Archive outline">
            <a:extLst>
              <a:ext uri="{FF2B5EF4-FFF2-40B4-BE49-F238E27FC236}">
                <a16:creationId xmlns:a16="http://schemas.microsoft.com/office/drawing/2014/main" id="{CB82AAF2-34AA-4233-BFF4-E87DC6BE02B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919806" y="5262918"/>
            <a:ext cx="914400" cy="914400"/>
          </a:xfrm>
          <a:prstGeom prst="rect">
            <a:avLst/>
          </a:prstGeom>
        </p:spPr>
      </p:pic>
      <p:sp>
        <p:nvSpPr>
          <p:cNvPr id="208" name="Arrow: Striped Right 207">
            <a:extLst>
              <a:ext uri="{FF2B5EF4-FFF2-40B4-BE49-F238E27FC236}">
                <a16:creationId xmlns:a16="http://schemas.microsoft.com/office/drawing/2014/main" id="{53E6DDC7-D53F-437A-93FA-8902139CF029}"/>
              </a:ext>
            </a:extLst>
          </p:cNvPr>
          <p:cNvSpPr/>
          <p:nvPr/>
        </p:nvSpPr>
        <p:spPr>
          <a:xfrm>
            <a:off x="6167867" y="3750477"/>
            <a:ext cx="381287" cy="432599"/>
          </a:xfrm>
          <a:prstGeom prst="stripedRightArrow">
            <a:avLst>
              <a:gd name="adj1" fmla="val 5281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rrow: Striped Right 208">
            <a:extLst>
              <a:ext uri="{FF2B5EF4-FFF2-40B4-BE49-F238E27FC236}">
                <a16:creationId xmlns:a16="http://schemas.microsoft.com/office/drawing/2014/main" id="{C4E761A7-930E-4021-A790-59C8A09CAB08}"/>
              </a:ext>
            </a:extLst>
          </p:cNvPr>
          <p:cNvSpPr/>
          <p:nvPr/>
        </p:nvSpPr>
        <p:spPr>
          <a:xfrm rot="20064489">
            <a:off x="6126917" y="3228872"/>
            <a:ext cx="381287" cy="432599"/>
          </a:xfrm>
          <a:prstGeom prst="stripedRightArrow">
            <a:avLst>
              <a:gd name="adj1" fmla="val 5281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Arrow: Striped Right 209">
            <a:extLst>
              <a:ext uri="{FF2B5EF4-FFF2-40B4-BE49-F238E27FC236}">
                <a16:creationId xmlns:a16="http://schemas.microsoft.com/office/drawing/2014/main" id="{005ABC94-79CE-4510-850C-13EADF763013}"/>
              </a:ext>
            </a:extLst>
          </p:cNvPr>
          <p:cNvSpPr/>
          <p:nvPr/>
        </p:nvSpPr>
        <p:spPr>
          <a:xfrm rot="879305">
            <a:off x="6144522" y="4302759"/>
            <a:ext cx="381287" cy="432599"/>
          </a:xfrm>
          <a:prstGeom prst="stripedRightArrow">
            <a:avLst>
              <a:gd name="adj1" fmla="val 5281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2" name="Graphic 211" descr="Workflow with solid fill">
            <a:extLst>
              <a:ext uri="{FF2B5EF4-FFF2-40B4-BE49-F238E27FC236}">
                <a16:creationId xmlns:a16="http://schemas.microsoft.com/office/drawing/2014/main" id="{FD9E3A80-D293-4A74-B105-961A63F47B2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414137" y="3686735"/>
            <a:ext cx="628292" cy="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100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ED6730-13C2-4514-AF14-26D36CCB244C}"/>
              </a:ext>
            </a:extLst>
          </p:cNvPr>
          <p:cNvSpPr/>
          <p:nvPr/>
        </p:nvSpPr>
        <p:spPr>
          <a:xfrm>
            <a:off x="838200" y="3246209"/>
            <a:ext cx="10756392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>
                <a:solidFill>
                  <a:schemeClr val="tx1"/>
                </a:solidFill>
              </a:rPr>
              <a:t>Web site visitor statistics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255ED-BA6E-4A8F-A060-6251094A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Journeys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B27D8-FFA0-423C-A6B5-A669AC63F712}"/>
              </a:ext>
            </a:extLst>
          </p:cNvPr>
          <p:cNvSpPr/>
          <p:nvPr/>
        </p:nvSpPr>
        <p:spPr>
          <a:xfrm>
            <a:off x="838200" y="1512709"/>
            <a:ext cx="10756392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>
                <a:solidFill>
                  <a:schemeClr val="tx1"/>
                </a:solidFill>
              </a:rPr>
              <a:t>Device Status Change or Alarm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74BAE2-45C4-450C-ADA8-2EF224C97403}"/>
              </a:ext>
            </a:extLst>
          </p:cNvPr>
          <p:cNvSpPr/>
          <p:nvPr/>
        </p:nvSpPr>
        <p:spPr>
          <a:xfrm>
            <a:off x="838200" y="4970101"/>
            <a:ext cx="10756392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>
                <a:solidFill>
                  <a:schemeClr val="tx1"/>
                </a:solidFill>
              </a:rPr>
              <a:t>Package delivery</a:t>
            </a:r>
          </a:p>
        </p:txBody>
      </p:sp>
      <p:pic>
        <p:nvPicPr>
          <p:cNvPr id="3" name="Graphic 125">
            <a:extLst>
              <a:ext uri="{FF2B5EF4-FFF2-40B4-BE49-F238E27FC236}">
                <a16:creationId xmlns:a16="http://schemas.microsoft.com/office/drawing/2014/main" id="{83032CF2-8CDB-4470-A093-3C043796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144" y="2492519"/>
            <a:ext cx="538183" cy="53818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B9A03E3-29DD-4D2A-AA6C-9749524A3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0157" y="1631156"/>
            <a:ext cx="549120" cy="549120"/>
          </a:xfrm>
          <a:prstGeom prst="rect">
            <a:avLst/>
          </a:prstGeom>
        </p:spPr>
      </p:pic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472BAC56-5292-4BBA-BB8B-4009584C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767" y="1631156"/>
            <a:ext cx="713647" cy="53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4F35D78-1440-4653-9D7C-E898270FBC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74562" y="2541680"/>
            <a:ext cx="436912" cy="436912"/>
          </a:xfrm>
          <a:prstGeom prst="rect">
            <a:avLst/>
          </a:prstGeom>
        </p:spPr>
      </p:pic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1921B75E-4DD3-4DAF-BE14-F8291B6CA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0" r="14322"/>
          <a:stretch/>
        </p:blipFill>
        <p:spPr bwMode="auto">
          <a:xfrm>
            <a:off x="9507549" y="1728564"/>
            <a:ext cx="625791" cy="5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D59DFDE-8A93-4598-AE7D-A68E10BC86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3998" y="2080417"/>
            <a:ext cx="549119" cy="549119"/>
          </a:xfrm>
          <a:prstGeom prst="rect">
            <a:avLst/>
          </a:prstGeom>
        </p:spPr>
      </p:pic>
      <p:pic>
        <p:nvPicPr>
          <p:cNvPr id="19" name="Picture 2" descr="See the source image">
            <a:extLst>
              <a:ext uri="{FF2B5EF4-FFF2-40B4-BE49-F238E27FC236}">
                <a16:creationId xmlns:a16="http://schemas.microsoft.com/office/drawing/2014/main" id="{3CD491DB-E4EA-40A7-A892-2E338A44F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-1" r="14227" b="-8355"/>
          <a:stretch/>
        </p:blipFill>
        <p:spPr bwMode="auto">
          <a:xfrm>
            <a:off x="8429365" y="1765573"/>
            <a:ext cx="590570" cy="47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eck: gefaltete Ecke 2">
            <a:extLst>
              <a:ext uri="{FF2B5EF4-FFF2-40B4-BE49-F238E27FC236}">
                <a16:creationId xmlns:a16="http://schemas.microsoft.com/office/drawing/2014/main" id="{5F70EF3A-C0DF-4E32-9CEE-2F72299E12EA}"/>
              </a:ext>
            </a:extLst>
          </p:cNvPr>
          <p:cNvSpPr/>
          <p:nvPr/>
        </p:nvSpPr>
        <p:spPr>
          <a:xfrm rot="20296956">
            <a:off x="1426460" y="1983134"/>
            <a:ext cx="835781" cy="715864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2">
                    <a:lumMod val="9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 PPM over threshold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8028CE2-8F25-40DF-BF59-335198C748C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371795" y="2354977"/>
            <a:ext cx="672203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2200C3D-B51A-4C36-88F7-A835726F8183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3662007" y="1562268"/>
            <a:ext cx="174700" cy="861599"/>
          </a:xfrm>
          <a:prstGeom prst="bentConnector2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4053F67-27F6-4ED4-B2E3-E7F95FAEEB71}"/>
              </a:ext>
            </a:extLst>
          </p:cNvPr>
          <p:cNvCxnSpPr>
            <a:cxnSpLocks/>
            <a:stCxn id="17" idx="2"/>
            <a:endCxn id="3" idx="1"/>
          </p:cNvCxnSpPr>
          <p:nvPr/>
        </p:nvCxnSpPr>
        <p:spPr>
          <a:xfrm rot="16200000" flipH="1">
            <a:off x="4642814" y="1305280"/>
            <a:ext cx="132075" cy="2780586"/>
          </a:xfrm>
          <a:prstGeom prst="bentConnector2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Graphic 2062">
            <a:extLst>
              <a:ext uri="{FF2B5EF4-FFF2-40B4-BE49-F238E27FC236}">
                <a16:creationId xmlns:a16="http://schemas.microsoft.com/office/drawing/2014/main" id="{CB0EBCA0-01CE-4189-8BCA-162F5E8536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65584" y="1668558"/>
            <a:ext cx="450586" cy="450586"/>
          </a:xfrm>
          <a:prstGeom prst="rect">
            <a:avLst/>
          </a:prstGeom>
        </p:spPr>
      </p:pic>
      <p:cxnSp>
        <p:nvCxnSpPr>
          <p:cNvPr id="36" name="Gerade Verbindung mit Pfeil 25">
            <a:extLst>
              <a:ext uri="{FF2B5EF4-FFF2-40B4-BE49-F238E27FC236}">
                <a16:creationId xmlns:a16="http://schemas.microsoft.com/office/drawing/2014/main" id="{34F5C420-D2F3-4FAB-8CAC-3C88BD17E931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 flipV="1">
            <a:off x="4729277" y="1893851"/>
            <a:ext cx="636307" cy="11865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25">
            <a:extLst>
              <a:ext uri="{FF2B5EF4-FFF2-40B4-BE49-F238E27FC236}">
                <a16:creationId xmlns:a16="http://schemas.microsoft.com/office/drawing/2014/main" id="{3FCFEC1E-EC32-4B89-9D1F-870434897920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 rot="16200000" flipH="1">
            <a:off x="5792869" y="1917151"/>
            <a:ext cx="373375" cy="77735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25">
            <a:extLst>
              <a:ext uri="{FF2B5EF4-FFF2-40B4-BE49-F238E27FC236}">
                <a16:creationId xmlns:a16="http://schemas.microsoft.com/office/drawing/2014/main" id="{DAD742D1-6DA8-4CCC-8D3F-0B7F3264639B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5816170" y="1893851"/>
            <a:ext cx="1306597" cy="4923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28">
            <a:extLst>
              <a:ext uri="{FF2B5EF4-FFF2-40B4-BE49-F238E27FC236}">
                <a16:creationId xmlns:a16="http://schemas.microsoft.com/office/drawing/2014/main" id="{7240CF60-D0C7-4108-BD68-5E45D12EC98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637327" y="2760136"/>
            <a:ext cx="982887" cy="147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Graphic 161">
            <a:extLst>
              <a:ext uri="{FF2B5EF4-FFF2-40B4-BE49-F238E27FC236}">
                <a16:creationId xmlns:a16="http://schemas.microsoft.com/office/drawing/2014/main" id="{F257511A-54D9-4B2C-9C22-C6AE61CEB4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68528" y="2429838"/>
            <a:ext cx="660596" cy="660596"/>
          </a:xfrm>
          <a:prstGeom prst="rect">
            <a:avLst/>
          </a:prstGeom>
        </p:spPr>
      </p:pic>
      <p:cxnSp>
        <p:nvCxnSpPr>
          <p:cNvPr id="56" name="Gerade Verbindung mit Pfeil 28">
            <a:extLst>
              <a:ext uri="{FF2B5EF4-FFF2-40B4-BE49-F238E27FC236}">
                <a16:creationId xmlns:a16="http://schemas.microsoft.com/office/drawing/2014/main" id="{5855F955-A503-4E0C-8368-C7F260B2AC61}"/>
              </a:ext>
            </a:extLst>
          </p:cNvPr>
          <p:cNvCxnSpPr>
            <a:cxnSpLocks/>
            <a:stCxn id="54" idx="3"/>
            <a:endCxn id="13" idx="1"/>
          </p:cNvCxnSpPr>
          <p:nvPr/>
        </p:nvCxnSpPr>
        <p:spPr>
          <a:xfrm>
            <a:off x="8329124" y="2760136"/>
            <a:ext cx="645438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28">
            <a:extLst>
              <a:ext uri="{FF2B5EF4-FFF2-40B4-BE49-F238E27FC236}">
                <a16:creationId xmlns:a16="http://schemas.microsoft.com/office/drawing/2014/main" id="{FB30B45D-CDA9-43E6-9F52-25A34D9D7C2C}"/>
              </a:ext>
            </a:extLst>
          </p:cNvPr>
          <p:cNvCxnSpPr>
            <a:cxnSpLocks/>
            <a:stCxn id="54" idx="0"/>
            <a:endCxn id="19" idx="1"/>
          </p:cNvCxnSpPr>
          <p:nvPr/>
        </p:nvCxnSpPr>
        <p:spPr>
          <a:xfrm rot="5400000" flipH="1" flipV="1">
            <a:off x="8001918" y="2002392"/>
            <a:ext cx="424355" cy="430539"/>
          </a:xfrm>
          <a:prstGeom prst="bentConnector2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28">
            <a:extLst>
              <a:ext uri="{FF2B5EF4-FFF2-40B4-BE49-F238E27FC236}">
                <a16:creationId xmlns:a16="http://schemas.microsoft.com/office/drawing/2014/main" id="{059B5292-197D-43DE-BD7A-CC5BF00C28D1}"/>
              </a:ext>
            </a:extLst>
          </p:cNvPr>
          <p:cNvCxnSpPr>
            <a:cxnSpLocks/>
          </p:cNvCxnSpPr>
          <p:nvPr/>
        </p:nvCxnSpPr>
        <p:spPr>
          <a:xfrm>
            <a:off x="8974562" y="1986980"/>
            <a:ext cx="495681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hteck: gefaltete Ecke 2">
            <a:extLst>
              <a:ext uri="{FF2B5EF4-FFF2-40B4-BE49-F238E27FC236}">
                <a16:creationId xmlns:a16="http://schemas.microsoft.com/office/drawing/2014/main" id="{351F78F9-4420-40F3-AA44-AFBE8314417C}"/>
              </a:ext>
            </a:extLst>
          </p:cNvPr>
          <p:cNvSpPr/>
          <p:nvPr/>
        </p:nvSpPr>
        <p:spPr>
          <a:xfrm rot="20296956">
            <a:off x="1289101" y="3682189"/>
            <a:ext cx="918533" cy="825312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2">
                    <a:lumMod val="9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Advertisement clicked</a:t>
            </a:r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89DFC396-04E0-4F43-93CD-B9A74CEE75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39540" y="3755007"/>
            <a:ext cx="553577" cy="553577"/>
          </a:xfrm>
          <a:prstGeom prst="rect">
            <a:avLst/>
          </a:prstGeom>
        </p:spPr>
      </p:pic>
      <p:pic>
        <p:nvPicPr>
          <p:cNvPr id="72" name="Graphic 2062">
            <a:extLst>
              <a:ext uri="{FF2B5EF4-FFF2-40B4-BE49-F238E27FC236}">
                <a16:creationId xmlns:a16="http://schemas.microsoft.com/office/drawing/2014/main" id="{8CE8D11F-21E4-4811-98E4-E93DC7DA85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30445" y="3769882"/>
            <a:ext cx="545210" cy="545210"/>
          </a:xfrm>
          <a:prstGeom prst="rect">
            <a:avLst/>
          </a:prstGeom>
        </p:spPr>
      </p:pic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E1D6D4A-B7DA-46FA-AFE9-781A123464E5}"/>
              </a:ext>
            </a:extLst>
          </p:cNvPr>
          <p:cNvCxnSpPr>
            <a:cxnSpLocks/>
          </p:cNvCxnSpPr>
          <p:nvPr/>
        </p:nvCxnSpPr>
        <p:spPr>
          <a:xfrm>
            <a:off x="2371795" y="4014570"/>
            <a:ext cx="672203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C230D4E7-D270-4A73-B188-3853C268A126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3593117" y="4031796"/>
            <a:ext cx="637328" cy="10691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8" name="Grafik 77">
            <a:extLst>
              <a:ext uri="{FF2B5EF4-FFF2-40B4-BE49-F238E27FC236}">
                <a16:creationId xmlns:a16="http://schemas.microsoft.com/office/drawing/2014/main" id="{44F3ABB6-7C3B-4DD8-B34A-36ACC1669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0436" y="3310822"/>
            <a:ext cx="549120" cy="549120"/>
          </a:xfrm>
          <a:prstGeom prst="rect">
            <a:avLst/>
          </a:prstGeom>
        </p:spPr>
      </p:pic>
      <p:cxnSp>
        <p:nvCxnSpPr>
          <p:cNvPr id="87" name="Gerade Verbindung mit Pfeil 25">
            <a:extLst>
              <a:ext uri="{FF2B5EF4-FFF2-40B4-BE49-F238E27FC236}">
                <a16:creationId xmlns:a16="http://schemas.microsoft.com/office/drawing/2014/main" id="{7D237625-CCE2-4A10-A85A-7981C293B2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47663" y="3292503"/>
            <a:ext cx="174700" cy="861599"/>
          </a:xfrm>
          <a:prstGeom prst="bentConnector2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8" name="Picture 2" descr="See the source image">
            <a:extLst>
              <a:ext uri="{FF2B5EF4-FFF2-40B4-BE49-F238E27FC236}">
                <a16:creationId xmlns:a16="http://schemas.microsoft.com/office/drawing/2014/main" id="{056487DB-8BAE-4A2B-904C-2B1624997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466" y="3314413"/>
            <a:ext cx="713647" cy="53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Gerade Verbindung mit Pfeil 25">
            <a:extLst>
              <a:ext uri="{FF2B5EF4-FFF2-40B4-BE49-F238E27FC236}">
                <a16:creationId xmlns:a16="http://schemas.microsoft.com/office/drawing/2014/main" id="{243A416E-8FB7-4C36-92F3-BDB5F9E3690F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027869" y="3577108"/>
            <a:ext cx="1306597" cy="4923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28">
            <a:extLst>
              <a:ext uri="{FF2B5EF4-FFF2-40B4-BE49-F238E27FC236}">
                <a16:creationId xmlns:a16="http://schemas.microsoft.com/office/drawing/2014/main" id="{80D1B635-4420-487E-ABC4-CD4E755B1C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7305" y="2958783"/>
            <a:ext cx="132075" cy="2780586"/>
          </a:xfrm>
          <a:prstGeom prst="bentConnector2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Graphic 2072">
            <a:extLst>
              <a:ext uri="{FF2B5EF4-FFF2-40B4-BE49-F238E27FC236}">
                <a16:creationId xmlns:a16="http://schemas.microsoft.com/office/drawing/2014/main" id="{2098D7DB-F651-484F-A217-46E0F01B29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425052" y="4161202"/>
            <a:ext cx="486951" cy="486951"/>
          </a:xfrm>
          <a:prstGeom prst="rect">
            <a:avLst/>
          </a:prstGeom>
        </p:spPr>
      </p:pic>
      <p:sp>
        <p:nvSpPr>
          <p:cNvPr id="93" name="Rechteck: gefaltete Ecke 2">
            <a:extLst>
              <a:ext uri="{FF2B5EF4-FFF2-40B4-BE49-F238E27FC236}">
                <a16:creationId xmlns:a16="http://schemas.microsoft.com/office/drawing/2014/main" id="{9A252BF9-DE09-4E72-8C02-181CEB576D38}"/>
              </a:ext>
            </a:extLst>
          </p:cNvPr>
          <p:cNvSpPr/>
          <p:nvPr/>
        </p:nvSpPr>
        <p:spPr>
          <a:xfrm rot="20296956">
            <a:off x="1289959" y="5378138"/>
            <a:ext cx="904759" cy="892481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2">
                    <a:lumMod val="9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Package scanned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9DB856F-3656-4CF5-805D-E36798A8E640}"/>
              </a:ext>
            </a:extLst>
          </p:cNvPr>
          <p:cNvCxnSpPr>
            <a:cxnSpLocks/>
          </p:cNvCxnSpPr>
          <p:nvPr/>
        </p:nvCxnSpPr>
        <p:spPr>
          <a:xfrm>
            <a:off x="2406181" y="5732246"/>
            <a:ext cx="580553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55511E19-2112-4509-ADBA-67F9B40E990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86734" y="5508372"/>
            <a:ext cx="513419" cy="513419"/>
          </a:xfrm>
          <a:prstGeom prst="rect">
            <a:avLst/>
          </a:prstGeom>
        </p:spPr>
      </p:pic>
      <p:pic>
        <p:nvPicPr>
          <p:cNvPr id="42" name="Graphic 2062">
            <a:extLst>
              <a:ext uri="{FF2B5EF4-FFF2-40B4-BE49-F238E27FC236}">
                <a16:creationId xmlns:a16="http://schemas.microsoft.com/office/drawing/2014/main" id="{D489AF7E-05D7-47AF-B3F4-93B2E706A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20930" y="5507557"/>
            <a:ext cx="545210" cy="545210"/>
          </a:xfrm>
          <a:prstGeom prst="rect">
            <a:avLst/>
          </a:prstGeom>
        </p:spPr>
      </p:pic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72B876F-D08B-4E2F-9A7E-B7965B4B71E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500153" y="5765081"/>
            <a:ext cx="580553" cy="1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Graphic 2072">
            <a:extLst>
              <a:ext uri="{FF2B5EF4-FFF2-40B4-BE49-F238E27FC236}">
                <a16:creationId xmlns:a16="http://schemas.microsoft.com/office/drawing/2014/main" id="{E5539DCB-DED0-4961-A16B-6A17C971922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368235" y="5935718"/>
            <a:ext cx="486951" cy="486951"/>
          </a:xfrm>
          <a:prstGeom prst="rect">
            <a:avLst/>
          </a:prstGeom>
        </p:spPr>
      </p:pic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BA64404-1C58-4E29-ABF7-BCFE3FA9007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4666140" y="5780162"/>
            <a:ext cx="616059" cy="5677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0" name="Graphic 125">
            <a:extLst>
              <a:ext uri="{FF2B5EF4-FFF2-40B4-BE49-F238E27FC236}">
                <a16:creationId xmlns:a16="http://schemas.microsoft.com/office/drawing/2014/main" id="{B8E014A7-662F-425A-882D-8229B6C1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2199" y="5516747"/>
            <a:ext cx="538183" cy="538183"/>
          </a:xfrm>
          <a:prstGeom prst="rect">
            <a:avLst/>
          </a:prstGeom>
        </p:spPr>
      </p:pic>
      <p:cxnSp>
        <p:nvCxnSpPr>
          <p:cNvPr id="57" name="Gerade Verbindung mit Pfeil 28">
            <a:extLst>
              <a:ext uri="{FF2B5EF4-FFF2-40B4-BE49-F238E27FC236}">
                <a16:creationId xmlns:a16="http://schemas.microsoft.com/office/drawing/2014/main" id="{F68EF54E-CF7A-4B17-A090-FC3C1E3137E9}"/>
              </a:ext>
            </a:extLst>
          </p:cNvPr>
          <p:cNvCxnSpPr>
            <a:cxnSpLocks/>
            <a:stCxn id="50" idx="2"/>
            <a:endCxn id="45" idx="1"/>
          </p:cNvCxnSpPr>
          <p:nvPr/>
        </p:nvCxnSpPr>
        <p:spPr>
          <a:xfrm rot="16200000" flipH="1">
            <a:off x="5897631" y="5708590"/>
            <a:ext cx="124264" cy="816944"/>
          </a:xfrm>
          <a:prstGeom prst="bentConnector2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Grafik 58">
            <a:extLst>
              <a:ext uri="{FF2B5EF4-FFF2-40B4-BE49-F238E27FC236}">
                <a16:creationId xmlns:a16="http://schemas.microsoft.com/office/drawing/2014/main" id="{768A0E39-17E8-4B33-A581-B8BDCA9548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24650" y="6021791"/>
            <a:ext cx="436912" cy="436912"/>
          </a:xfrm>
          <a:prstGeom prst="rect">
            <a:avLst/>
          </a:prstGeom>
        </p:spPr>
      </p:pic>
      <p:cxnSp>
        <p:nvCxnSpPr>
          <p:cNvPr id="63" name="Gerade Verbindung mit Pfeil 28">
            <a:extLst>
              <a:ext uri="{FF2B5EF4-FFF2-40B4-BE49-F238E27FC236}">
                <a16:creationId xmlns:a16="http://schemas.microsoft.com/office/drawing/2014/main" id="{CCC1204F-10F9-4B1C-9748-D1382F17BF80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>
          <a:xfrm>
            <a:off x="5820382" y="5785839"/>
            <a:ext cx="1431025" cy="92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Graphic 161">
            <a:extLst>
              <a:ext uri="{FF2B5EF4-FFF2-40B4-BE49-F238E27FC236}">
                <a16:creationId xmlns:a16="http://schemas.microsoft.com/office/drawing/2014/main" id="{2187593C-E7BC-4B74-9DA8-EB07F8F88A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51407" y="5456465"/>
            <a:ext cx="660596" cy="660596"/>
          </a:xfrm>
          <a:prstGeom prst="rect">
            <a:avLst/>
          </a:prstGeom>
        </p:spPr>
      </p:pic>
      <p:cxnSp>
        <p:nvCxnSpPr>
          <p:cNvPr id="66" name="Gerade Verbindung mit Pfeil 28">
            <a:extLst>
              <a:ext uri="{FF2B5EF4-FFF2-40B4-BE49-F238E27FC236}">
                <a16:creationId xmlns:a16="http://schemas.microsoft.com/office/drawing/2014/main" id="{D846344F-67E6-45D3-9F94-6BE6D949DA4E}"/>
              </a:ext>
            </a:extLst>
          </p:cNvPr>
          <p:cNvCxnSpPr>
            <a:cxnSpLocks/>
            <a:stCxn id="64" idx="2"/>
            <a:endCxn id="59" idx="1"/>
          </p:cNvCxnSpPr>
          <p:nvPr/>
        </p:nvCxnSpPr>
        <p:spPr>
          <a:xfrm rot="16200000" flipH="1">
            <a:off x="8091584" y="5607181"/>
            <a:ext cx="123186" cy="1142945"/>
          </a:xfrm>
          <a:prstGeom prst="bentConnector2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28">
            <a:extLst>
              <a:ext uri="{FF2B5EF4-FFF2-40B4-BE49-F238E27FC236}">
                <a16:creationId xmlns:a16="http://schemas.microsoft.com/office/drawing/2014/main" id="{842967EF-0D69-4E04-8D14-7BE1F1B5D262}"/>
              </a:ext>
            </a:extLst>
          </p:cNvPr>
          <p:cNvCxnSpPr>
            <a:cxnSpLocks/>
            <a:stCxn id="64" idx="0"/>
          </p:cNvCxnSpPr>
          <p:nvPr/>
        </p:nvCxnSpPr>
        <p:spPr>
          <a:xfrm rot="5400000" flipH="1" flipV="1">
            <a:off x="8056991" y="4853387"/>
            <a:ext cx="127792" cy="1078364"/>
          </a:xfrm>
          <a:prstGeom prst="bentConnector2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2" descr="Outlook.com">
            <a:extLst>
              <a:ext uri="{FF2B5EF4-FFF2-40B4-BE49-F238E27FC236}">
                <a16:creationId xmlns:a16="http://schemas.microsoft.com/office/drawing/2014/main" id="{E549AD54-B8B1-43FC-884A-0D662D5E7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061" y="5103986"/>
            <a:ext cx="455469" cy="4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1980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" accel="10000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" accel="10000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60" decel="100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6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" accel="10000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" accel="10000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" decel="100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6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" accel="10000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" accel="10000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9" grpId="0" animBg="1"/>
      <p:bldP spid="9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C9C8-FDD2-4C41-B088-8E8F8D24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736"/>
            <a:ext cx="10515600" cy="1325563"/>
          </a:xfrm>
        </p:spPr>
        <p:txBody>
          <a:bodyPr/>
          <a:lstStyle/>
          <a:p>
            <a:r>
              <a:rPr lang="en-US"/>
              <a:t>Eventing Platform Building Blocks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CA1E25-6009-4D4A-AB65-00F943D8E897}"/>
              </a:ext>
            </a:extLst>
          </p:cNvPr>
          <p:cNvSpPr/>
          <p:nvPr/>
        </p:nvSpPr>
        <p:spPr>
          <a:xfrm>
            <a:off x="6633077" y="1499660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Stateful Analysis and AI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DE5B4-C25F-421B-B828-78D348DCABE9}"/>
              </a:ext>
            </a:extLst>
          </p:cNvPr>
          <p:cNvSpPr/>
          <p:nvPr/>
        </p:nvSpPr>
        <p:spPr>
          <a:xfrm>
            <a:off x="9182211" y="1496289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Dashboards and Apps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90DB5-8216-4BF6-B6E9-B4DAB28C02CF}"/>
              </a:ext>
            </a:extLst>
          </p:cNvPr>
          <p:cNvSpPr/>
          <p:nvPr/>
        </p:nvSpPr>
        <p:spPr>
          <a:xfrm>
            <a:off x="6625147" y="3167744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Indexed Streams and Batches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C805B0-09DD-46E8-8388-5F3013ACD1DA}"/>
              </a:ext>
            </a:extLst>
          </p:cNvPr>
          <p:cNvSpPr/>
          <p:nvPr/>
        </p:nvSpPr>
        <p:spPr>
          <a:xfrm>
            <a:off x="9182211" y="3158618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Functions, Jobs, and Workflows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F0F68-0CD2-4829-8955-AA64DCAB9E1C}"/>
              </a:ext>
            </a:extLst>
          </p:cNvPr>
          <p:cNvSpPr/>
          <p:nvPr/>
        </p:nvSpPr>
        <p:spPr>
          <a:xfrm>
            <a:off x="6625148" y="4855596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Flat Log Projections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91EEE-658F-40DE-96DF-B55988310E00}"/>
              </a:ext>
            </a:extLst>
          </p:cNvPr>
          <p:cNvSpPr/>
          <p:nvPr/>
        </p:nvSpPr>
        <p:spPr>
          <a:xfrm>
            <a:off x="9206758" y="4879345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Cool/Cold Archives</a:t>
            </a:r>
          </a:p>
        </p:txBody>
      </p:sp>
      <p:pic>
        <p:nvPicPr>
          <p:cNvPr id="10" name="Graphic 9" descr="Statistics outline">
            <a:extLst>
              <a:ext uri="{FF2B5EF4-FFF2-40B4-BE49-F238E27FC236}">
                <a16:creationId xmlns:a16="http://schemas.microsoft.com/office/drawing/2014/main" id="{3A7F8974-6478-4F5D-8829-4BB3D2B49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616668" y="2050629"/>
            <a:ext cx="697065" cy="645502"/>
          </a:xfrm>
          <a:prstGeom prst="rect">
            <a:avLst/>
          </a:prstGeom>
        </p:spPr>
      </p:pic>
      <p:pic>
        <p:nvPicPr>
          <p:cNvPr id="11" name="Graphic 10" descr="Harvey Balls 35% with solid fill">
            <a:extLst>
              <a:ext uri="{FF2B5EF4-FFF2-40B4-BE49-F238E27FC236}">
                <a16:creationId xmlns:a16="http://schemas.microsoft.com/office/drawing/2014/main" id="{285EE490-B3C6-49F3-A827-1E788ADCD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6994" y="2014445"/>
            <a:ext cx="645502" cy="645502"/>
          </a:xfrm>
          <a:prstGeom prst="rect">
            <a:avLst/>
          </a:prstGeom>
        </p:spPr>
      </p:pic>
      <p:pic>
        <p:nvPicPr>
          <p:cNvPr id="12" name="Graphic 11" descr="Bar chart with solid fill">
            <a:extLst>
              <a:ext uri="{FF2B5EF4-FFF2-40B4-BE49-F238E27FC236}">
                <a16:creationId xmlns:a16="http://schemas.microsoft.com/office/drawing/2014/main" id="{61D503EB-3950-408F-A12D-848966B4F1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432629" y="2067000"/>
            <a:ext cx="645503" cy="618994"/>
          </a:xfrm>
          <a:prstGeom prst="rect">
            <a:avLst/>
          </a:prstGeom>
        </p:spPr>
      </p:pic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D10B891B-0776-49B6-AE67-A5335F0F07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03369" y="3701449"/>
            <a:ext cx="558774" cy="558774"/>
          </a:xfrm>
          <a:prstGeom prst="rect">
            <a:avLst/>
          </a:prstGeom>
        </p:spPr>
      </p:pic>
      <p:pic>
        <p:nvPicPr>
          <p:cNvPr id="14" name="Graphic 13" descr="Research with solid fill">
            <a:extLst>
              <a:ext uri="{FF2B5EF4-FFF2-40B4-BE49-F238E27FC236}">
                <a16:creationId xmlns:a16="http://schemas.microsoft.com/office/drawing/2014/main" id="{CD3D2EB0-2539-400C-A733-FA2BBA5C4B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37689" y="1984806"/>
            <a:ext cx="543121" cy="543121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FFBCE60C-3E4A-4463-B91D-50F29CE24E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29965" y="3667921"/>
            <a:ext cx="733134" cy="73313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452C7C7-4C66-4263-B7E3-012F6CC1D39F}"/>
              </a:ext>
            </a:extLst>
          </p:cNvPr>
          <p:cNvSpPr/>
          <p:nvPr/>
        </p:nvSpPr>
        <p:spPr>
          <a:xfrm>
            <a:off x="6930213" y="3786147"/>
            <a:ext cx="377442" cy="2326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B28A055-799E-4B0A-99DA-D4C077AF2647}"/>
              </a:ext>
            </a:extLst>
          </p:cNvPr>
          <p:cNvSpPr/>
          <p:nvPr/>
        </p:nvSpPr>
        <p:spPr>
          <a:xfrm>
            <a:off x="6930213" y="4071570"/>
            <a:ext cx="377442" cy="2326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E8CD4E-3C91-4227-A452-16C6F42F9966}"/>
              </a:ext>
            </a:extLst>
          </p:cNvPr>
          <p:cNvGrpSpPr/>
          <p:nvPr/>
        </p:nvGrpSpPr>
        <p:grpSpPr>
          <a:xfrm>
            <a:off x="7678620" y="5209640"/>
            <a:ext cx="284479" cy="180641"/>
            <a:chOff x="9185793" y="1423096"/>
            <a:chExt cx="284479" cy="1806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67CEC6-93C2-4523-B34D-96AAEFA2B47A}"/>
                </a:ext>
              </a:extLst>
            </p:cNvPr>
            <p:cNvSpPr/>
            <p:nvPr/>
          </p:nvSpPr>
          <p:spPr>
            <a:xfrm>
              <a:off x="9185793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2E02A4-9B0F-4533-ADF5-A5F39947F2B4}"/>
                </a:ext>
              </a:extLst>
            </p:cNvPr>
            <p:cNvSpPr/>
            <p:nvPr/>
          </p:nvSpPr>
          <p:spPr>
            <a:xfrm>
              <a:off x="9328032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V</a:t>
              </a:r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825EE8-3971-4767-9106-A8895822AE47}"/>
              </a:ext>
            </a:extLst>
          </p:cNvPr>
          <p:cNvGrpSpPr/>
          <p:nvPr/>
        </p:nvGrpSpPr>
        <p:grpSpPr>
          <a:xfrm>
            <a:off x="7678620" y="5386911"/>
            <a:ext cx="284479" cy="180641"/>
            <a:chOff x="9185793" y="1423096"/>
            <a:chExt cx="284479" cy="1806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E5FEED-1270-4336-92D0-4502790B564B}"/>
                </a:ext>
              </a:extLst>
            </p:cNvPr>
            <p:cNvSpPr/>
            <p:nvPr/>
          </p:nvSpPr>
          <p:spPr>
            <a:xfrm>
              <a:off x="9185793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K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EE7EBE-FCA4-47FA-B041-03791DDAB3EB}"/>
                </a:ext>
              </a:extLst>
            </p:cNvPr>
            <p:cNvSpPr/>
            <p:nvPr/>
          </p:nvSpPr>
          <p:spPr>
            <a:xfrm>
              <a:off x="9328032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V</a:t>
              </a:r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E10569-ECE4-4627-8CD4-42E3801C5FF2}"/>
              </a:ext>
            </a:extLst>
          </p:cNvPr>
          <p:cNvGrpSpPr/>
          <p:nvPr/>
        </p:nvGrpSpPr>
        <p:grpSpPr>
          <a:xfrm>
            <a:off x="7678620" y="5564182"/>
            <a:ext cx="284479" cy="180641"/>
            <a:chOff x="9185793" y="1423096"/>
            <a:chExt cx="284479" cy="18064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040C63-9FB2-4756-A455-F21AFFECBC58}"/>
                </a:ext>
              </a:extLst>
            </p:cNvPr>
            <p:cNvSpPr/>
            <p:nvPr/>
          </p:nvSpPr>
          <p:spPr>
            <a:xfrm>
              <a:off x="9185793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2BEFBD-D62F-43C4-8BBF-A1B256FF6148}"/>
                </a:ext>
              </a:extLst>
            </p:cNvPr>
            <p:cNvSpPr/>
            <p:nvPr/>
          </p:nvSpPr>
          <p:spPr>
            <a:xfrm>
              <a:off x="9328032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V</a:t>
              </a:r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6A0B02-B5E8-4BFC-95FA-7B4B949E5D43}"/>
              </a:ext>
            </a:extLst>
          </p:cNvPr>
          <p:cNvGrpSpPr/>
          <p:nvPr/>
        </p:nvGrpSpPr>
        <p:grpSpPr>
          <a:xfrm>
            <a:off x="7678620" y="5741453"/>
            <a:ext cx="284479" cy="180641"/>
            <a:chOff x="9185793" y="1423096"/>
            <a:chExt cx="284479" cy="18064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02B7C2-8B48-4827-BA68-6E39381095B0}"/>
                </a:ext>
              </a:extLst>
            </p:cNvPr>
            <p:cNvSpPr/>
            <p:nvPr/>
          </p:nvSpPr>
          <p:spPr>
            <a:xfrm>
              <a:off x="9185793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K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2410D7-1228-4D5B-AD54-D81FD92A5C68}"/>
                </a:ext>
              </a:extLst>
            </p:cNvPr>
            <p:cNvSpPr/>
            <p:nvPr/>
          </p:nvSpPr>
          <p:spPr>
            <a:xfrm>
              <a:off x="9328032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V</a:t>
              </a:r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D063A0-0439-4E2A-A1E5-48A4A0210D86}"/>
              </a:ext>
            </a:extLst>
          </p:cNvPr>
          <p:cNvGrpSpPr/>
          <p:nvPr/>
        </p:nvGrpSpPr>
        <p:grpSpPr>
          <a:xfrm>
            <a:off x="7678620" y="5918724"/>
            <a:ext cx="284479" cy="180641"/>
            <a:chOff x="9185793" y="1423096"/>
            <a:chExt cx="284479" cy="18064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1A6C8A-7025-4922-AE81-2D56F2878AC6}"/>
                </a:ext>
              </a:extLst>
            </p:cNvPr>
            <p:cNvSpPr/>
            <p:nvPr/>
          </p:nvSpPr>
          <p:spPr>
            <a:xfrm>
              <a:off x="9185793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K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7C2B03-B040-45DC-8468-A1D9868C2EAA}"/>
                </a:ext>
              </a:extLst>
            </p:cNvPr>
            <p:cNvSpPr/>
            <p:nvPr/>
          </p:nvSpPr>
          <p:spPr>
            <a:xfrm>
              <a:off x="9328032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V</a:t>
              </a:r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9B05F6-B2FB-4E92-A5CF-735847E336B8}"/>
              </a:ext>
            </a:extLst>
          </p:cNvPr>
          <p:cNvGrpSpPr/>
          <p:nvPr/>
        </p:nvGrpSpPr>
        <p:grpSpPr>
          <a:xfrm>
            <a:off x="7678620" y="6095995"/>
            <a:ext cx="284479" cy="180641"/>
            <a:chOff x="9185793" y="1423096"/>
            <a:chExt cx="284479" cy="18064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20D992-F317-4233-8A02-881BBCA36B0D}"/>
                </a:ext>
              </a:extLst>
            </p:cNvPr>
            <p:cNvSpPr/>
            <p:nvPr/>
          </p:nvSpPr>
          <p:spPr>
            <a:xfrm>
              <a:off x="9185793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K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9B5A95-56E7-4020-A7B7-59281F372E3F}"/>
                </a:ext>
              </a:extLst>
            </p:cNvPr>
            <p:cNvSpPr/>
            <p:nvPr/>
          </p:nvSpPr>
          <p:spPr>
            <a:xfrm>
              <a:off x="9328032" y="1423096"/>
              <a:ext cx="142240" cy="180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V</a:t>
              </a:r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4A205C5-8A62-4AA5-A58A-54134ADBDC8D}"/>
              </a:ext>
            </a:extLst>
          </p:cNvPr>
          <p:cNvSpPr txBox="1"/>
          <p:nvPr/>
        </p:nvSpPr>
        <p:spPr>
          <a:xfrm>
            <a:off x="7331906" y="2568981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Streaming SQL</a:t>
            </a:r>
          </a:p>
        </p:txBody>
      </p:sp>
      <p:pic>
        <p:nvPicPr>
          <p:cNvPr id="37" name="Graphic 36" descr="Artificial Intelligence outline">
            <a:extLst>
              <a:ext uri="{FF2B5EF4-FFF2-40B4-BE49-F238E27FC236}">
                <a16:creationId xmlns:a16="http://schemas.microsoft.com/office/drawing/2014/main" id="{66B8DB4C-7923-4936-827C-76A1E85784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46036" y="1975207"/>
            <a:ext cx="523786" cy="523786"/>
          </a:xfrm>
          <a:prstGeom prst="rect">
            <a:avLst/>
          </a:prstGeom>
        </p:spPr>
      </p:pic>
      <p:pic>
        <p:nvPicPr>
          <p:cNvPr id="38" name="Graphic 37" descr="Filing Box Archive outline">
            <a:extLst>
              <a:ext uri="{FF2B5EF4-FFF2-40B4-BE49-F238E27FC236}">
                <a16:creationId xmlns:a16="http://schemas.microsoft.com/office/drawing/2014/main" id="{FB00AB73-A44C-4FE7-ACEB-92611D56BF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19806" y="5262918"/>
            <a:ext cx="914400" cy="914400"/>
          </a:xfrm>
          <a:prstGeom prst="rect">
            <a:avLst/>
          </a:prstGeom>
        </p:spPr>
      </p:pic>
      <p:pic>
        <p:nvPicPr>
          <p:cNvPr id="39" name="Graphic 38" descr="Workflow with solid fill">
            <a:extLst>
              <a:ext uri="{FF2B5EF4-FFF2-40B4-BE49-F238E27FC236}">
                <a16:creationId xmlns:a16="http://schemas.microsoft.com/office/drawing/2014/main" id="{42F2228B-4FD5-4082-976C-4082FB24C8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90653" y="3713707"/>
            <a:ext cx="538183" cy="538183"/>
          </a:xfrm>
          <a:prstGeom prst="rect">
            <a:avLst/>
          </a:prstGeom>
        </p:spPr>
      </p:pic>
      <p:pic>
        <p:nvPicPr>
          <p:cNvPr id="41" name="Graphic 40" descr="Box with solid fill">
            <a:extLst>
              <a:ext uri="{FF2B5EF4-FFF2-40B4-BE49-F238E27FC236}">
                <a16:creationId xmlns:a16="http://schemas.microsoft.com/office/drawing/2014/main" id="{90F5C8C9-8951-42ED-9719-2A1FB6ED31D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63099" y="3701449"/>
            <a:ext cx="707136" cy="70713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2914890-6E21-435B-AC58-CC7A4C827353}"/>
              </a:ext>
            </a:extLst>
          </p:cNvPr>
          <p:cNvSpPr/>
          <p:nvPr/>
        </p:nvSpPr>
        <p:spPr>
          <a:xfrm>
            <a:off x="434614" y="1461385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SaaS Platform Integration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EC77A8-5998-4913-B33E-8BF27D157705}"/>
              </a:ext>
            </a:extLst>
          </p:cNvPr>
          <p:cNvSpPr/>
          <p:nvPr/>
        </p:nvSpPr>
        <p:spPr>
          <a:xfrm>
            <a:off x="434613" y="4946472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Database Change Capture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C1EDEE-9705-4341-A3FD-8ECD5348DD9F}"/>
              </a:ext>
            </a:extLst>
          </p:cNvPr>
          <p:cNvSpPr/>
          <p:nvPr/>
        </p:nvSpPr>
        <p:spPr>
          <a:xfrm>
            <a:off x="434614" y="3173904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EDI Integration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C733BD28-65F4-4962-8493-E96BBD6AD866}"/>
              </a:ext>
            </a:extLst>
          </p:cNvPr>
          <p:cNvSpPr/>
          <p:nvPr/>
        </p:nvSpPr>
        <p:spPr>
          <a:xfrm>
            <a:off x="10730662" y="4071570"/>
            <a:ext cx="456705" cy="2326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49" name="Graphic 48" descr="Document outline">
            <a:extLst>
              <a:ext uri="{FF2B5EF4-FFF2-40B4-BE49-F238E27FC236}">
                <a16:creationId xmlns:a16="http://schemas.microsoft.com/office/drawing/2014/main" id="{A15AD75F-A239-4769-A3BA-36C0240E0C6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30662" y="3742316"/>
            <a:ext cx="377952" cy="377952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2B354B91-4BB5-4303-9166-989C95902A44}"/>
              </a:ext>
            </a:extLst>
          </p:cNvPr>
          <p:cNvGrpSpPr/>
          <p:nvPr/>
        </p:nvGrpSpPr>
        <p:grpSpPr>
          <a:xfrm>
            <a:off x="838200" y="1982737"/>
            <a:ext cx="1601235" cy="792750"/>
            <a:chOff x="587229" y="1824106"/>
            <a:chExt cx="2045762" cy="109510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048D3E-ABAE-4B8A-8B41-BB5E0AAE90A1}"/>
                </a:ext>
              </a:extLst>
            </p:cNvPr>
            <p:cNvSpPr/>
            <p:nvPr/>
          </p:nvSpPr>
          <p:spPr>
            <a:xfrm>
              <a:off x="595030" y="1824106"/>
              <a:ext cx="603504" cy="518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ERP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88E394-ED1A-496B-8C28-35C4BD713015}"/>
                </a:ext>
              </a:extLst>
            </p:cNvPr>
            <p:cNvSpPr/>
            <p:nvPr/>
          </p:nvSpPr>
          <p:spPr>
            <a:xfrm>
              <a:off x="1252823" y="1824106"/>
              <a:ext cx="663854" cy="518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CRM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B2215D-8982-4AF4-8080-75EEDCC1CFC1}"/>
                </a:ext>
              </a:extLst>
            </p:cNvPr>
            <p:cNvSpPr/>
            <p:nvPr/>
          </p:nvSpPr>
          <p:spPr>
            <a:xfrm>
              <a:off x="1969137" y="1824106"/>
              <a:ext cx="663854" cy="518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HR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FBAD6D4-0678-4B14-88DD-FD2AAC594541}"/>
                </a:ext>
              </a:extLst>
            </p:cNvPr>
            <p:cNvSpPr/>
            <p:nvPr/>
          </p:nvSpPr>
          <p:spPr>
            <a:xfrm>
              <a:off x="587229" y="2400860"/>
              <a:ext cx="2045761" cy="518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Collaboration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EDE47CB-2387-4394-8027-68B7628948AF}"/>
              </a:ext>
            </a:extLst>
          </p:cNvPr>
          <p:cNvGrpSpPr/>
          <p:nvPr/>
        </p:nvGrpSpPr>
        <p:grpSpPr>
          <a:xfrm>
            <a:off x="760965" y="3585284"/>
            <a:ext cx="1750587" cy="866944"/>
            <a:chOff x="760965" y="3541937"/>
            <a:chExt cx="1750587" cy="95363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C4B617D-5258-4136-B8BC-8222C344378F}"/>
                </a:ext>
              </a:extLst>
            </p:cNvPr>
            <p:cNvSpPr/>
            <p:nvPr/>
          </p:nvSpPr>
          <p:spPr>
            <a:xfrm>
              <a:off x="760965" y="3541937"/>
              <a:ext cx="480307" cy="4583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X12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237D4F-BABF-41B0-9AAC-68B94035D9E3}"/>
                </a:ext>
              </a:extLst>
            </p:cNvPr>
            <p:cNvSpPr/>
            <p:nvPr/>
          </p:nvSpPr>
          <p:spPr>
            <a:xfrm>
              <a:off x="760965" y="4037221"/>
              <a:ext cx="830368" cy="4583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EDIFACT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3699144-F305-44C8-9F70-7C7F978A73ED}"/>
                </a:ext>
              </a:extLst>
            </p:cNvPr>
            <p:cNvSpPr/>
            <p:nvPr/>
          </p:nvSpPr>
          <p:spPr>
            <a:xfrm>
              <a:off x="1280396" y="3541937"/>
              <a:ext cx="654896" cy="4583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HIPAA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4F653A9-7DE1-42E4-A142-D344A8B254EE}"/>
                </a:ext>
              </a:extLst>
            </p:cNvPr>
            <p:cNvSpPr/>
            <p:nvPr/>
          </p:nvSpPr>
          <p:spPr>
            <a:xfrm>
              <a:off x="1638885" y="4037221"/>
              <a:ext cx="872667" cy="4583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EANCOM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1748FB4-4DC9-424C-B6F4-8CC146A8115E}"/>
                </a:ext>
              </a:extLst>
            </p:cNvPr>
            <p:cNvSpPr/>
            <p:nvPr/>
          </p:nvSpPr>
          <p:spPr>
            <a:xfrm>
              <a:off x="1978933" y="3541937"/>
              <a:ext cx="528338" cy="4583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XML</a:t>
              </a:r>
            </a:p>
          </p:txBody>
        </p:sp>
      </p:grpSp>
      <p:sp>
        <p:nvSpPr>
          <p:cNvPr id="64" name="Flowchart: Magnetic Disk 63">
            <a:extLst>
              <a:ext uri="{FF2B5EF4-FFF2-40B4-BE49-F238E27FC236}">
                <a16:creationId xmlns:a16="http://schemas.microsoft.com/office/drawing/2014/main" id="{03904282-CE32-48E2-BCDC-298B1996C792}"/>
              </a:ext>
            </a:extLst>
          </p:cNvPr>
          <p:cNvSpPr/>
          <p:nvPr/>
        </p:nvSpPr>
        <p:spPr>
          <a:xfrm>
            <a:off x="558861" y="5281206"/>
            <a:ext cx="640080" cy="42676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SQL</a:t>
            </a:r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A99E2579-7C82-4CAB-80D8-243763DA9A5E}"/>
              </a:ext>
            </a:extLst>
          </p:cNvPr>
          <p:cNvSpPr/>
          <p:nvPr/>
        </p:nvSpPr>
        <p:spPr>
          <a:xfrm>
            <a:off x="1236982" y="5280112"/>
            <a:ext cx="692886" cy="42676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Oracle</a:t>
            </a:r>
          </a:p>
        </p:txBody>
      </p:sp>
      <p:sp>
        <p:nvSpPr>
          <p:cNvPr id="66" name="Flowchart: Magnetic Disk 65">
            <a:extLst>
              <a:ext uri="{FF2B5EF4-FFF2-40B4-BE49-F238E27FC236}">
                <a16:creationId xmlns:a16="http://schemas.microsoft.com/office/drawing/2014/main" id="{4904314F-11D1-4E4C-AE19-164DBEAF979A}"/>
              </a:ext>
            </a:extLst>
          </p:cNvPr>
          <p:cNvSpPr/>
          <p:nvPr/>
        </p:nvSpPr>
        <p:spPr>
          <a:xfrm>
            <a:off x="1985223" y="5286208"/>
            <a:ext cx="734404" cy="42676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Teradata</a:t>
            </a:r>
          </a:p>
        </p:txBody>
      </p:sp>
      <p:sp>
        <p:nvSpPr>
          <p:cNvPr id="67" name="Flowchart: Magnetic Disk 66">
            <a:extLst>
              <a:ext uri="{FF2B5EF4-FFF2-40B4-BE49-F238E27FC236}">
                <a16:creationId xmlns:a16="http://schemas.microsoft.com/office/drawing/2014/main" id="{2EDD7748-858B-40C3-9393-7B4691D6F055}"/>
              </a:ext>
            </a:extLst>
          </p:cNvPr>
          <p:cNvSpPr/>
          <p:nvPr/>
        </p:nvSpPr>
        <p:spPr>
          <a:xfrm>
            <a:off x="513256" y="5643372"/>
            <a:ext cx="734404" cy="42676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IBM DB2</a:t>
            </a:r>
          </a:p>
        </p:txBody>
      </p:sp>
      <p:sp>
        <p:nvSpPr>
          <p:cNvPr id="68" name="Flowchart: Magnetic Disk 67">
            <a:extLst>
              <a:ext uri="{FF2B5EF4-FFF2-40B4-BE49-F238E27FC236}">
                <a16:creationId xmlns:a16="http://schemas.microsoft.com/office/drawing/2014/main" id="{3E37F261-C1D6-41DD-B4D3-D8CBE4E28241}"/>
              </a:ext>
            </a:extLst>
          </p:cNvPr>
          <p:cNvSpPr/>
          <p:nvPr/>
        </p:nvSpPr>
        <p:spPr>
          <a:xfrm>
            <a:off x="1274113" y="5650577"/>
            <a:ext cx="734404" cy="42676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Redshift</a:t>
            </a:r>
          </a:p>
        </p:txBody>
      </p:sp>
      <p:sp>
        <p:nvSpPr>
          <p:cNvPr id="69" name="Flowchart: Magnetic Disk 68">
            <a:extLst>
              <a:ext uri="{FF2B5EF4-FFF2-40B4-BE49-F238E27FC236}">
                <a16:creationId xmlns:a16="http://schemas.microsoft.com/office/drawing/2014/main" id="{82E8A441-902A-4946-B943-E823EA0B6F27}"/>
              </a:ext>
            </a:extLst>
          </p:cNvPr>
          <p:cNvSpPr/>
          <p:nvPr/>
        </p:nvSpPr>
        <p:spPr>
          <a:xfrm>
            <a:off x="2033942" y="5669231"/>
            <a:ext cx="734404" cy="42676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Postgres</a:t>
            </a:r>
          </a:p>
        </p:txBody>
      </p:sp>
      <p:sp>
        <p:nvSpPr>
          <p:cNvPr id="70" name="Flowchart: Magnetic Disk 69">
            <a:extLst>
              <a:ext uri="{FF2B5EF4-FFF2-40B4-BE49-F238E27FC236}">
                <a16:creationId xmlns:a16="http://schemas.microsoft.com/office/drawing/2014/main" id="{6B4D2BFE-8A38-448B-9E84-84750A90D2A8}"/>
              </a:ext>
            </a:extLst>
          </p:cNvPr>
          <p:cNvSpPr/>
          <p:nvPr/>
        </p:nvSpPr>
        <p:spPr>
          <a:xfrm>
            <a:off x="742693" y="6046061"/>
            <a:ext cx="831825" cy="42676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Cosmos DB</a:t>
            </a:r>
          </a:p>
        </p:txBody>
      </p:sp>
      <p:sp>
        <p:nvSpPr>
          <p:cNvPr id="71" name="Flowchart: Magnetic Disk 70">
            <a:extLst>
              <a:ext uri="{FF2B5EF4-FFF2-40B4-BE49-F238E27FC236}">
                <a16:creationId xmlns:a16="http://schemas.microsoft.com/office/drawing/2014/main" id="{A5AC3FE5-E7B8-422D-A993-BCCE6941B2FD}"/>
              </a:ext>
            </a:extLst>
          </p:cNvPr>
          <p:cNvSpPr/>
          <p:nvPr/>
        </p:nvSpPr>
        <p:spPr>
          <a:xfrm>
            <a:off x="1586876" y="6046061"/>
            <a:ext cx="831825" cy="42676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Mongo DB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917F75F-64A3-4633-88E3-E7D2F7005186}"/>
              </a:ext>
            </a:extLst>
          </p:cNvPr>
          <p:cNvSpPr/>
          <p:nvPr/>
        </p:nvSpPr>
        <p:spPr>
          <a:xfrm>
            <a:off x="2958108" y="1461385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Open, Vendor-Neutral, Product-Neutral Protocols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D520DAB-9BEF-4DB8-A08D-333731820A19}"/>
              </a:ext>
            </a:extLst>
          </p:cNvPr>
          <p:cNvGrpSpPr/>
          <p:nvPr/>
        </p:nvGrpSpPr>
        <p:grpSpPr>
          <a:xfrm>
            <a:off x="3159573" y="1964449"/>
            <a:ext cx="2011827" cy="792750"/>
            <a:chOff x="3159573" y="1954685"/>
            <a:chExt cx="2011827" cy="8158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A34587C-DF28-4C55-8F6D-1F74AA998E86}"/>
                </a:ext>
              </a:extLst>
            </p:cNvPr>
            <p:cNvSpPr/>
            <p:nvPr/>
          </p:nvSpPr>
          <p:spPr>
            <a:xfrm>
              <a:off x="3159574" y="1954685"/>
              <a:ext cx="623868" cy="3788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AMQP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A7CB246-6E3B-4DC2-9787-8BD9DE7CE899}"/>
                </a:ext>
              </a:extLst>
            </p:cNvPr>
            <p:cNvSpPr/>
            <p:nvPr/>
          </p:nvSpPr>
          <p:spPr>
            <a:xfrm>
              <a:off x="3853553" y="1954685"/>
              <a:ext cx="623868" cy="3788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MQTT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8D2D70B-5E08-4C3C-99B8-F81CF200ECDC}"/>
                </a:ext>
              </a:extLst>
            </p:cNvPr>
            <p:cNvSpPr/>
            <p:nvPr/>
          </p:nvSpPr>
          <p:spPr>
            <a:xfrm>
              <a:off x="4547532" y="1956260"/>
              <a:ext cx="623868" cy="3788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HTTP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1CCB8C3-57DC-4324-BF17-66A5ED24F1A3}"/>
                </a:ext>
              </a:extLst>
            </p:cNvPr>
            <p:cNvSpPr/>
            <p:nvPr/>
          </p:nvSpPr>
          <p:spPr>
            <a:xfrm>
              <a:off x="3159573" y="2391770"/>
              <a:ext cx="984307" cy="3788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Web Sockets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39E8CD3-54DD-4DA3-87EC-5B3B49BAC41F}"/>
                </a:ext>
              </a:extLst>
            </p:cNvPr>
            <p:cNvSpPr/>
            <p:nvPr/>
          </p:nvSpPr>
          <p:spPr>
            <a:xfrm>
              <a:off x="4187093" y="2391770"/>
              <a:ext cx="984307" cy="3788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CloudEvents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0FCE5E15-4A73-44F6-8303-87313CC11B18}"/>
              </a:ext>
            </a:extLst>
          </p:cNvPr>
          <p:cNvSpPr/>
          <p:nvPr/>
        </p:nvSpPr>
        <p:spPr>
          <a:xfrm>
            <a:off x="2951199" y="3167744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Event Stream Capture and Streamed Delivery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B313D0F-64CD-47EB-8037-3F3B9AB10808}"/>
              </a:ext>
            </a:extLst>
          </p:cNvPr>
          <p:cNvSpPr/>
          <p:nvPr/>
        </p:nvSpPr>
        <p:spPr>
          <a:xfrm>
            <a:off x="2961699" y="4946472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Discrete Event Capture and Subscriber Delivery</a:t>
            </a:r>
          </a:p>
        </p:txBody>
      </p:sp>
      <p:pic>
        <p:nvPicPr>
          <p:cNvPr id="88" name="Graphic 87" descr="Database outline">
            <a:extLst>
              <a:ext uri="{FF2B5EF4-FFF2-40B4-BE49-F238E27FC236}">
                <a16:creationId xmlns:a16="http://schemas.microsoft.com/office/drawing/2014/main" id="{90C50EE2-6736-4B63-B98C-BD17971F4F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3766460" y="3708455"/>
            <a:ext cx="726229" cy="726229"/>
          </a:xfrm>
          <a:prstGeom prst="rect">
            <a:avLst/>
          </a:prstGeom>
        </p:spPr>
      </p:pic>
      <p:sp>
        <p:nvSpPr>
          <p:cNvPr id="90" name="Arrow: Right 89">
            <a:extLst>
              <a:ext uri="{FF2B5EF4-FFF2-40B4-BE49-F238E27FC236}">
                <a16:creationId xmlns:a16="http://schemas.microsoft.com/office/drawing/2014/main" id="{EE6DF09B-1169-4B85-849E-FF5CEE6BE920}"/>
              </a:ext>
            </a:extLst>
          </p:cNvPr>
          <p:cNvSpPr/>
          <p:nvPr/>
        </p:nvSpPr>
        <p:spPr>
          <a:xfrm>
            <a:off x="3842061" y="3956566"/>
            <a:ext cx="539640" cy="2373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FE5F2D1-7ABE-47B0-90C1-FC9F9B945E8B}"/>
              </a:ext>
            </a:extLst>
          </p:cNvPr>
          <p:cNvGrpSpPr/>
          <p:nvPr/>
        </p:nvGrpSpPr>
        <p:grpSpPr>
          <a:xfrm>
            <a:off x="3558753" y="5493494"/>
            <a:ext cx="988779" cy="654788"/>
            <a:chOff x="3461961" y="5422553"/>
            <a:chExt cx="988779" cy="654788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46FC080-1120-44EC-98B0-0C98EF376DE5}"/>
                </a:ext>
              </a:extLst>
            </p:cNvPr>
            <p:cNvSpPr/>
            <p:nvPr/>
          </p:nvSpPr>
          <p:spPr>
            <a:xfrm>
              <a:off x="3869403" y="5762161"/>
              <a:ext cx="81075" cy="879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61EFD9B-8E30-4B66-9F79-8DC9BEF5FCD5}"/>
                </a:ext>
              </a:extLst>
            </p:cNvPr>
            <p:cNvCxnSpPr/>
            <p:nvPr/>
          </p:nvCxnSpPr>
          <p:spPr>
            <a:xfrm>
              <a:off x="3461961" y="5806116"/>
              <a:ext cx="407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9BAA22C-334D-4DDA-8CBB-F1F93AAC1D68}"/>
                </a:ext>
              </a:extLst>
            </p:cNvPr>
            <p:cNvCxnSpPr>
              <a:cxnSpLocks/>
              <a:stCxn id="103" idx="0"/>
              <a:endCxn id="153" idx="2"/>
            </p:cNvCxnSpPr>
            <p:nvPr/>
          </p:nvCxnSpPr>
          <p:spPr>
            <a:xfrm rot="5400000" flipH="1" flipV="1">
              <a:off x="4052729" y="5445225"/>
              <a:ext cx="174148" cy="45972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06">
              <a:extLst>
                <a:ext uri="{FF2B5EF4-FFF2-40B4-BE49-F238E27FC236}">
                  <a16:creationId xmlns:a16="http://schemas.microsoft.com/office/drawing/2014/main" id="{A4774FE8-5830-4778-89CA-97D8FDEA456E}"/>
                </a:ext>
              </a:extLst>
            </p:cNvPr>
            <p:cNvCxnSpPr>
              <a:cxnSpLocks/>
              <a:stCxn id="103" idx="4"/>
              <a:endCxn id="155" idx="2"/>
            </p:cNvCxnSpPr>
            <p:nvPr/>
          </p:nvCxnSpPr>
          <p:spPr>
            <a:xfrm rot="16200000" flipH="1">
              <a:off x="4047067" y="5712945"/>
              <a:ext cx="183315" cy="45756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312B187-0288-4727-8190-040C772794EB}"/>
                </a:ext>
              </a:extLst>
            </p:cNvPr>
            <p:cNvCxnSpPr>
              <a:cxnSpLocks/>
              <a:stCxn id="103" idx="6"/>
              <a:endCxn id="154" idx="2"/>
            </p:cNvCxnSpPr>
            <p:nvPr/>
          </p:nvCxnSpPr>
          <p:spPr>
            <a:xfrm>
              <a:off x="3950478" y="5806116"/>
              <a:ext cx="417030" cy="9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EDEF923-8060-486C-8769-3AE1DFBF6BAF}"/>
                </a:ext>
              </a:extLst>
            </p:cNvPr>
            <p:cNvGrpSpPr/>
            <p:nvPr/>
          </p:nvGrpSpPr>
          <p:grpSpPr>
            <a:xfrm>
              <a:off x="3621707" y="5642407"/>
              <a:ext cx="87950" cy="136182"/>
              <a:chOff x="4894668" y="5685289"/>
              <a:chExt cx="199025" cy="265367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55DD811-B5C8-42F4-B219-24BC877F1F09}"/>
                  </a:ext>
                </a:extLst>
              </p:cNvPr>
              <p:cNvSpPr/>
              <p:nvPr/>
            </p:nvSpPr>
            <p:spPr>
              <a:xfrm>
                <a:off x="4927839" y="5798070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63354C5-37E8-4223-94CC-B2608372299E}"/>
                  </a:ext>
                </a:extLst>
              </p:cNvPr>
              <p:cNvSpPr/>
              <p:nvPr/>
            </p:nvSpPr>
            <p:spPr>
              <a:xfrm>
                <a:off x="4927839" y="5771534"/>
                <a:ext cx="63024" cy="6634"/>
              </a:xfrm>
              <a:custGeom>
                <a:avLst/>
                <a:gdLst>
                  <a:gd name="connsiteX0" fmla="*/ 0 w 63024"/>
                  <a:gd name="connsiteY0" fmla="*/ 0 h 6634"/>
                  <a:gd name="connsiteX1" fmla="*/ 63025 w 63024"/>
                  <a:gd name="connsiteY1" fmla="*/ 0 h 6634"/>
                  <a:gd name="connsiteX2" fmla="*/ 63025 w 63024"/>
                  <a:gd name="connsiteY2" fmla="*/ 6634 h 6634"/>
                  <a:gd name="connsiteX3" fmla="*/ 0 w 63024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24" h="6634">
                    <a:moveTo>
                      <a:pt x="0" y="0"/>
                    </a:moveTo>
                    <a:lnTo>
                      <a:pt x="63025" y="0"/>
                    </a:lnTo>
                    <a:lnTo>
                      <a:pt x="63025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9275237-B24A-4C32-94A5-01D7EA351D1A}"/>
                  </a:ext>
                </a:extLst>
              </p:cNvPr>
              <p:cNvSpPr/>
              <p:nvPr/>
            </p:nvSpPr>
            <p:spPr>
              <a:xfrm>
                <a:off x="4927839" y="5824607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9B01D006-16E3-41FA-9162-3EC0F793F73D}"/>
                  </a:ext>
                </a:extLst>
              </p:cNvPr>
              <p:cNvSpPr/>
              <p:nvPr/>
            </p:nvSpPr>
            <p:spPr>
              <a:xfrm>
                <a:off x="4927839" y="5851144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1BA906A2-BCF2-4072-AF01-5FE6F1D17D2A}"/>
                  </a:ext>
                </a:extLst>
              </p:cNvPr>
              <p:cNvSpPr/>
              <p:nvPr/>
            </p:nvSpPr>
            <p:spPr>
              <a:xfrm>
                <a:off x="4927839" y="5877681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45156BC-17F0-4A3F-B19B-D0A97252E58F}"/>
                  </a:ext>
                </a:extLst>
              </p:cNvPr>
              <p:cNvSpPr/>
              <p:nvPr/>
            </p:nvSpPr>
            <p:spPr>
              <a:xfrm>
                <a:off x="4927839" y="5904217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C3D530F5-DB6B-48F3-B88B-BF4081A8727F}"/>
                  </a:ext>
                </a:extLst>
              </p:cNvPr>
              <p:cNvSpPr/>
              <p:nvPr/>
            </p:nvSpPr>
            <p:spPr>
              <a:xfrm>
                <a:off x="4894668" y="5685289"/>
                <a:ext cx="199025" cy="265367"/>
              </a:xfrm>
              <a:custGeom>
                <a:avLst/>
                <a:gdLst>
                  <a:gd name="connsiteX0" fmla="*/ 0 w 199025"/>
                  <a:gd name="connsiteY0" fmla="*/ 0 h 265367"/>
                  <a:gd name="connsiteX1" fmla="*/ 0 w 199025"/>
                  <a:gd name="connsiteY1" fmla="*/ 265368 h 265367"/>
                  <a:gd name="connsiteX2" fmla="*/ 199026 w 199025"/>
                  <a:gd name="connsiteY2" fmla="*/ 265368 h 265367"/>
                  <a:gd name="connsiteX3" fmla="*/ 199026 w 199025"/>
                  <a:gd name="connsiteY3" fmla="*/ 71603 h 265367"/>
                  <a:gd name="connsiteX4" fmla="*/ 127423 w 199025"/>
                  <a:gd name="connsiteY4" fmla="*/ 0 h 265367"/>
                  <a:gd name="connsiteX5" fmla="*/ 129423 w 199025"/>
                  <a:gd name="connsiteY5" fmla="*/ 11381 h 265367"/>
                  <a:gd name="connsiteX6" fmla="*/ 187645 w 199025"/>
                  <a:gd name="connsiteY6" fmla="*/ 69603 h 265367"/>
                  <a:gd name="connsiteX7" fmla="*/ 187644 w 199025"/>
                  <a:gd name="connsiteY7" fmla="*/ 69649 h 265367"/>
                  <a:gd name="connsiteX8" fmla="*/ 187621 w 199025"/>
                  <a:gd name="connsiteY8" fmla="*/ 69659 h 265367"/>
                  <a:gd name="connsiteX9" fmla="*/ 129367 w 199025"/>
                  <a:gd name="connsiteY9" fmla="*/ 69659 h 265367"/>
                  <a:gd name="connsiteX10" fmla="*/ 129367 w 199025"/>
                  <a:gd name="connsiteY10" fmla="*/ 11404 h 265367"/>
                  <a:gd name="connsiteX11" fmla="*/ 129400 w 199025"/>
                  <a:gd name="connsiteY11" fmla="*/ 11371 h 265367"/>
                  <a:gd name="connsiteX12" fmla="*/ 129423 w 199025"/>
                  <a:gd name="connsiteY12" fmla="*/ 11381 h 265367"/>
                  <a:gd name="connsiteX13" fmla="*/ 6634 w 199025"/>
                  <a:gd name="connsiteY13" fmla="*/ 258733 h 265367"/>
                  <a:gd name="connsiteX14" fmla="*/ 6634 w 199025"/>
                  <a:gd name="connsiteY14" fmla="*/ 6634 h 265367"/>
                  <a:gd name="connsiteX15" fmla="*/ 122732 w 199025"/>
                  <a:gd name="connsiteY15" fmla="*/ 6634 h 265367"/>
                  <a:gd name="connsiteX16" fmla="*/ 122732 w 199025"/>
                  <a:gd name="connsiteY16" fmla="*/ 76293 h 265367"/>
                  <a:gd name="connsiteX17" fmla="*/ 192391 w 199025"/>
                  <a:gd name="connsiteY17" fmla="*/ 76293 h 265367"/>
                  <a:gd name="connsiteX18" fmla="*/ 192391 w 199025"/>
                  <a:gd name="connsiteY18" fmla="*/ 258733 h 265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9025" h="265367">
                    <a:moveTo>
                      <a:pt x="0" y="0"/>
                    </a:moveTo>
                    <a:lnTo>
                      <a:pt x="0" y="265368"/>
                    </a:lnTo>
                    <a:lnTo>
                      <a:pt x="199026" y="265368"/>
                    </a:lnTo>
                    <a:lnTo>
                      <a:pt x="199026" y="71603"/>
                    </a:lnTo>
                    <a:lnTo>
                      <a:pt x="127423" y="0"/>
                    </a:lnTo>
                    <a:close/>
                    <a:moveTo>
                      <a:pt x="129423" y="11381"/>
                    </a:moveTo>
                    <a:lnTo>
                      <a:pt x="187645" y="69603"/>
                    </a:lnTo>
                    <a:cubicBezTo>
                      <a:pt x="187658" y="69616"/>
                      <a:pt x="187657" y="69637"/>
                      <a:pt x="187644" y="69649"/>
                    </a:cubicBezTo>
                    <a:cubicBezTo>
                      <a:pt x="187638" y="69655"/>
                      <a:pt x="187630" y="69659"/>
                      <a:pt x="187621" y="69659"/>
                    </a:cubicBezTo>
                    <a:lnTo>
                      <a:pt x="129367" y="69659"/>
                    </a:lnTo>
                    <a:lnTo>
                      <a:pt x="129367" y="11404"/>
                    </a:lnTo>
                    <a:cubicBezTo>
                      <a:pt x="129367" y="11386"/>
                      <a:pt x="129382" y="11371"/>
                      <a:pt x="129400" y="11371"/>
                    </a:cubicBezTo>
                    <a:cubicBezTo>
                      <a:pt x="129409" y="11372"/>
                      <a:pt x="129417" y="11375"/>
                      <a:pt x="129423" y="11381"/>
                    </a:cubicBezTo>
                    <a:close/>
                    <a:moveTo>
                      <a:pt x="6634" y="258733"/>
                    </a:moveTo>
                    <a:lnTo>
                      <a:pt x="6634" y="6634"/>
                    </a:lnTo>
                    <a:lnTo>
                      <a:pt x="122732" y="6634"/>
                    </a:lnTo>
                    <a:lnTo>
                      <a:pt x="122732" y="76293"/>
                    </a:lnTo>
                    <a:lnTo>
                      <a:pt x="192391" y="76293"/>
                    </a:lnTo>
                    <a:lnTo>
                      <a:pt x="192391" y="258733"/>
                    </a:lnTo>
                    <a:close/>
                  </a:path>
                </a:pathLst>
              </a:custGeom>
              <a:solidFill>
                <a:schemeClr val="bg1"/>
              </a:solidFill>
              <a:ln w="3274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ACAD353-E0B4-4248-9033-41209AD08615}"/>
                </a:ext>
              </a:extLst>
            </p:cNvPr>
            <p:cNvGrpSpPr/>
            <p:nvPr/>
          </p:nvGrpSpPr>
          <p:grpSpPr>
            <a:xfrm>
              <a:off x="4066250" y="5422553"/>
              <a:ext cx="87950" cy="136182"/>
              <a:chOff x="4894668" y="5685289"/>
              <a:chExt cx="199025" cy="265367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7A1136B-1D37-42A3-94E3-A6DF10EC52BF}"/>
                  </a:ext>
                </a:extLst>
              </p:cNvPr>
              <p:cNvSpPr/>
              <p:nvPr/>
            </p:nvSpPr>
            <p:spPr>
              <a:xfrm>
                <a:off x="4927839" y="5798070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A13D63CF-F9F5-4895-9F35-12BE07F1E63A}"/>
                  </a:ext>
                </a:extLst>
              </p:cNvPr>
              <p:cNvSpPr/>
              <p:nvPr/>
            </p:nvSpPr>
            <p:spPr>
              <a:xfrm>
                <a:off x="4927839" y="5771534"/>
                <a:ext cx="63024" cy="6634"/>
              </a:xfrm>
              <a:custGeom>
                <a:avLst/>
                <a:gdLst>
                  <a:gd name="connsiteX0" fmla="*/ 0 w 63024"/>
                  <a:gd name="connsiteY0" fmla="*/ 0 h 6634"/>
                  <a:gd name="connsiteX1" fmla="*/ 63025 w 63024"/>
                  <a:gd name="connsiteY1" fmla="*/ 0 h 6634"/>
                  <a:gd name="connsiteX2" fmla="*/ 63025 w 63024"/>
                  <a:gd name="connsiteY2" fmla="*/ 6634 h 6634"/>
                  <a:gd name="connsiteX3" fmla="*/ 0 w 63024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24" h="6634">
                    <a:moveTo>
                      <a:pt x="0" y="0"/>
                    </a:moveTo>
                    <a:lnTo>
                      <a:pt x="63025" y="0"/>
                    </a:lnTo>
                    <a:lnTo>
                      <a:pt x="63025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118107BE-510A-495B-A950-D3D138256F97}"/>
                  </a:ext>
                </a:extLst>
              </p:cNvPr>
              <p:cNvSpPr/>
              <p:nvPr/>
            </p:nvSpPr>
            <p:spPr>
              <a:xfrm>
                <a:off x="4927839" y="5824607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6EFC786-7ACA-4B9E-895D-9207EE6E7D0C}"/>
                  </a:ext>
                </a:extLst>
              </p:cNvPr>
              <p:cNvSpPr/>
              <p:nvPr/>
            </p:nvSpPr>
            <p:spPr>
              <a:xfrm>
                <a:off x="4927839" y="5851144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D090A84-F499-4D8F-971C-4A64D1042BA9}"/>
                  </a:ext>
                </a:extLst>
              </p:cNvPr>
              <p:cNvSpPr/>
              <p:nvPr/>
            </p:nvSpPr>
            <p:spPr>
              <a:xfrm>
                <a:off x="4927839" y="5877681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E2E4DD7-2EB7-4A81-94B3-F1CEC366FAEF}"/>
                  </a:ext>
                </a:extLst>
              </p:cNvPr>
              <p:cNvSpPr/>
              <p:nvPr/>
            </p:nvSpPr>
            <p:spPr>
              <a:xfrm>
                <a:off x="4927839" y="5904217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492A579-4F0A-4648-BA34-F0DAB966D672}"/>
                  </a:ext>
                </a:extLst>
              </p:cNvPr>
              <p:cNvSpPr/>
              <p:nvPr/>
            </p:nvSpPr>
            <p:spPr>
              <a:xfrm>
                <a:off x="4894668" y="5685289"/>
                <a:ext cx="199025" cy="265367"/>
              </a:xfrm>
              <a:custGeom>
                <a:avLst/>
                <a:gdLst>
                  <a:gd name="connsiteX0" fmla="*/ 0 w 199025"/>
                  <a:gd name="connsiteY0" fmla="*/ 0 h 265367"/>
                  <a:gd name="connsiteX1" fmla="*/ 0 w 199025"/>
                  <a:gd name="connsiteY1" fmla="*/ 265368 h 265367"/>
                  <a:gd name="connsiteX2" fmla="*/ 199026 w 199025"/>
                  <a:gd name="connsiteY2" fmla="*/ 265368 h 265367"/>
                  <a:gd name="connsiteX3" fmla="*/ 199026 w 199025"/>
                  <a:gd name="connsiteY3" fmla="*/ 71603 h 265367"/>
                  <a:gd name="connsiteX4" fmla="*/ 127423 w 199025"/>
                  <a:gd name="connsiteY4" fmla="*/ 0 h 265367"/>
                  <a:gd name="connsiteX5" fmla="*/ 129423 w 199025"/>
                  <a:gd name="connsiteY5" fmla="*/ 11381 h 265367"/>
                  <a:gd name="connsiteX6" fmla="*/ 187645 w 199025"/>
                  <a:gd name="connsiteY6" fmla="*/ 69603 h 265367"/>
                  <a:gd name="connsiteX7" fmla="*/ 187644 w 199025"/>
                  <a:gd name="connsiteY7" fmla="*/ 69649 h 265367"/>
                  <a:gd name="connsiteX8" fmla="*/ 187621 w 199025"/>
                  <a:gd name="connsiteY8" fmla="*/ 69659 h 265367"/>
                  <a:gd name="connsiteX9" fmla="*/ 129367 w 199025"/>
                  <a:gd name="connsiteY9" fmla="*/ 69659 h 265367"/>
                  <a:gd name="connsiteX10" fmla="*/ 129367 w 199025"/>
                  <a:gd name="connsiteY10" fmla="*/ 11404 h 265367"/>
                  <a:gd name="connsiteX11" fmla="*/ 129400 w 199025"/>
                  <a:gd name="connsiteY11" fmla="*/ 11371 h 265367"/>
                  <a:gd name="connsiteX12" fmla="*/ 129423 w 199025"/>
                  <a:gd name="connsiteY12" fmla="*/ 11381 h 265367"/>
                  <a:gd name="connsiteX13" fmla="*/ 6634 w 199025"/>
                  <a:gd name="connsiteY13" fmla="*/ 258733 h 265367"/>
                  <a:gd name="connsiteX14" fmla="*/ 6634 w 199025"/>
                  <a:gd name="connsiteY14" fmla="*/ 6634 h 265367"/>
                  <a:gd name="connsiteX15" fmla="*/ 122732 w 199025"/>
                  <a:gd name="connsiteY15" fmla="*/ 6634 h 265367"/>
                  <a:gd name="connsiteX16" fmla="*/ 122732 w 199025"/>
                  <a:gd name="connsiteY16" fmla="*/ 76293 h 265367"/>
                  <a:gd name="connsiteX17" fmla="*/ 192391 w 199025"/>
                  <a:gd name="connsiteY17" fmla="*/ 76293 h 265367"/>
                  <a:gd name="connsiteX18" fmla="*/ 192391 w 199025"/>
                  <a:gd name="connsiteY18" fmla="*/ 258733 h 265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9025" h="265367">
                    <a:moveTo>
                      <a:pt x="0" y="0"/>
                    </a:moveTo>
                    <a:lnTo>
                      <a:pt x="0" y="265368"/>
                    </a:lnTo>
                    <a:lnTo>
                      <a:pt x="199026" y="265368"/>
                    </a:lnTo>
                    <a:lnTo>
                      <a:pt x="199026" y="71603"/>
                    </a:lnTo>
                    <a:lnTo>
                      <a:pt x="127423" y="0"/>
                    </a:lnTo>
                    <a:close/>
                    <a:moveTo>
                      <a:pt x="129423" y="11381"/>
                    </a:moveTo>
                    <a:lnTo>
                      <a:pt x="187645" y="69603"/>
                    </a:lnTo>
                    <a:cubicBezTo>
                      <a:pt x="187658" y="69616"/>
                      <a:pt x="187657" y="69637"/>
                      <a:pt x="187644" y="69649"/>
                    </a:cubicBezTo>
                    <a:cubicBezTo>
                      <a:pt x="187638" y="69655"/>
                      <a:pt x="187630" y="69659"/>
                      <a:pt x="187621" y="69659"/>
                    </a:cubicBezTo>
                    <a:lnTo>
                      <a:pt x="129367" y="69659"/>
                    </a:lnTo>
                    <a:lnTo>
                      <a:pt x="129367" y="11404"/>
                    </a:lnTo>
                    <a:cubicBezTo>
                      <a:pt x="129367" y="11386"/>
                      <a:pt x="129382" y="11371"/>
                      <a:pt x="129400" y="11371"/>
                    </a:cubicBezTo>
                    <a:cubicBezTo>
                      <a:pt x="129409" y="11372"/>
                      <a:pt x="129417" y="11375"/>
                      <a:pt x="129423" y="11381"/>
                    </a:cubicBezTo>
                    <a:close/>
                    <a:moveTo>
                      <a:pt x="6634" y="258733"/>
                    </a:moveTo>
                    <a:lnTo>
                      <a:pt x="6634" y="6634"/>
                    </a:lnTo>
                    <a:lnTo>
                      <a:pt x="122732" y="6634"/>
                    </a:lnTo>
                    <a:lnTo>
                      <a:pt x="122732" y="76293"/>
                    </a:lnTo>
                    <a:lnTo>
                      <a:pt x="192391" y="76293"/>
                    </a:lnTo>
                    <a:lnTo>
                      <a:pt x="192391" y="258733"/>
                    </a:lnTo>
                    <a:close/>
                  </a:path>
                </a:pathLst>
              </a:custGeom>
              <a:solidFill>
                <a:schemeClr val="bg1"/>
              </a:solidFill>
              <a:ln w="3274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CD9B16A1-2E91-42EA-92E6-061FC9D9C396}"/>
                </a:ext>
              </a:extLst>
            </p:cNvPr>
            <p:cNvGrpSpPr/>
            <p:nvPr/>
          </p:nvGrpSpPr>
          <p:grpSpPr>
            <a:xfrm>
              <a:off x="4066250" y="5642407"/>
              <a:ext cx="87950" cy="136182"/>
              <a:chOff x="4894668" y="5685289"/>
              <a:chExt cx="199025" cy="265367"/>
            </a:xfrm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C910EBF8-614F-4F81-8AD5-82BDF5430A4D}"/>
                  </a:ext>
                </a:extLst>
              </p:cNvPr>
              <p:cNvSpPr/>
              <p:nvPr/>
            </p:nvSpPr>
            <p:spPr>
              <a:xfrm>
                <a:off x="4927839" y="5798070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9216306E-8526-446E-ADFE-59B168F0E9DB}"/>
                  </a:ext>
                </a:extLst>
              </p:cNvPr>
              <p:cNvSpPr/>
              <p:nvPr/>
            </p:nvSpPr>
            <p:spPr>
              <a:xfrm>
                <a:off x="4927839" y="5771534"/>
                <a:ext cx="63024" cy="6634"/>
              </a:xfrm>
              <a:custGeom>
                <a:avLst/>
                <a:gdLst>
                  <a:gd name="connsiteX0" fmla="*/ 0 w 63024"/>
                  <a:gd name="connsiteY0" fmla="*/ 0 h 6634"/>
                  <a:gd name="connsiteX1" fmla="*/ 63025 w 63024"/>
                  <a:gd name="connsiteY1" fmla="*/ 0 h 6634"/>
                  <a:gd name="connsiteX2" fmla="*/ 63025 w 63024"/>
                  <a:gd name="connsiteY2" fmla="*/ 6634 h 6634"/>
                  <a:gd name="connsiteX3" fmla="*/ 0 w 63024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24" h="6634">
                    <a:moveTo>
                      <a:pt x="0" y="0"/>
                    </a:moveTo>
                    <a:lnTo>
                      <a:pt x="63025" y="0"/>
                    </a:lnTo>
                    <a:lnTo>
                      <a:pt x="63025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5ABADF1-7EFB-4B80-ADB6-F72FB674E50C}"/>
                  </a:ext>
                </a:extLst>
              </p:cNvPr>
              <p:cNvSpPr/>
              <p:nvPr/>
            </p:nvSpPr>
            <p:spPr>
              <a:xfrm>
                <a:off x="4927839" y="5824607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7D50628-AD59-4182-A204-C4EC43206F1D}"/>
                  </a:ext>
                </a:extLst>
              </p:cNvPr>
              <p:cNvSpPr/>
              <p:nvPr/>
            </p:nvSpPr>
            <p:spPr>
              <a:xfrm>
                <a:off x="4927839" y="5851144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41312AC-1684-49B6-A56E-4445AA6E412F}"/>
                  </a:ext>
                </a:extLst>
              </p:cNvPr>
              <p:cNvSpPr/>
              <p:nvPr/>
            </p:nvSpPr>
            <p:spPr>
              <a:xfrm>
                <a:off x="4927839" y="5877681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872F3A04-FF24-4E67-9BA5-3282388C47D6}"/>
                  </a:ext>
                </a:extLst>
              </p:cNvPr>
              <p:cNvSpPr/>
              <p:nvPr/>
            </p:nvSpPr>
            <p:spPr>
              <a:xfrm>
                <a:off x="4927839" y="5904217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4A7D70F-C662-46B8-A89C-5577B356CF5E}"/>
                  </a:ext>
                </a:extLst>
              </p:cNvPr>
              <p:cNvSpPr/>
              <p:nvPr/>
            </p:nvSpPr>
            <p:spPr>
              <a:xfrm>
                <a:off x="4894668" y="5685289"/>
                <a:ext cx="199025" cy="265367"/>
              </a:xfrm>
              <a:custGeom>
                <a:avLst/>
                <a:gdLst>
                  <a:gd name="connsiteX0" fmla="*/ 0 w 199025"/>
                  <a:gd name="connsiteY0" fmla="*/ 0 h 265367"/>
                  <a:gd name="connsiteX1" fmla="*/ 0 w 199025"/>
                  <a:gd name="connsiteY1" fmla="*/ 265368 h 265367"/>
                  <a:gd name="connsiteX2" fmla="*/ 199026 w 199025"/>
                  <a:gd name="connsiteY2" fmla="*/ 265368 h 265367"/>
                  <a:gd name="connsiteX3" fmla="*/ 199026 w 199025"/>
                  <a:gd name="connsiteY3" fmla="*/ 71603 h 265367"/>
                  <a:gd name="connsiteX4" fmla="*/ 127423 w 199025"/>
                  <a:gd name="connsiteY4" fmla="*/ 0 h 265367"/>
                  <a:gd name="connsiteX5" fmla="*/ 129423 w 199025"/>
                  <a:gd name="connsiteY5" fmla="*/ 11381 h 265367"/>
                  <a:gd name="connsiteX6" fmla="*/ 187645 w 199025"/>
                  <a:gd name="connsiteY6" fmla="*/ 69603 h 265367"/>
                  <a:gd name="connsiteX7" fmla="*/ 187644 w 199025"/>
                  <a:gd name="connsiteY7" fmla="*/ 69649 h 265367"/>
                  <a:gd name="connsiteX8" fmla="*/ 187621 w 199025"/>
                  <a:gd name="connsiteY8" fmla="*/ 69659 h 265367"/>
                  <a:gd name="connsiteX9" fmla="*/ 129367 w 199025"/>
                  <a:gd name="connsiteY9" fmla="*/ 69659 h 265367"/>
                  <a:gd name="connsiteX10" fmla="*/ 129367 w 199025"/>
                  <a:gd name="connsiteY10" fmla="*/ 11404 h 265367"/>
                  <a:gd name="connsiteX11" fmla="*/ 129400 w 199025"/>
                  <a:gd name="connsiteY11" fmla="*/ 11371 h 265367"/>
                  <a:gd name="connsiteX12" fmla="*/ 129423 w 199025"/>
                  <a:gd name="connsiteY12" fmla="*/ 11381 h 265367"/>
                  <a:gd name="connsiteX13" fmla="*/ 6634 w 199025"/>
                  <a:gd name="connsiteY13" fmla="*/ 258733 h 265367"/>
                  <a:gd name="connsiteX14" fmla="*/ 6634 w 199025"/>
                  <a:gd name="connsiteY14" fmla="*/ 6634 h 265367"/>
                  <a:gd name="connsiteX15" fmla="*/ 122732 w 199025"/>
                  <a:gd name="connsiteY15" fmla="*/ 6634 h 265367"/>
                  <a:gd name="connsiteX16" fmla="*/ 122732 w 199025"/>
                  <a:gd name="connsiteY16" fmla="*/ 76293 h 265367"/>
                  <a:gd name="connsiteX17" fmla="*/ 192391 w 199025"/>
                  <a:gd name="connsiteY17" fmla="*/ 76293 h 265367"/>
                  <a:gd name="connsiteX18" fmla="*/ 192391 w 199025"/>
                  <a:gd name="connsiteY18" fmla="*/ 258733 h 265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9025" h="265367">
                    <a:moveTo>
                      <a:pt x="0" y="0"/>
                    </a:moveTo>
                    <a:lnTo>
                      <a:pt x="0" y="265368"/>
                    </a:lnTo>
                    <a:lnTo>
                      <a:pt x="199026" y="265368"/>
                    </a:lnTo>
                    <a:lnTo>
                      <a:pt x="199026" y="71603"/>
                    </a:lnTo>
                    <a:lnTo>
                      <a:pt x="127423" y="0"/>
                    </a:lnTo>
                    <a:close/>
                    <a:moveTo>
                      <a:pt x="129423" y="11381"/>
                    </a:moveTo>
                    <a:lnTo>
                      <a:pt x="187645" y="69603"/>
                    </a:lnTo>
                    <a:cubicBezTo>
                      <a:pt x="187658" y="69616"/>
                      <a:pt x="187657" y="69637"/>
                      <a:pt x="187644" y="69649"/>
                    </a:cubicBezTo>
                    <a:cubicBezTo>
                      <a:pt x="187638" y="69655"/>
                      <a:pt x="187630" y="69659"/>
                      <a:pt x="187621" y="69659"/>
                    </a:cubicBezTo>
                    <a:lnTo>
                      <a:pt x="129367" y="69659"/>
                    </a:lnTo>
                    <a:lnTo>
                      <a:pt x="129367" y="11404"/>
                    </a:lnTo>
                    <a:cubicBezTo>
                      <a:pt x="129367" y="11386"/>
                      <a:pt x="129382" y="11371"/>
                      <a:pt x="129400" y="11371"/>
                    </a:cubicBezTo>
                    <a:cubicBezTo>
                      <a:pt x="129409" y="11372"/>
                      <a:pt x="129417" y="11375"/>
                      <a:pt x="129423" y="11381"/>
                    </a:cubicBezTo>
                    <a:close/>
                    <a:moveTo>
                      <a:pt x="6634" y="258733"/>
                    </a:moveTo>
                    <a:lnTo>
                      <a:pt x="6634" y="6634"/>
                    </a:lnTo>
                    <a:lnTo>
                      <a:pt x="122732" y="6634"/>
                    </a:lnTo>
                    <a:lnTo>
                      <a:pt x="122732" y="76293"/>
                    </a:lnTo>
                    <a:lnTo>
                      <a:pt x="192391" y="76293"/>
                    </a:lnTo>
                    <a:lnTo>
                      <a:pt x="192391" y="258733"/>
                    </a:lnTo>
                    <a:close/>
                  </a:path>
                </a:pathLst>
              </a:custGeom>
              <a:solidFill>
                <a:schemeClr val="bg1"/>
              </a:solidFill>
              <a:ln w="3274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AB5B093-13F6-4981-80F0-EA9D6A41DF41}"/>
                </a:ext>
              </a:extLst>
            </p:cNvPr>
            <p:cNvGrpSpPr/>
            <p:nvPr/>
          </p:nvGrpSpPr>
          <p:grpSpPr>
            <a:xfrm>
              <a:off x="4064784" y="5877780"/>
              <a:ext cx="87950" cy="136182"/>
              <a:chOff x="4894668" y="5685289"/>
              <a:chExt cx="199025" cy="265367"/>
            </a:xfrm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7B78440F-5BAA-4403-9225-126A8D67175E}"/>
                  </a:ext>
                </a:extLst>
              </p:cNvPr>
              <p:cNvSpPr/>
              <p:nvPr/>
            </p:nvSpPr>
            <p:spPr>
              <a:xfrm>
                <a:off x="4927839" y="5798070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E0CCCF3-E063-44DF-BE39-9EFE6D625C2B}"/>
                  </a:ext>
                </a:extLst>
              </p:cNvPr>
              <p:cNvSpPr/>
              <p:nvPr/>
            </p:nvSpPr>
            <p:spPr>
              <a:xfrm>
                <a:off x="4927839" y="5771534"/>
                <a:ext cx="63024" cy="6634"/>
              </a:xfrm>
              <a:custGeom>
                <a:avLst/>
                <a:gdLst>
                  <a:gd name="connsiteX0" fmla="*/ 0 w 63024"/>
                  <a:gd name="connsiteY0" fmla="*/ 0 h 6634"/>
                  <a:gd name="connsiteX1" fmla="*/ 63025 w 63024"/>
                  <a:gd name="connsiteY1" fmla="*/ 0 h 6634"/>
                  <a:gd name="connsiteX2" fmla="*/ 63025 w 63024"/>
                  <a:gd name="connsiteY2" fmla="*/ 6634 h 6634"/>
                  <a:gd name="connsiteX3" fmla="*/ 0 w 63024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24" h="6634">
                    <a:moveTo>
                      <a:pt x="0" y="0"/>
                    </a:moveTo>
                    <a:lnTo>
                      <a:pt x="63025" y="0"/>
                    </a:lnTo>
                    <a:lnTo>
                      <a:pt x="63025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9CB67360-7D62-4D95-B690-CDA21CB3AE2F}"/>
                  </a:ext>
                </a:extLst>
              </p:cNvPr>
              <p:cNvSpPr/>
              <p:nvPr/>
            </p:nvSpPr>
            <p:spPr>
              <a:xfrm>
                <a:off x="4927839" y="5824607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F738E437-8457-4470-B943-D67DD13DD40F}"/>
                  </a:ext>
                </a:extLst>
              </p:cNvPr>
              <p:cNvSpPr/>
              <p:nvPr/>
            </p:nvSpPr>
            <p:spPr>
              <a:xfrm>
                <a:off x="4927839" y="5851144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CEBC146-E84B-464B-BB35-34D0847AB7D7}"/>
                  </a:ext>
                </a:extLst>
              </p:cNvPr>
              <p:cNvSpPr/>
              <p:nvPr/>
            </p:nvSpPr>
            <p:spPr>
              <a:xfrm>
                <a:off x="4927839" y="5877681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27266AA-21CE-4D93-A136-6EB0A75D5C01}"/>
                  </a:ext>
                </a:extLst>
              </p:cNvPr>
              <p:cNvSpPr/>
              <p:nvPr/>
            </p:nvSpPr>
            <p:spPr>
              <a:xfrm>
                <a:off x="4927839" y="5904217"/>
                <a:ext cx="132683" cy="6634"/>
              </a:xfrm>
              <a:custGeom>
                <a:avLst/>
                <a:gdLst>
                  <a:gd name="connsiteX0" fmla="*/ 0 w 132683"/>
                  <a:gd name="connsiteY0" fmla="*/ 0 h 6634"/>
                  <a:gd name="connsiteX1" fmla="*/ 132684 w 132683"/>
                  <a:gd name="connsiteY1" fmla="*/ 0 h 6634"/>
                  <a:gd name="connsiteX2" fmla="*/ 132684 w 132683"/>
                  <a:gd name="connsiteY2" fmla="*/ 6634 h 6634"/>
                  <a:gd name="connsiteX3" fmla="*/ 0 w 132683"/>
                  <a:gd name="connsiteY3" fmla="*/ 6634 h 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683" h="6634">
                    <a:moveTo>
                      <a:pt x="0" y="0"/>
                    </a:moveTo>
                    <a:lnTo>
                      <a:pt x="132684" y="0"/>
                    </a:lnTo>
                    <a:lnTo>
                      <a:pt x="132684" y="6634"/>
                    </a:lnTo>
                    <a:lnTo>
                      <a:pt x="0" y="6634"/>
                    </a:lnTo>
                    <a:close/>
                  </a:path>
                </a:pathLst>
              </a:custGeom>
              <a:solidFill>
                <a:srgbClr val="000000"/>
              </a:solidFill>
              <a:ln w="3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0757561-3B7A-4F07-A0F4-AC3DE2249ADA}"/>
                  </a:ext>
                </a:extLst>
              </p:cNvPr>
              <p:cNvSpPr/>
              <p:nvPr/>
            </p:nvSpPr>
            <p:spPr>
              <a:xfrm>
                <a:off x="4894668" y="5685289"/>
                <a:ext cx="199025" cy="265367"/>
              </a:xfrm>
              <a:custGeom>
                <a:avLst/>
                <a:gdLst>
                  <a:gd name="connsiteX0" fmla="*/ 0 w 199025"/>
                  <a:gd name="connsiteY0" fmla="*/ 0 h 265367"/>
                  <a:gd name="connsiteX1" fmla="*/ 0 w 199025"/>
                  <a:gd name="connsiteY1" fmla="*/ 265368 h 265367"/>
                  <a:gd name="connsiteX2" fmla="*/ 199026 w 199025"/>
                  <a:gd name="connsiteY2" fmla="*/ 265368 h 265367"/>
                  <a:gd name="connsiteX3" fmla="*/ 199026 w 199025"/>
                  <a:gd name="connsiteY3" fmla="*/ 71603 h 265367"/>
                  <a:gd name="connsiteX4" fmla="*/ 127423 w 199025"/>
                  <a:gd name="connsiteY4" fmla="*/ 0 h 265367"/>
                  <a:gd name="connsiteX5" fmla="*/ 129423 w 199025"/>
                  <a:gd name="connsiteY5" fmla="*/ 11381 h 265367"/>
                  <a:gd name="connsiteX6" fmla="*/ 187645 w 199025"/>
                  <a:gd name="connsiteY6" fmla="*/ 69603 h 265367"/>
                  <a:gd name="connsiteX7" fmla="*/ 187644 w 199025"/>
                  <a:gd name="connsiteY7" fmla="*/ 69649 h 265367"/>
                  <a:gd name="connsiteX8" fmla="*/ 187621 w 199025"/>
                  <a:gd name="connsiteY8" fmla="*/ 69659 h 265367"/>
                  <a:gd name="connsiteX9" fmla="*/ 129367 w 199025"/>
                  <a:gd name="connsiteY9" fmla="*/ 69659 h 265367"/>
                  <a:gd name="connsiteX10" fmla="*/ 129367 w 199025"/>
                  <a:gd name="connsiteY10" fmla="*/ 11404 h 265367"/>
                  <a:gd name="connsiteX11" fmla="*/ 129400 w 199025"/>
                  <a:gd name="connsiteY11" fmla="*/ 11371 h 265367"/>
                  <a:gd name="connsiteX12" fmla="*/ 129423 w 199025"/>
                  <a:gd name="connsiteY12" fmla="*/ 11381 h 265367"/>
                  <a:gd name="connsiteX13" fmla="*/ 6634 w 199025"/>
                  <a:gd name="connsiteY13" fmla="*/ 258733 h 265367"/>
                  <a:gd name="connsiteX14" fmla="*/ 6634 w 199025"/>
                  <a:gd name="connsiteY14" fmla="*/ 6634 h 265367"/>
                  <a:gd name="connsiteX15" fmla="*/ 122732 w 199025"/>
                  <a:gd name="connsiteY15" fmla="*/ 6634 h 265367"/>
                  <a:gd name="connsiteX16" fmla="*/ 122732 w 199025"/>
                  <a:gd name="connsiteY16" fmla="*/ 76293 h 265367"/>
                  <a:gd name="connsiteX17" fmla="*/ 192391 w 199025"/>
                  <a:gd name="connsiteY17" fmla="*/ 76293 h 265367"/>
                  <a:gd name="connsiteX18" fmla="*/ 192391 w 199025"/>
                  <a:gd name="connsiteY18" fmla="*/ 258733 h 265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9025" h="265367">
                    <a:moveTo>
                      <a:pt x="0" y="0"/>
                    </a:moveTo>
                    <a:lnTo>
                      <a:pt x="0" y="265368"/>
                    </a:lnTo>
                    <a:lnTo>
                      <a:pt x="199026" y="265368"/>
                    </a:lnTo>
                    <a:lnTo>
                      <a:pt x="199026" y="71603"/>
                    </a:lnTo>
                    <a:lnTo>
                      <a:pt x="127423" y="0"/>
                    </a:lnTo>
                    <a:close/>
                    <a:moveTo>
                      <a:pt x="129423" y="11381"/>
                    </a:moveTo>
                    <a:lnTo>
                      <a:pt x="187645" y="69603"/>
                    </a:lnTo>
                    <a:cubicBezTo>
                      <a:pt x="187658" y="69616"/>
                      <a:pt x="187657" y="69637"/>
                      <a:pt x="187644" y="69649"/>
                    </a:cubicBezTo>
                    <a:cubicBezTo>
                      <a:pt x="187638" y="69655"/>
                      <a:pt x="187630" y="69659"/>
                      <a:pt x="187621" y="69659"/>
                    </a:cubicBezTo>
                    <a:lnTo>
                      <a:pt x="129367" y="69659"/>
                    </a:lnTo>
                    <a:lnTo>
                      <a:pt x="129367" y="11404"/>
                    </a:lnTo>
                    <a:cubicBezTo>
                      <a:pt x="129367" y="11386"/>
                      <a:pt x="129382" y="11371"/>
                      <a:pt x="129400" y="11371"/>
                    </a:cubicBezTo>
                    <a:cubicBezTo>
                      <a:pt x="129409" y="11372"/>
                      <a:pt x="129417" y="11375"/>
                      <a:pt x="129423" y="11381"/>
                    </a:cubicBezTo>
                    <a:close/>
                    <a:moveTo>
                      <a:pt x="6634" y="258733"/>
                    </a:moveTo>
                    <a:lnTo>
                      <a:pt x="6634" y="6634"/>
                    </a:lnTo>
                    <a:lnTo>
                      <a:pt x="122732" y="6634"/>
                    </a:lnTo>
                    <a:lnTo>
                      <a:pt x="122732" y="76293"/>
                    </a:lnTo>
                    <a:lnTo>
                      <a:pt x="192391" y="76293"/>
                    </a:lnTo>
                    <a:lnTo>
                      <a:pt x="192391" y="258733"/>
                    </a:lnTo>
                    <a:close/>
                  </a:path>
                </a:pathLst>
              </a:custGeom>
              <a:solidFill>
                <a:schemeClr val="bg1"/>
              </a:solidFill>
              <a:ln w="3274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2AA4CA2-3998-4456-8790-710467F02FE3}"/>
                </a:ext>
              </a:extLst>
            </p:cNvPr>
            <p:cNvSpPr/>
            <p:nvPr/>
          </p:nvSpPr>
          <p:spPr>
            <a:xfrm>
              <a:off x="4369665" y="5544058"/>
              <a:ext cx="81075" cy="879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593237B-94B6-4D50-B1BE-5A9ADB3A57FB}"/>
                </a:ext>
              </a:extLst>
            </p:cNvPr>
            <p:cNvSpPr/>
            <p:nvPr/>
          </p:nvSpPr>
          <p:spPr>
            <a:xfrm>
              <a:off x="4367508" y="5763077"/>
              <a:ext cx="81075" cy="879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75452E3A-2FE3-429E-9185-2C2AAD6E85B9}"/>
                </a:ext>
              </a:extLst>
            </p:cNvPr>
            <p:cNvSpPr/>
            <p:nvPr/>
          </p:nvSpPr>
          <p:spPr>
            <a:xfrm>
              <a:off x="4367507" y="5989431"/>
              <a:ext cx="81075" cy="879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7186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A957-278F-4CD8-AD02-261B156A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13" y="183242"/>
            <a:ext cx="10515600" cy="1325563"/>
          </a:xfrm>
        </p:spPr>
        <p:txBody>
          <a:bodyPr/>
          <a:lstStyle/>
          <a:p>
            <a:r>
              <a:rPr lang="en-US"/>
              <a:t>Eventing on Azure Cloud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9BC0E-C9B2-41A1-AA72-CD7902175DB3}"/>
              </a:ext>
            </a:extLst>
          </p:cNvPr>
          <p:cNvSpPr/>
          <p:nvPr/>
        </p:nvSpPr>
        <p:spPr>
          <a:xfrm>
            <a:off x="6633077" y="1499660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Stateful Analysis and AI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AB356-65CA-415C-AA55-9402C76A3570}"/>
              </a:ext>
            </a:extLst>
          </p:cNvPr>
          <p:cNvSpPr/>
          <p:nvPr/>
        </p:nvSpPr>
        <p:spPr>
          <a:xfrm>
            <a:off x="9182211" y="1496289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Dashboards and Apps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574BB-7707-4B46-8EE3-80C38F20A7C2}"/>
              </a:ext>
            </a:extLst>
          </p:cNvPr>
          <p:cNvSpPr/>
          <p:nvPr/>
        </p:nvSpPr>
        <p:spPr>
          <a:xfrm>
            <a:off x="6625147" y="3167744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Indexed Streams and Batches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3AFD7-A84D-46EB-A2B2-E8C628282A14}"/>
              </a:ext>
            </a:extLst>
          </p:cNvPr>
          <p:cNvSpPr/>
          <p:nvPr/>
        </p:nvSpPr>
        <p:spPr>
          <a:xfrm>
            <a:off x="9182211" y="3158618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Functions, Jobs, and Workflows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E4D57-6135-4017-A3FF-74184B80B08C}"/>
              </a:ext>
            </a:extLst>
          </p:cNvPr>
          <p:cNvSpPr/>
          <p:nvPr/>
        </p:nvSpPr>
        <p:spPr>
          <a:xfrm>
            <a:off x="6625148" y="4855596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Flat Log Projections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4AF7F9-6A6F-4825-91F7-6DCB79AD3E8D}"/>
              </a:ext>
            </a:extLst>
          </p:cNvPr>
          <p:cNvSpPr/>
          <p:nvPr/>
        </p:nvSpPr>
        <p:spPr>
          <a:xfrm>
            <a:off x="9206758" y="4879345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Cool/Cold Archives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5C742E-0452-4814-AC76-6DA71631897B}"/>
              </a:ext>
            </a:extLst>
          </p:cNvPr>
          <p:cNvSpPr/>
          <p:nvPr/>
        </p:nvSpPr>
        <p:spPr>
          <a:xfrm>
            <a:off x="434614" y="1461385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SaaS Platform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35E8AF-BAE0-412B-BD82-61547E4F05D3}"/>
              </a:ext>
            </a:extLst>
          </p:cNvPr>
          <p:cNvSpPr/>
          <p:nvPr/>
        </p:nvSpPr>
        <p:spPr>
          <a:xfrm>
            <a:off x="434613" y="4946472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Database Change Capture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3D381-C884-4DDB-88F8-0A61104E8100}"/>
              </a:ext>
            </a:extLst>
          </p:cNvPr>
          <p:cNvSpPr/>
          <p:nvPr/>
        </p:nvSpPr>
        <p:spPr>
          <a:xfrm>
            <a:off x="434614" y="3173904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EDI Integration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41DDF7C-BBC5-4E01-B63D-9771D756A01A}"/>
              </a:ext>
            </a:extLst>
          </p:cNvPr>
          <p:cNvSpPr/>
          <p:nvPr/>
        </p:nvSpPr>
        <p:spPr>
          <a:xfrm>
            <a:off x="2958108" y="1461385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Open, Vendor-Neutral, Product-Neutral Protocols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EC1224-E6C9-4932-B753-FC3598BA02D2}"/>
              </a:ext>
            </a:extLst>
          </p:cNvPr>
          <p:cNvSpPr/>
          <p:nvPr/>
        </p:nvSpPr>
        <p:spPr>
          <a:xfrm>
            <a:off x="2951199" y="3167744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Event Stream Capture and Streamed Delivery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0BA9012-B731-4CFF-9D9E-936BBA00B2DB}"/>
              </a:ext>
            </a:extLst>
          </p:cNvPr>
          <p:cNvSpPr/>
          <p:nvPr/>
        </p:nvSpPr>
        <p:spPr>
          <a:xfrm>
            <a:off x="2961699" y="4946472"/>
            <a:ext cx="2414759" cy="15899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Discrete Event Capture and Subscriber Delivery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FEC783FF-0F99-45A6-8079-8E81776C2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629" y="1795351"/>
            <a:ext cx="655351" cy="655351"/>
          </a:xfrm>
          <a:prstGeom prst="rect">
            <a:avLst/>
          </a:prstGeom>
        </p:spPr>
      </p:pic>
      <p:pic>
        <p:nvPicPr>
          <p:cNvPr id="117" name="Picture 116" descr="A white background with black text&#10;&#10;Description automatically generated with low confidence">
            <a:extLst>
              <a:ext uri="{FF2B5EF4-FFF2-40B4-BE49-F238E27FC236}">
                <a16:creationId xmlns:a16="http://schemas.microsoft.com/office/drawing/2014/main" id="{A1B311E8-E0F2-48C5-B29A-695235DD5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52" y="1965365"/>
            <a:ext cx="1397564" cy="368061"/>
          </a:xfrm>
          <a:prstGeom prst="rect">
            <a:avLst/>
          </a:prstGeom>
        </p:spPr>
      </p:pic>
      <p:pic>
        <p:nvPicPr>
          <p:cNvPr id="2050" name="Picture 2" descr="IETF Logo - JPG">
            <a:extLst>
              <a:ext uri="{FF2B5EF4-FFF2-40B4-BE49-F238E27FC236}">
                <a16:creationId xmlns:a16="http://schemas.microsoft.com/office/drawing/2014/main" id="{8F23BD38-96AF-492E-B32F-2D792B25A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330" y="2484812"/>
            <a:ext cx="660627" cy="35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DF24AEC-8926-4929-BF9A-7E08392D9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14" y="2439140"/>
            <a:ext cx="610452" cy="41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204FE420-3989-4086-ABDD-DE50F6BCE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250" b="90000" l="10000" r="90000">
                        <a14:foregroundMark x1="36500" y1="68750" x2="41750" y2="77500"/>
                        <a14:foregroundMark x1="67500" y1="9250" x2="43250" y2="9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62" y="2389138"/>
            <a:ext cx="589925" cy="58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E30D609D-6D09-4991-8E0B-2EA8A89EF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716" y="3421950"/>
            <a:ext cx="655351" cy="655351"/>
          </a:xfrm>
          <a:prstGeom prst="rect">
            <a:avLst/>
          </a:prstGeom>
        </p:spPr>
      </p:pic>
      <p:pic>
        <p:nvPicPr>
          <p:cNvPr id="2048" name="Graphic 2047">
            <a:extLst>
              <a:ext uri="{FF2B5EF4-FFF2-40B4-BE49-F238E27FC236}">
                <a16:creationId xmlns:a16="http://schemas.microsoft.com/office/drawing/2014/main" id="{325A5377-DA87-4789-AF82-FE74678706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90368" y="1790365"/>
            <a:ext cx="614872" cy="614872"/>
          </a:xfrm>
          <a:prstGeom prst="rect">
            <a:avLst/>
          </a:prstGeom>
        </p:spPr>
      </p:pic>
      <p:pic>
        <p:nvPicPr>
          <p:cNvPr id="2051" name="Graphic 2050">
            <a:extLst>
              <a:ext uri="{FF2B5EF4-FFF2-40B4-BE49-F238E27FC236}">
                <a16:creationId xmlns:a16="http://schemas.microsoft.com/office/drawing/2014/main" id="{4D2E45C6-4E7A-432D-9710-FA3199DB5B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8209" y="2449914"/>
            <a:ext cx="565216" cy="565216"/>
          </a:xfrm>
          <a:prstGeom prst="rect">
            <a:avLst/>
          </a:prstGeom>
        </p:spPr>
      </p:pic>
      <p:pic>
        <p:nvPicPr>
          <p:cNvPr id="127" name="Picture 2">
            <a:extLst>
              <a:ext uri="{FF2B5EF4-FFF2-40B4-BE49-F238E27FC236}">
                <a16:creationId xmlns:a16="http://schemas.microsoft.com/office/drawing/2014/main" id="{0BA14953-11CB-49DB-8926-41456CB1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250" b="90000" l="10000" r="90000">
                        <a14:foregroundMark x1="36500" y1="68750" x2="41750" y2="77500"/>
                        <a14:foregroundMark x1="67500" y1="9250" x2="43250" y2="9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619" y="3711927"/>
            <a:ext cx="746222" cy="74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Graphic 2052">
            <a:extLst>
              <a:ext uri="{FF2B5EF4-FFF2-40B4-BE49-F238E27FC236}">
                <a16:creationId xmlns:a16="http://schemas.microsoft.com/office/drawing/2014/main" id="{B1AF154C-81B0-4FC6-96D4-FBD8D18A01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16174" y="4110684"/>
            <a:ext cx="588272" cy="588272"/>
          </a:xfrm>
          <a:prstGeom prst="rect">
            <a:avLst/>
          </a:prstGeom>
        </p:spPr>
      </p:pic>
      <p:pic>
        <p:nvPicPr>
          <p:cNvPr id="2055" name="Graphic 2054">
            <a:extLst>
              <a:ext uri="{FF2B5EF4-FFF2-40B4-BE49-F238E27FC236}">
                <a16:creationId xmlns:a16="http://schemas.microsoft.com/office/drawing/2014/main" id="{3EB78A28-D67B-4842-835E-5A792CD63E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58603" y="5513183"/>
            <a:ext cx="566427" cy="566427"/>
          </a:xfrm>
          <a:prstGeom prst="rect">
            <a:avLst/>
          </a:prstGeom>
        </p:spPr>
      </p:pic>
      <p:pic>
        <p:nvPicPr>
          <p:cNvPr id="2057" name="Graphic 2056">
            <a:extLst>
              <a:ext uri="{FF2B5EF4-FFF2-40B4-BE49-F238E27FC236}">
                <a16:creationId xmlns:a16="http://schemas.microsoft.com/office/drawing/2014/main" id="{448AC09A-EDED-49C7-A86B-1313C244B59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80717" y="5513183"/>
            <a:ext cx="573632" cy="573632"/>
          </a:xfrm>
          <a:prstGeom prst="rect">
            <a:avLst/>
          </a:prstGeom>
        </p:spPr>
      </p:pic>
      <p:pic>
        <p:nvPicPr>
          <p:cNvPr id="2061" name="Graphic 2060">
            <a:extLst>
              <a:ext uri="{FF2B5EF4-FFF2-40B4-BE49-F238E27FC236}">
                <a16:creationId xmlns:a16="http://schemas.microsoft.com/office/drawing/2014/main" id="{27050925-EFEA-4E64-8202-830B8609FD0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2912" y="4044851"/>
            <a:ext cx="624711" cy="624711"/>
          </a:xfrm>
          <a:prstGeom prst="rect">
            <a:avLst/>
          </a:prstGeom>
        </p:spPr>
      </p:pic>
      <p:pic>
        <p:nvPicPr>
          <p:cNvPr id="2063" name="Graphic 2062">
            <a:extLst>
              <a:ext uri="{FF2B5EF4-FFF2-40B4-BE49-F238E27FC236}">
                <a16:creationId xmlns:a16="http://schemas.microsoft.com/office/drawing/2014/main" id="{95D13D41-3145-47EC-B65B-2B102EB3EC9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492556" y="4148818"/>
            <a:ext cx="450586" cy="450586"/>
          </a:xfrm>
          <a:prstGeom prst="rect">
            <a:avLst/>
          </a:prstGeom>
        </p:spPr>
      </p:pic>
      <p:pic>
        <p:nvPicPr>
          <p:cNvPr id="2065" name="Graphic 2064">
            <a:extLst>
              <a:ext uri="{FF2B5EF4-FFF2-40B4-BE49-F238E27FC236}">
                <a16:creationId xmlns:a16="http://schemas.microsoft.com/office/drawing/2014/main" id="{4E6CBADD-7659-490F-AEC2-03B8F1CB15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992010" y="1866502"/>
            <a:ext cx="474707" cy="474707"/>
          </a:xfrm>
          <a:prstGeom prst="rect">
            <a:avLst/>
          </a:prstGeom>
        </p:spPr>
      </p:pic>
      <p:pic>
        <p:nvPicPr>
          <p:cNvPr id="2067" name="Graphic 2066">
            <a:extLst>
              <a:ext uri="{FF2B5EF4-FFF2-40B4-BE49-F238E27FC236}">
                <a16:creationId xmlns:a16="http://schemas.microsoft.com/office/drawing/2014/main" id="{EB609872-E76F-4237-B307-51B209A213F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531546" y="1867506"/>
            <a:ext cx="523786" cy="523786"/>
          </a:xfrm>
          <a:prstGeom prst="rect">
            <a:avLst/>
          </a:prstGeom>
        </p:spPr>
      </p:pic>
      <p:pic>
        <p:nvPicPr>
          <p:cNvPr id="2069" name="Graphic 2068">
            <a:extLst>
              <a:ext uri="{FF2B5EF4-FFF2-40B4-BE49-F238E27FC236}">
                <a16:creationId xmlns:a16="http://schemas.microsoft.com/office/drawing/2014/main" id="{976D9768-6CEA-44D1-BD42-D3F9D3D664F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891665" y="3512781"/>
            <a:ext cx="521707" cy="521707"/>
          </a:xfrm>
          <a:prstGeom prst="rect">
            <a:avLst/>
          </a:prstGeom>
        </p:spPr>
      </p:pic>
      <p:pic>
        <p:nvPicPr>
          <p:cNvPr id="2071" name="Graphic 2070">
            <a:extLst>
              <a:ext uri="{FF2B5EF4-FFF2-40B4-BE49-F238E27FC236}">
                <a16:creationId xmlns:a16="http://schemas.microsoft.com/office/drawing/2014/main" id="{9E7AD7A0-CED0-44C5-8CB7-0AE17244216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200434" y="4026605"/>
            <a:ext cx="665466" cy="695452"/>
          </a:xfrm>
          <a:prstGeom prst="rect">
            <a:avLst/>
          </a:prstGeom>
        </p:spPr>
      </p:pic>
      <p:pic>
        <p:nvPicPr>
          <p:cNvPr id="2073" name="Graphic 2072">
            <a:extLst>
              <a:ext uri="{FF2B5EF4-FFF2-40B4-BE49-F238E27FC236}">
                <a16:creationId xmlns:a16="http://schemas.microsoft.com/office/drawing/2014/main" id="{56088B45-7ECC-4E41-A293-9F7FF5FC45E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957407" y="5215958"/>
            <a:ext cx="486951" cy="486951"/>
          </a:xfrm>
          <a:prstGeom prst="rect">
            <a:avLst/>
          </a:prstGeom>
        </p:spPr>
      </p:pic>
      <p:pic>
        <p:nvPicPr>
          <p:cNvPr id="2075" name="Graphic 2074">
            <a:extLst>
              <a:ext uri="{FF2B5EF4-FFF2-40B4-BE49-F238E27FC236}">
                <a16:creationId xmlns:a16="http://schemas.microsoft.com/office/drawing/2014/main" id="{32EE335C-9D19-43D0-8DA1-C59A22E2F3D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154852" y="5228262"/>
            <a:ext cx="462342" cy="462342"/>
          </a:xfrm>
          <a:prstGeom prst="rect">
            <a:avLst/>
          </a:prstGeom>
        </p:spPr>
      </p:pic>
      <p:pic>
        <p:nvPicPr>
          <p:cNvPr id="2077" name="Graphic 2076">
            <a:extLst>
              <a:ext uri="{FF2B5EF4-FFF2-40B4-BE49-F238E27FC236}">
                <a16:creationId xmlns:a16="http://schemas.microsoft.com/office/drawing/2014/main" id="{E52F7379-0EE3-4E43-805B-18B4A54FEB0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024560" y="5849530"/>
            <a:ext cx="410810" cy="410810"/>
          </a:xfrm>
          <a:prstGeom prst="rect">
            <a:avLst/>
          </a:prstGeom>
        </p:spPr>
      </p:pic>
      <p:pic>
        <p:nvPicPr>
          <p:cNvPr id="2079" name="Graphic 2078">
            <a:extLst>
              <a:ext uri="{FF2B5EF4-FFF2-40B4-BE49-F238E27FC236}">
                <a16:creationId xmlns:a16="http://schemas.microsoft.com/office/drawing/2014/main" id="{543A2129-02A1-4354-9DBB-16136CE405A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188276" y="5781439"/>
            <a:ext cx="462342" cy="462342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B6EBE4ED-FB06-4E40-ACE2-8E8F36D3038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562770" y="3546022"/>
            <a:ext cx="521707" cy="521707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C63AE2C4-EE62-46A1-82F2-E0941608DA8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6930484" y="4080407"/>
            <a:ext cx="521707" cy="521707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E975E8DB-F64D-4E06-A1CA-F94C4705D5F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672688" y="3533294"/>
            <a:ext cx="538183" cy="538183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91515B38-7CE1-4A8C-B2E1-56683F86F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1050" y="3482260"/>
            <a:ext cx="660596" cy="660596"/>
          </a:xfrm>
          <a:prstGeom prst="rect">
            <a:avLst/>
          </a:prstGeom>
        </p:spPr>
      </p:pic>
      <p:pic>
        <p:nvPicPr>
          <p:cNvPr id="119" name="Grafik 118">
            <a:extLst>
              <a:ext uri="{FF2B5EF4-FFF2-40B4-BE49-F238E27FC236}">
                <a16:creationId xmlns:a16="http://schemas.microsoft.com/office/drawing/2014/main" id="{67351BBD-533E-42AE-B0BB-A7A4A69AC51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01118" y="5290542"/>
            <a:ext cx="471265" cy="471265"/>
          </a:xfrm>
          <a:prstGeom prst="rect">
            <a:avLst/>
          </a:prstGeom>
        </p:spPr>
      </p:pic>
      <p:pic>
        <p:nvPicPr>
          <p:cNvPr id="125" name="Grafik 124">
            <a:extLst>
              <a:ext uri="{FF2B5EF4-FFF2-40B4-BE49-F238E27FC236}">
                <a16:creationId xmlns:a16="http://schemas.microsoft.com/office/drawing/2014/main" id="{5822D1C2-A870-4781-B5B0-8F43CB0D867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625482" y="5294742"/>
            <a:ext cx="462866" cy="462866"/>
          </a:xfrm>
          <a:prstGeom prst="rect">
            <a:avLst/>
          </a:prstGeom>
        </p:spPr>
      </p:pic>
      <p:pic>
        <p:nvPicPr>
          <p:cNvPr id="146" name="Graphic 2072">
            <a:extLst>
              <a:ext uri="{FF2B5EF4-FFF2-40B4-BE49-F238E27FC236}">
                <a16:creationId xmlns:a16="http://schemas.microsoft.com/office/drawing/2014/main" id="{34F7F713-63F4-49E6-A5E3-9C3340BC97B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281902" y="5877057"/>
            <a:ext cx="543054" cy="543054"/>
          </a:xfrm>
          <a:prstGeom prst="rect">
            <a:avLst/>
          </a:prstGeom>
        </p:spPr>
      </p:pic>
      <p:pic>
        <p:nvPicPr>
          <p:cNvPr id="128" name="Grafik 127">
            <a:extLst>
              <a:ext uri="{FF2B5EF4-FFF2-40B4-BE49-F238E27FC236}">
                <a16:creationId xmlns:a16="http://schemas.microsoft.com/office/drawing/2014/main" id="{51E66099-B4B8-41C1-8CA4-9A1AC58382B7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8135240" y="1823241"/>
            <a:ext cx="549120" cy="549120"/>
          </a:xfrm>
          <a:prstGeom prst="rect">
            <a:avLst/>
          </a:prstGeom>
        </p:spPr>
      </p:pic>
      <p:pic>
        <p:nvPicPr>
          <p:cNvPr id="130" name="Grafik 129">
            <a:extLst>
              <a:ext uri="{FF2B5EF4-FFF2-40B4-BE49-F238E27FC236}">
                <a16:creationId xmlns:a16="http://schemas.microsoft.com/office/drawing/2014/main" id="{C2B58925-9232-43C5-8353-1FC6FFB11EE2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582815" y="2483985"/>
            <a:ext cx="440011" cy="440011"/>
          </a:xfrm>
          <a:prstGeom prst="rect">
            <a:avLst/>
          </a:prstGeom>
        </p:spPr>
      </p:pic>
      <p:pic>
        <p:nvPicPr>
          <p:cNvPr id="131" name="Picture 2" descr="See the source image">
            <a:extLst>
              <a:ext uri="{FF2B5EF4-FFF2-40B4-BE49-F238E27FC236}">
                <a16:creationId xmlns:a16="http://schemas.microsoft.com/office/drawing/2014/main" id="{B0B3E381-50A5-49EF-88D2-4FA5EF10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485" y="1912577"/>
            <a:ext cx="713647" cy="53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Grafik 132">
            <a:extLst>
              <a:ext uri="{FF2B5EF4-FFF2-40B4-BE49-F238E27FC236}">
                <a16:creationId xmlns:a16="http://schemas.microsoft.com/office/drawing/2014/main" id="{7ADEE336-654B-45D7-B645-8DB9A886254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091672" y="1988398"/>
            <a:ext cx="436912" cy="436912"/>
          </a:xfrm>
          <a:prstGeom prst="rect">
            <a:avLst/>
          </a:prstGeom>
        </p:spPr>
      </p:pic>
      <p:pic>
        <p:nvPicPr>
          <p:cNvPr id="150" name="Graphic 123">
            <a:extLst>
              <a:ext uri="{FF2B5EF4-FFF2-40B4-BE49-F238E27FC236}">
                <a16:creationId xmlns:a16="http://schemas.microsoft.com/office/drawing/2014/main" id="{2E20858B-4F0E-41A1-8E1D-5802B0BFB3E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629682" y="5452118"/>
            <a:ext cx="521707" cy="521707"/>
          </a:xfrm>
          <a:prstGeom prst="rect">
            <a:avLst/>
          </a:prstGeom>
        </p:spPr>
      </p:pic>
      <p:pic>
        <p:nvPicPr>
          <p:cNvPr id="151" name="Graphic 2068">
            <a:extLst>
              <a:ext uri="{FF2B5EF4-FFF2-40B4-BE49-F238E27FC236}">
                <a16:creationId xmlns:a16="http://schemas.microsoft.com/office/drawing/2014/main" id="{417A5753-FB5C-4122-B59B-29B21BFA357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564118" y="5442055"/>
            <a:ext cx="521707" cy="521707"/>
          </a:xfrm>
          <a:prstGeom prst="rect">
            <a:avLst/>
          </a:prstGeom>
        </p:spPr>
      </p:pic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4BA98A9B-5845-4A92-94A6-39474994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690" y="1868615"/>
            <a:ext cx="984442" cy="5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Grafik 122">
            <a:extLst>
              <a:ext uri="{FF2B5EF4-FFF2-40B4-BE49-F238E27FC236}">
                <a16:creationId xmlns:a16="http://schemas.microsoft.com/office/drawing/2014/main" id="{61CFACEA-D09E-4976-86FE-4C4AC4D4285F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3907949" y="3616060"/>
            <a:ext cx="401226" cy="401226"/>
          </a:xfrm>
          <a:prstGeom prst="rect">
            <a:avLst/>
          </a:prstGeom>
        </p:spPr>
      </p:pic>
      <p:pic>
        <p:nvPicPr>
          <p:cNvPr id="132" name="Grafik 131">
            <a:extLst>
              <a:ext uri="{FF2B5EF4-FFF2-40B4-BE49-F238E27FC236}">
                <a16:creationId xmlns:a16="http://schemas.microsoft.com/office/drawing/2014/main" id="{84F7EB0A-DA48-410A-B682-77F1AE14D775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8220710" y="3793627"/>
            <a:ext cx="531761" cy="531761"/>
          </a:xfrm>
          <a:prstGeom prst="rect">
            <a:avLst/>
          </a:prstGeom>
        </p:spPr>
      </p:pic>
      <p:pic>
        <p:nvPicPr>
          <p:cNvPr id="135" name="Grafik 134">
            <a:extLst>
              <a:ext uri="{FF2B5EF4-FFF2-40B4-BE49-F238E27FC236}">
                <a16:creationId xmlns:a16="http://schemas.microsoft.com/office/drawing/2014/main" id="{77C806FA-75C2-491C-A839-78964C78D1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92222" y="2511831"/>
            <a:ext cx="480984" cy="480984"/>
          </a:xfrm>
          <a:prstGeom prst="rect">
            <a:avLst/>
          </a:prstGeom>
        </p:spPr>
      </p:pic>
      <p:pic>
        <p:nvPicPr>
          <p:cNvPr id="137" name="Grafik 136">
            <a:extLst>
              <a:ext uri="{FF2B5EF4-FFF2-40B4-BE49-F238E27FC236}">
                <a16:creationId xmlns:a16="http://schemas.microsoft.com/office/drawing/2014/main" id="{CDFE1C55-C65C-4F77-A61B-64070FD9DE1C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752897" y="4212931"/>
            <a:ext cx="372578" cy="372578"/>
          </a:xfrm>
          <a:prstGeom prst="rect">
            <a:avLst/>
          </a:prstGeom>
        </p:spPr>
      </p:pic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8800A3F3-86AF-4E97-896E-5D665C87F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80" y="4152393"/>
            <a:ext cx="843453" cy="4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219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88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181C8-50E8-4BF8-9023-388E1F6E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Eventing and Messaging Core Services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A056230-332A-4D4C-8259-47A44ACAC6FB}"/>
              </a:ext>
            </a:extLst>
          </p:cNvPr>
          <p:cNvGrpSpPr/>
          <p:nvPr/>
        </p:nvGrpSpPr>
        <p:grpSpPr>
          <a:xfrm>
            <a:off x="1690578" y="1747796"/>
            <a:ext cx="9232625" cy="848516"/>
            <a:chOff x="2337456" y="2149875"/>
            <a:chExt cx="9232625" cy="84851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19A0A3C-E8BD-449F-83E9-2B72013F5C7E}"/>
                </a:ext>
              </a:extLst>
            </p:cNvPr>
            <p:cNvSpPr/>
            <p:nvPr/>
          </p:nvSpPr>
          <p:spPr>
            <a:xfrm>
              <a:off x="5151120" y="2149875"/>
              <a:ext cx="944880" cy="841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 descr="Presentation with bar chart">
              <a:extLst>
                <a:ext uri="{FF2B5EF4-FFF2-40B4-BE49-F238E27FC236}">
                  <a16:creationId xmlns:a16="http://schemas.microsoft.com/office/drawing/2014/main" id="{5C7E4515-EE58-4455-9531-B69216C8BB4D}"/>
                </a:ext>
              </a:extLst>
            </p:cNvPr>
            <p:cNvSpPr/>
            <p:nvPr/>
          </p:nvSpPr>
          <p:spPr>
            <a:xfrm>
              <a:off x="5263397" y="2233344"/>
              <a:ext cx="720326" cy="720326"/>
            </a:xfrm>
            <a:prstGeom prst="rect">
              <a:avLst/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8AA3BCEE-0488-429D-B616-69D4F5B0CAE1}"/>
                </a:ext>
              </a:extLst>
            </p:cNvPr>
            <p:cNvSpPr/>
            <p:nvPr/>
          </p:nvSpPr>
          <p:spPr>
            <a:xfrm>
              <a:off x="4126493" y="2438059"/>
              <a:ext cx="798576" cy="310896"/>
            </a:xfrm>
            <a:prstGeom prst="rightArrow">
              <a:avLst/>
            </a:prstGeom>
            <a:solidFill>
              <a:srgbClr val="007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678E35D9-C60C-41A2-B698-D213227E57B6}"/>
                </a:ext>
              </a:extLst>
            </p:cNvPr>
            <p:cNvGrpSpPr/>
            <p:nvPr/>
          </p:nvGrpSpPr>
          <p:grpSpPr>
            <a:xfrm>
              <a:off x="6037329" y="2306525"/>
              <a:ext cx="1796315" cy="564988"/>
              <a:chOff x="6037329" y="2287993"/>
              <a:chExt cx="1796315" cy="564988"/>
            </a:xfrm>
          </p:grpSpPr>
          <p:sp>
            <p:nvSpPr>
              <p:cNvPr id="21" name="Pfeil: nach rechts 20">
                <a:extLst>
                  <a:ext uri="{FF2B5EF4-FFF2-40B4-BE49-F238E27FC236}">
                    <a16:creationId xmlns:a16="http://schemas.microsoft.com/office/drawing/2014/main" id="{75079D48-8E04-4783-8D45-35C7C6A425E5}"/>
                  </a:ext>
                </a:extLst>
              </p:cNvPr>
              <p:cNvSpPr/>
              <p:nvPr/>
            </p:nvSpPr>
            <p:spPr>
              <a:xfrm>
                <a:off x="6037329" y="2444976"/>
                <a:ext cx="1755647" cy="238204"/>
              </a:xfrm>
              <a:prstGeom prst="rightArrow">
                <a:avLst/>
              </a:prstGeom>
              <a:solidFill>
                <a:srgbClr val="0072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Pfeil: nach rechts 21">
                <a:extLst>
                  <a:ext uri="{FF2B5EF4-FFF2-40B4-BE49-F238E27FC236}">
                    <a16:creationId xmlns:a16="http://schemas.microsoft.com/office/drawing/2014/main" id="{49BBB33D-E131-4C5D-A86F-FA2FE80F945B}"/>
                  </a:ext>
                </a:extLst>
              </p:cNvPr>
              <p:cNvSpPr/>
              <p:nvPr/>
            </p:nvSpPr>
            <p:spPr>
              <a:xfrm rot="20945439">
                <a:off x="6158562" y="2287993"/>
                <a:ext cx="1673535" cy="238204"/>
              </a:xfrm>
              <a:prstGeom prst="rightArrow">
                <a:avLst/>
              </a:prstGeom>
              <a:solidFill>
                <a:srgbClr val="0072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Pfeil: nach rechts 22">
                <a:extLst>
                  <a:ext uri="{FF2B5EF4-FFF2-40B4-BE49-F238E27FC236}">
                    <a16:creationId xmlns:a16="http://schemas.microsoft.com/office/drawing/2014/main" id="{D3C02A5F-03F2-4A37-9B0C-09A2C142AEA5}"/>
                  </a:ext>
                </a:extLst>
              </p:cNvPr>
              <p:cNvSpPr/>
              <p:nvPr/>
            </p:nvSpPr>
            <p:spPr>
              <a:xfrm rot="677457">
                <a:off x="6087063" y="2614777"/>
                <a:ext cx="1746581" cy="238204"/>
              </a:xfrm>
              <a:prstGeom prst="rightArrow">
                <a:avLst/>
              </a:prstGeom>
              <a:solidFill>
                <a:srgbClr val="0072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48E8732-339B-415C-8CC7-8220BA519B4E}"/>
                </a:ext>
              </a:extLst>
            </p:cNvPr>
            <p:cNvSpPr txBox="1"/>
            <p:nvPr/>
          </p:nvSpPr>
          <p:spPr>
            <a:xfrm>
              <a:off x="2337456" y="2397944"/>
              <a:ext cx="148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Event Grid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EC5F0C8C-8F39-4968-9648-45989E63CAF2}"/>
                </a:ext>
              </a:extLst>
            </p:cNvPr>
            <p:cNvSpPr txBox="1"/>
            <p:nvPr/>
          </p:nvSpPr>
          <p:spPr>
            <a:xfrm>
              <a:off x="8589778" y="2167394"/>
              <a:ext cx="29803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/>
                <a:t>Push-style distribution of </a:t>
              </a:r>
              <a:br>
                <a:rPr lang="en-US" sz="1600"/>
              </a:br>
              <a:r>
                <a:rPr lang="en-US" sz="1600"/>
                <a:t>discrete events to serverless </a:t>
              </a:r>
              <a:br>
                <a:rPr lang="en-US" sz="1600"/>
              </a:br>
              <a:r>
                <a:rPr lang="en-US" sz="1600"/>
                <a:t>workloads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E8704FC-7A62-4F97-B338-B9373F949C9B}"/>
              </a:ext>
            </a:extLst>
          </p:cNvPr>
          <p:cNvGrpSpPr/>
          <p:nvPr/>
        </p:nvGrpSpPr>
        <p:grpSpPr>
          <a:xfrm>
            <a:off x="1647447" y="2728172"/>
            <a:ext cx="9423772" cy="842852"/>
            <a:chOff x="2294325" y="3157800"/>
            <a:chExt cx="9423772" cy="84285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21D5D14-7A8E-4AA0-9480-FC1AA02EA89B}"/>
                </a:ext>
              </a:extLst>
            </p:cNvPr>
            <p:cNvSpPr/>
            <p:nvPr/>
          </p:nvSpPr>
          <p:spPr>
            <a:xfrm>
              <a:off x="5151120" y="3159404"/>
              <a:ext cx="1755648" cy="841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7C8BFFB-0F8E-4192-821E-82A84AC394CF}"/>
                </a:ext>
              </a:extLst>
            </p:cNvPr>
            <p:cNvSpPr/>
            <p:nvPr/>
          </p:nvSpPr>
          <p:spPr>
            <a:xfrm>
              <a:off x="5263397" y="3219865"/>
              <a:ext cx="720326" cy="720326"/>
            </a:xfrm>
            <a:prstGeom prst="rect">
              <a:avLst/>
            </a:prstGeom>
            <a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Pfeil: nach rechts 11">
              <a:extLst>
                <a:ext uri="{FF2B5EF4-FFF2-40B4-BE49-F238E27FC236}">
                  <a16:creationId xmlns:a16="http://schemas.microsoft.com/office/drawing/2014/main" id="{444DC21E-BB60-4F29-8EEB-AD15B2D8960A}"/>
                </a:ext>
              </a:extLst>
            </p:cNvPr>
            <p:cNvSpPr/>
            <p:nvPr/>
          </p:nvSpPr>
          <p:spPr>
            <a:xfrm>
              <a:off x="4126493" y="3424580"/>
              <a:ext cx="798576" cy="310896"/>
            </a:xfrm>
            <a:prstGeom prst="rightArrow">
              <a:avLst/>
            </a:prstGeom>
            <a:solidFill>
              <a:srgbClr val="007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ussdiagramm: Datenträger mit direktem Zugriff 16">
              <a:extLst>
                <a:ext uri="{FF2B5EF4-FFF2-40B4-BE49-F238E27FC236}">
                  <a16:creationId xmlns:a16="http://schemas.microsoft.com/office/drawing/2014/main" id="{9E320D7C-8437-461A-BE77-941D7F24BE67}"/>
                </a:ext>
              </a:extLst>
            </p:cNvPr>
            <p:cNvSpPr/>
            <p:nvPr/>
          </p:nvSpPr>
          <p:spPr>
            <a:xfrm>
              <a:off x="6155097" y="3362905"/>
              <a:ext cx="618747" cy="470822"/>
            </a:xfrm>
            <a:prstGeom prst="flowChartMagneticDrum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feil: 180-Grad 17">
              <a:extLst>
                <a:ext uri="{FF2B5EF4-FFF2-40B4-BE49-F238E27FC236}">
                  <a16:creationId xmlns:a16="http://schemas.microsoft.com/office/drawing/2014/main" id="{E0A8C6C6-4293-4FCF-9BCA-25D563A31E02}"/>
                </a:ext>
              </a:extLst>
            </p:cNvPr>
            <p:cNvSpPr/>
            <p:nvPr/>
          </p:nvSpPr>
          <p:spPr>
            <a:xfrm rot="16200000">
              <a:off x="7158422" y="2894399"/>
              <a:ext cx="469392" cy="1371259"/>
            </a:xfrm>
            <a:prstGeom prst="uturnArrow">
              <a:avLst/>
            </a:prstGeom>
            <a:solidFill>
              <a:srgbClr val="007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206EFE4-187B-41FB-8825-37C721502F28}"/>
                </a:ext>
              </a:extLst>
            </p:cNvPr>
            <p:cNvSpPr txBox="1"/>
            <p:nvPr/>
          </p:nvSpPr>
          <p:spPr>
            <a:xfrm>
              <a:off x="2294325" y="3395362"/>
              <a:ext cx="148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Service Bus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65F9031-7221-44A4-A7F0-EF075C832ADE}"/>
                </a:ext>
              </a:extLst>
            </p:cNvPr>
            <p:cNvSpPr txBox="1"/>
            <p:nvPr/>
          </p:nvSpPr>
          <p:spPr>
            <a:xfrm>
              <a:off x="8441763" y="3157800"/>
              <a:ext cx="32763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Pull-style, queue-based transfer of jobs and control via message queues and topics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F1834A3F-3EA9-4166-B6EB-5E4FD32E20B9}"/>
              </a:ext>
            </a:extLst>
          </p:cNvPr>
          <p:cNvSpPr/>
          <p:nvPr/>
        </p:nvSpPr>
        <p:spPr>
          <a:xfrm>
            <a:off x="4504242" y="3732003"/>
            <a:ext cx="1755648" cy="841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 descr="Stopwatch">
            <a:extLst>
              <a:ext uri="{FF2B5EF4-FFF2-40B4-BE49-F238E27FC236}">
                <a16:creationId xmlns:a16="http://schemas.microsoft.com/office/drawing/2014/main" id="{7834A403-2654-4BCC-8E85-6493CF18AE9B}"/>
              </a:ext>
            </a:extLst>
          </p:cNvPr>
          <p:cNvSpPr/>
          <p:nvPr/>
        </p:nvSpPr>
        <p:spPr>
          <a:xfrm>
            <a:off x="4616519" y="3792464"/>
            <a:ext cx="720326" cy="720326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737C978-5D3D-47FC-9378-D22D17CB218D}"/>
              </a:ext>
            </a:extLst>
          </p:cNvPr>
          <p:cNvSpPr/>
          <p:nvPr/>
        </p:nvSpPr>
        <p:spPr>
          <a:xfrm>
            <a:off x="3479615" y="3997179"/>
            <a:ext cx="798576" cy="310896"/>
          </a:xfrm>
          <a:prstGeom prst="rightArrow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270594C-86CD-4684-A3F3-2AD7AD921858}"/>
              </a:ext>
            </a:extLst>
          </p:cNvPr>
          <p:cNvGrpSpPr/>
          <p:nvPr/>
        </p:nvGrpSpPr>
        <p:grpSpPr>
          <a:xfrm>
            <a:off x="5459209" y="3837628"/>
            <a:ext cx="601399" cy="629999"/>
            <a:chOff x="6106087" y="4246322"/>
            <a:chExt cx="601399" cy="629999"/>
          </a:xfrm>
        </p:grpSpPr>
        <p:sp>
          <p:nvSpPr>
            <p:cNvPr id="16" name="Flussdiagramm: Datenträger mit sequenziellem Zugriff 15">
              <a:extLst>
                <a:ext uri="{FF2B5EF4-FFF2-40B4-BE49-F238E27FC236}">
                  <a16:creationId xmlns:a16="http://schemas.microsoft.com/office/drawing/2014/main" id="{4D3FE5BE-AF9C-4872-BB2F-2AA0DCD9E162}"/>
                </a:ext>
              </a:extLst>
            </p:cNvPr>
            <p:cNvSpPr/>
            <p:nvPr/>
          </p:nvSpPr>
          <p:spPr>
            <a:xfrm>
              <a:off x="6306257" y="4246322"/>
              <a:ext cx="401229" cy="416187"/>
            </a:xfrm>
            <a:prstGeom prst="flowChartMagneticTap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ussdiagramm: Datenträger mit sequenziellem Zugriff 18">
              <a:extLst>
                <a:ext uri="{FF2B5EF4-FFF2-40B4-BE49-F238E27FC236}">
                  <a16:creationId xmlns:a16="http://schemas.microsoft.com/office/drawing/2014/main" id="{F2450A4A-6416-48F8-BBF5-CE1C6E12EBB9}"/>
                </a:ext>
              </a:extLst>
            </p:cNvPr>
            <p:cNvSpPr/>
            <p:nvPr/>
          </p:nvSpPr>
          <p:spPr>
            <a:xfrm>
              <a:off x="6206173" y="4399257"/>
              <a:ext cx="346838" cy="372979"/>
            </a:xfrm>
            <a:prstGeom prst="flowChartMagneticTap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ussdiagramm: Datenträger mit sequenziellem Zugriff 19">
              <a:extLst>
                <a:ext uri="{FF2B5EF4-FFF2-40B4-BE49-F238E27FC236}">
                  <a16:creationId xmlns:a16="http://schemas.microsoft.com/office/drawing/2014/main" id="{EFA355C5-4119-45C4-93CC-8D925B7609A9}"/>
                </a:ext>
              </a:extLst>
            </p:cNvPr>
            <p:cNvSpPr/>
            <p:nvPr/>
          </p:nvSpPr>
          <p:spPr>
            <a:xfrm>
              <a:off x="6106087" y="4571196"/>
              <a:ext cx="297706" cy="305125"/>
            </a:xfrm>
            <a:prstGeom prst="flowChartMagneticTap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6258ED04-0CB2-4CAD-B197-78F45116BE92}"/>
              </a:ext>
            </a:extLst>
          </p:cNvPr>
          <p:cNvSpPr txBox="1"/>
          <p:nvPr/>
        </p:nvSpPr>
        <p:spPr>
          <a:xfrm>
            <a:off x="1690578" y="3967961"/>
            <a:ext cx="141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Event Hubs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60BB5A-3604-47CA-A2F2-C5FDAED93329}"/>
              </a:ext>
            </a:extLst>
          </p:cNvPr>
          <p:cNvSpPr txBox="1"/>
          <p:nvPr/>
        </p:nvSpPr>
        <p:spPr>
          <a:xfrm>
            <a:off x="7683299" y="3693874"/>
            <a:ext cx="3499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Partitioned, high-volume, tape-drive-style sequential recording and unlimited, pull-style re-reads of event streams.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0B98016-2ED8-4680-B516-4A0BD0DCCEC9}"/>
              </a:ext>
            </a:extLst>
          </p:cNvPr>
          <p:cNvSpPr txBox="1"/>
          <p:nvPr/>
        </p:nvSpPr>
        <p:spPr>
          <a:xfrm>
            <a:off x="1788123" y="5526827"/>
            <a:ext cx="141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Relay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672D22F9-22D1-429F-8743-F11077EBDE3E}"/>
              </a:ext>
            </a:extLst>
          </p:cNvPr>
          <p:cNvSpPr txBox="1"/>
          <p:nvPr/>
        </p:nvSpPr>
        <p:spPr>
          <a:xfrm>
            <a:off x="7478141" y="5239985"/>
            <a:ext cx="4027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Discovery and connectivity service for securely bridging streams across network boundaries in hybrid edge/cloud scenarios.</a:t>
            </a:r>
          </a:p>
        </p:txBody>
      </p:sp>
      <p:pic>
        <p:nvPicPr>
          <p:cNvPr id="1026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E6C63D6A-B332-48E5-8B01-E01251273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95" y="2072208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8628C557-82D0-4A78-987B-4F2F96FEF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866" y="1754251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1A845FBB-3832-4FE3-A500-AE7F9477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866" y="2072208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067702B1-F04A-4291-A085-94533DD61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84" y="2394161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BEBA52AB-6B50-49B4-8DF3-B27D2EE67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95" y="3038008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8C918090-F725-46F6-A726-E325FF9A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625" y="4040235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81737E68-DC89-484E-B6CD-295A38FC8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866" y="3931246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FC0F94A9-82E0-4E01-9854-F36FB44C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866" y="2918887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ECA79AF6-7D6D-43FB-8197-4FB519BE0FEF}"/>
              </a:ext>
            </a:extLst>
          </p:cNvPr>
          <p:cNvCxnSpPr/>
          <p:nvPr/>
        </p:nvCxnSpPr>
        <p:spPr>
          <a:xfrm>
            <a:off x="1540701" y="1905854"/>
            <a:ext cx="0" cy="269169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63F3ACE-7991-4910-94FC-822847F55CC9}"/>
              </a:ext>
            </a:extLst>
          </p:cNvPr>
          <p:cNvSpPr txBox="1"/>
          <p:nvPr/>
        </p:nvSpPr>
        <p:spPr>
          <a:xfrm>
            <a:off x="568278" y="2864232"/>
            <a:ext cx="853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Message</a:t>
            </a:r>
            <a:br>
              <a:rPr lang="en-US" sz="1200"/>
            </a:br>
            <a:r>
              <a:rPr lang="en-US" sz="1200"/>
              <a:t>Oriented</a:t>
            </a:r>
            <a:br>
              <a:rPr lang="en-US" sz="1200"/>
            </a:br>
            <a:r>
              <a:rPr lang="en-US" sz="1200"/>
              <a:t>Services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9B34313-A7D6-4DFB-B7D2-34398650157B}"/>
              </a:ext>
            </a:extLst>
          </p:cNvPr>
          <p:cNvCxnSpPr>
            <a:cxnSpLocks/>
          </p:cNvCxnSpPr>
          <p:nvPr/>
        </p:nvCxnSpPr>
        <p:spPr>
          <a:xfrm flipH="1">
            <a:off x="1551439" y="5109602"/>
            <a:ext cx="2087" cy="119129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1220709-B10E-4388-9962-71FBE0B3F437}"/>
              </a:ext>
            </a:extLst>
          </p:cNvPr>
          <p:cNvSpPr txBox="1"/>
          <p:nvPr/>
        </p:nvSpPr>
        <p:spPr>
          <a:xfrm>
            <a:off x="419445" y="5496389"/>
            <a:ext cx="11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Connectivity</a:t>
            </a:r>
            <a:br>
              <a:rPr lang="en-US" sz="1200"/>
            </a:br>
            <a:r>
              <a:rPr lang="en-US" sz="1200"/>
              <a:t>Services</a:t>
            </a:r>
          </a:p>
        </p:txBody>
      </p:sp>
      <p:sp>
        <p:nvSpPr>
          <p:cNvPr id="49" name="Pfeil: nach links und rechts 48">
            <a:extLst>
              <a:ext uri="{FF2B5EF4-FFF2-40B4-BE49-F238E27FC236}">
                <a16:creationId xmlns:a16="http://schemas.microsoft.com/office/drawing/2014/main" id="{F7350A33-9AF2-47B4-8548-3290EBEF6C04}"/>
              </a:ext>
            </a:extLst>
          </p:cNvPr>
          <p:cNvSpPr/>
          <p:nvPr/>
        </p:nvSpPr>
        <p:spPr>
          <a:xfrm>
            <a:off x="3479615" y="5624703"/>
            <a:ext cx="3664396" cy="307782"/>
          </a:xfrm>
          <a:prstGeom prst="leftRightArrow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EB94DF5-3DD9-46B6-B7D4-33133B2856DD}"/>
              </a:ext>
            </a:extLst>
          </p:cNvPr>
          <p:cNvSpPr/>
          <p:nvPr/>
        </p:nvSpPr>
        <p:spPr>
          <a:xfrm>
            <a:off x="4501151" y="5317791"/>
            <a:ext cx="944880" cy="841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2210E4A-D4C2-483A-B316-2DACAE172B7A}"/>
              </a:ext>
            </a:extLst>
          </p:cNvPr>
          <p:cNvSpPr/>
          <p:nvPr/>
        </p:nvSpPr>
        <p:spPr>
          <a:xfrm>
            <a:off x="4613428" y="5364543"/>
            <a:ext cx="720326" cy="720326"/>
          </a:xfrm>
          <a:prstGeom prst="rect">
            <a:avLst/>
          </a:prstGeom>
          <a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028" name="Picture 4" descr="Firewall Symbol">
            <a:extLst>
              <a:ext uri="{FF2B5EF4-FFF2-40B4-BE49-F238E27FC236}">
                <a16:creationId xmlns:a16="http://schemas.microsoft.com/office/drawing/2014/main" id="{8A4DCD80-8460-4400-9BFB-82C4325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610" y="5160675"/>
            <a:ext cx="356129" cy="3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80B31BA2-23B4-4E19-80ED-03AC636876EF}"/>
              </a:ext>
            </a:extLst>
          </p:cNvPr>
          <p:cNvSpPr/>
          <p:nvPr/>
        </p:nvSpPr>
        <p:spPr>
          <a:xfrm>
            <a:off x="6134818" y="5563629"/>
            <a:ext cx="84558" cy="4779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4" descr="Firewall Symbol">
            <a:extLst>
              <a:ext uri="{FF2B5EF4-FFF2-40B4-BE49-F238E27FC236}">
                <a16:creationId xmlns:a16="http://schemas.microsoft.com/office/drawing/2014/main" id="{40D5DD88-6D45-4F32-8A8F-FAB67AA9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069" y="5144096"/>
            <a:ext cx="356129" cy="3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9F1B51BC-08A6-46DB-9851-F26BCDC8BE4D}"/>
              </a:ext>
            </a:extLst>
          </p:cNvPr>
          <p:cNvSpPr/>
          <p:nvPr/>
        </p:nvSpPr>
        <p:spPr>
          <a:xfrm>
            <a:off x="3900277" y="5547050"/>
            <a:ext cx="84558" cy="4779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6F3C17D-E15A-4EBA-9751-0BD7E9D907E1}"/>
              </a:ext>
            </a:extLst>
          </p:cNvPr>
          <p:cNvSpPr/>
          <p:nvPr/>
        </p:nvSpPr>
        <p:spPr>
          <a:xfrm>
            <a:off x="3190506" y="5671545"/>
            <a:ext cx="213044" cy="214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8A32DBD-8BFC-48AE-B9F2-7C2A90E20A38}"/>
              </a:ext>
            </a:extLst>
          </p:cNvPr>
          <p:cNvSpPr/>
          <p:nvPr/>
        </p:nvSpPr>
        <p:spPr>
          <a:xfrm>
            <a:off x="7204554" y="5695564"/>
            <a:ext cx="213044" cy="2140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7BC6961-84F2-4B7D-8AAE-C50A9A2677AD}"/>
              </a:ext>
            </a:extLst>
          </p:cNvPr>
          <p:cNvSpPr txBox="1"/>
          <p:nvPr/>
        </p:nvSpPr>
        <p:spPr>
          <a:xfrm>
            <a:off x="3484219" y="3231143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HTTP</a:t>
            </a:r>
            <a:br>
              <a:rPr lang="en-US" sz="800"/>
            </a:br>
            <a:r>
              <a:rPr lang="en-US" sz="800"/>
              <a:t>AMQP/WS</a:t>
            </a:r>
            <a:br>
              <a:rPr lang="en-US" sz="800"/>
            </a:br>
            <a:br>
              <a:rPr lang="en-US" sz="800"/>
            </a:br>
            <a:endParaRPr lang="en-US" sz="80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D04735D-E920-4A7A-ADD7-5AD42048AC99}"/>
              </a:ext>
            </a:extLst>
          </p:cNvPr>
          <p:cNvSpPr txBox="1"/>
          <p:nvPr/>
        </p:nvSpPr>
        <p:spPr>
          <a:xfrm>
            <a:off x="3496488" y="426384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HTTP</a:t>
            </a:r>
            <a:br>
              <a:rPr lang="en-US" sz="800"/>
            </a:br>
            <a:r>
              <a:rPr lang="en-US" sz="800"/>
              <a:t>AMQP/WS</a:t>
            </a:r>
            <a:br>
              <a:rPr lang="en-US" sz="800"/>
            </a:br>
            <a:r>
              <a:rPr lang="en-US" sz="800"/>
              <a:t>KRPC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83BAFDD5-7053-449D-A521-5F7119A6C21B}"/>
              </a:ext>
            </a:extLst>
          </p:cNvPr>
          <p:cNvSpPr txBox="1"/>
          <p:nvPr/>
        </p:nvSpPr>
        <p:spPr>
          <a:xfrm>
            <a:off x="3453257" y="2271918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HTTP</a:t>
            </a:r>
            <a:br>
              <a:rPr lang="en-US" sz="800"/>
            </a:br>
            <a:r>
              <a:rPr lang="en-US" sz="800"/>
              <a:t>(AMQP/WS)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F5CE8FA4-4A96-4DB5-BCC0-761225310F58}"/>
              </a:ext>
            </a:extLst>
          </p:cNvPr>
          <p:cNvSpPr txBox="1"/>
          <p:nvPr/>
        </p:nvSpPr>
        <p:spPr>
          <a:xfrm>
            <a:off x="3771069" y="6063118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WS</a:t>
            </a:r>
          </a:p>
        </p:txBody>
      </p:sp>
      <p:sp>
        <p:nvSpPr>
          <p:cNvPr id="15" name="Pfeil: 180-Grad 14">
            <a:extLst>
              <a:ext uri="{FF2B5EF4-FFF2-40B4-BE49-F238E27FC236}">
                <a16:creationId xmlns:a16="http://schemas.microsoft.com/office/drawing/2014/main" id="{A9E97230-F1FC-4090-B017-F5DE25BC1E43}"/>
              </a:ext>
            </a:extLst>
          </p:cNvPr>
          <p:cNvSpPr/>
          <p:nvPr/>
        </p:nvSpPr>
        <p:spPr>
          <a:xfrm rot="16200000">
            <a:off x="6484044" y="3439498"/>
            <a:ext cx="469392" cy="1426260"/>
          </a:xfrm>
          <a:prstGeom prst="uturnArrow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545C-2DE8-4DAF-B6F0-3A3640EC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Bus Architectural Patterns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D98924C0-9988-4A44-AD56-174AA701C80A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5834050"/>
            <a:ext cx="11277599" cy="546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Service Bus is a “swiss army knife” for messaging-driven workloads.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864FC93-27F1-4C68-9DCF-053D00B4D76A}"/>
              </a:ext>
            </a:extLst>
          </p:cNvPr>
          <p:cNvSpPr/>
          <p:nvPr/>
        </p:nvSpPr>
        <p:spPr>
          <a:xfrm>
            <a:off x="2205551" y="2338886"/>
            <a:ext cx="798576" cy="310896"/>
          </a:xfrm>
          <a:prstGeom prst="rightArrow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9356366-4E91-4F03-99EA-60D2BED4C09F}"/>
              </a:ext>
            </a:extLst>
          </p:cNvPr>
          <p:cNvSpPr txBox="1"/>
          <p:nvPr/>
        </p:nvSpPr>
        <p:spPr>
          <a:xfrm>
            <a:off x="823848" y="2277937"/>
            <a:ext cx="14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Queues</a:t>
            </a:r>
          </a:p>
        </p:txBody>
      </p:sp>
      <p:pic>
        <p:nvPicPr>
          <p:cNvPr id="14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0D9A935F-8247-457D-88FA-6CB9BD420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322" y="2160822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DB159245-3E41-4227-9FE1-F6F6A96224E8}"/>
              </a:ext>
            </a:extLst>
          </p:cNvPr>
          <p:cNvGrpSpPr/>
          <p:nvPr/>
        </p:nvGrpSpPr>
        <p:grpSpPr>
          <a:xfrm>
            <a:off x="3230178" y="2073710"/>
            <a:ext cx="3042761" cy="841248"/>
            <a:chOff x="3230178" y="2073710"/>
            <a:chExt cx="3042761" cy="84124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2DDD9D6-FD61-4B83-994C-6C44210E368A}"/>
                </a:ext>
              </a:extLst>
            </p:cNvPr>
            <p:cNvSpPr/>
            <p:nvPr/>
          </p:nvSpPr>
          <p:spPr>
            <a:xfrm>
              <a:off x="3230178" y="2073710"/>
              <a:ext cx="2109918" cy="841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B60A4CA-26C4-4C2D-B20A-E484357DA883}"/>
                </a:ext>
              </a:extLst>
            </p:cNvPr>
            <p:cNvSpPr/>
            <p:nvPr/>
          </p:nvSpPr>
          <p:spPr>
            <a:xfrm>
              <a:off x="3342455" y="2134171"/>
              <a:ext cx="720326" cy="720326"/>
            </a:xfrm>
            <a:prstGeom prst="rect">
              <a:avLst/>
            </a:prstGeom>
            <a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F4A9F1E1-31D4-4512-9274-C793099AA186}"/>
                </a:ext>
              </a:extLst>
            </p:cNvPr>
            <p:cNvSpPr/>
            <p:nvPr/>
          </p:nvSpPr>
          <p:spPr>
            <a:xfrm>
              <a:off x="4162867" y="2258923"/>
              <a:ext cx="1085790" cy="470822"/>
            </a:xfrm>
            <a:prstGeom prst="flowChartMagneticDrum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feil: 180-Grad 8">
              <a:extLst>
                <a:ext uri="{FF2B5EF4-FFF2-40B4-BE49-F238E27FC236}">
                  <a16:creationId xmlns:a16="http://schemas.microsoft.com/office/drawing/2014/main" id="{0DA55423-E129-4057-8C0D-5F1B9F27B649}"/>
                </a:ext>
              </a:extLst>
            </p:cNvPr>
            <p:cNvSpPr/>
            <p:nvPr/>
          </p:nvSpPr>
          <p:spPr>
            <a:xfrm rot="16200000">
              <a:off x="5392929" y="1889623"/>
              <a:ext cx="479466" cy="1182529"/>
            </a:xfrm>
            <a:prstGeom prst="uturnArrow">
              <a:avLst/>
            </a:prstGeom>
            <a:solidFill>
              <a:srgbClr val="007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E-Mail, envelope, gmail - , google - , letztere, mail, message Symbol">
              <a:extLst>
                <a:ext uri="{FF2B5EF4-FFF2-40B4-BE49-F238E27FC236}">
                  <a16:creationId xmlns:a16="http://schemas.microsoft.com/office/drawing/2014/main" id="{00CE009C-790F-4F63-AD18-D16137B79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0663" y="2385606"/>
              <a:ext cx="224784" cy="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E-Mail, envelope, gmail - , google - , letztere, mail, message Symbol">
              <a:extLst>
                <a:ext uri="{FF2B5EF4-FFF2-40B4-BE49-F238E27FC236}">
                  <a16:creationId xmlns:a16="http://schemas.microsoft.com/office/drawing/2014/main" id="{241015C8-3D19-40C2-95AD-9DF199A3F1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4124" y="2385606"/>
              <a:ext cx="224784" cy="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E-Mail, envelope, gmail - , google - , letztere, mail, message Symbol">
              <a:extLst>
                <a:ext uri="{FF2B5EF4-FFF2-40B4-BE49-F238E27FC236}">
                  <a16:creationId xmlns:a16="http://schemas.microsoft.com/office/drawing/2014/main" id="{BD13BF9A-D3C7-422D-8FEC-326B6453A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155" y="2249799"/>
              <a:ext cx="224784" cy="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F2D3539D-8362-4404-AFC0-6C827B280550}"/>
              </a:ext>
            </a:extLst>
          </p:cNvPr>
          <p:cNvSpPr/>
          <p:nvPr/>
        </p:nvSpPr>
        <p:spPr>
          <a:xfrm>
            <a:off x="3230178" y="3629866"/>
            <a:ext cx="2109918" cy="1144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9DCAC77-3275-47D1-8447-8EC230FD61FA}"/>
              </a:ext>
            </a:extLst>
          </p:cNvPr>
          <p:cNvSpPr/>
          <p:nvPr/>
        </p:nvSpPr>
        <p:spPr>
          <a:xfrm>
            <a:off x="3342455" y="3690327"/>
            <a:ext cx="720326" cy="720326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E63371F2-F095-48C5-B5D1-FCD4B28CE94D}"/>
              </a:ext>
            </a:extLst>
          </p:cNvPr>
          <p:cNvSpPr/>
          <p:nvPr/>
        </p:nvSpPr>
        <p:spPr>
          <a:xfrm>
            <a:off x="2205551" y="3895042"/>
            <a:ext cx="798576" cy="310896"/>
          </a:xfrm>
          <a:prstGeom prst="rightArrow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ussdiagramm: Datenträger mit direktem Zugriff 20">
            <a:extLst>
              <a:ext uri="{FF2B5EF4-FFF2-40B4-BE49-F238E27FC236}">
                <a16:creationId xmlns:a16="http://schemas.microsoft.com/office/drawing/2014/main" id="{48B223FD-3BD9-4F39-91FB-BBB4292EE2EE}"/>
              </a:ext>
            </a:extLst>
          </p:cNvPr>
          <p:cNvSpPr/>
          <p:nvPr/>
        </p:nvSpPr>
        <p:spPr>
          <a:xfrm>
            <a:off x="4232153" y="3677973"/>
            <a:ext cx="918967" cy="353735"/>
          </a:xfrm>
          <a:prstGeom prst="flowChartMagneticDrum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feil: 180-Grad 21">
            <a:extLst>
              <a:ext uri="{FF2B5EF4-FFF2-40B4-BE49-F238E27FC236}">
                <a16:creationId xmlns:a16="http://schemas.microsoft.com/office/drawing/2014/main" id="{D1529599-BC43-4F24-9F3E-4F34CF676A45}"/>
              </a:ext>
            </a:extLst>
          </p:cNvPr>
          <p:cNvSpPr/>
          <p:nvPr/>
        </p:nvSpPr>
        <p:spPr>
          <a:xfrm rot="16200000">
            <a:off x="5392929" y="3188219"/>
            <a:ext cx="479466" cy="1182530"/>
          </a:xfrm>
          <a:prstGeom prst="uturnArrow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2DA600CA-B5BD-4D6B-8CD6-B8F58E95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322" y="3716978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0E97A3A2-59F1-4CF2-A496-F9360AE77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001" y="3733621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3EE4FC8F-F2B8-4929-9FEF-2AF5BD73B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70" y="3733621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C49C1D05-3720-4EA8-9C4D-D2FA058A1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56" y="3548395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C72026AC-FE9C-4555-80B2-F55DC5A7A6C5}"/>
              </a:ext>
            </a:extLst>
          </p:cNvPr>
          <p:cNvSpPr txBox="1"/>
          <p:nvPr/>
        </p:nvSpPr>
        <p:spPr>
          <a:xfrm>
            <a:off x="823848" y="3854674"/>
            <a:ext cx="14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Topics</a:t>
            </a:r>
          </a:p>
        </p:txBody>
      </p:sp>
      <p:sp>
        <p:nvSpPr>
          <p:cNvPr id="28" name="Flussdiagramm: Datenträger mit direktem Zugriff 27">
            <a:extLst>
              <a:ext uri="{FF2B5EF4-FFF2-40B4-BE49-F238E27FC236}">
                <a16:creationId xmlns:a16="http://schemas.microsoft.com/office/drawing/2014/main" id="{80D0BF8D-0D0C-46B4-8CDD-4FC2CB47E2F7}"/>
              </a:ext>
            </a:extLst>
          </p:cNvPr>
          <p:cNvSpPr/>
          <p:nvPr/>
        </p:nvSpPr>
        <p:spPr>
          <a:xfrm>
            <a:off x="4216013" y="4075294"/>
            <a:ext cx="935107" cy="353735"/>
          </a:xfrm>
          <a:prstGeom prst="flowChartMagneticDrum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2B7D4F58-A8E2-4DD6-A55A-BFFB60E5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097" y="4143433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ter, tool, schwarz, Form Symbol">
            <a:extLst>
              <a:ext uri="{FF2B5EF4-FFF2-40B4-BE49-F238E27FC236}">
                <a16:creationId xmlns:a16="http://schemas.microsoft.com/office/drawing/2014/main" id="{02A53489-8547-4AF8-9158-FC3D2AEF9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449" y="3683986"/>
            <a:ext cx="170688" cy="1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filter, tool, schwarz, Form Symbol">
            <a:extLst>
              <a:ext uri="{FF2B5EF4-FFF2-40B4-BE49-F238E27FC236}">
                <a16:creationId xmlns:a16="http://schemas.microsoft.com/office/drawing/2014/main" id="{D8F41D49-D8D4-4257-8EFE-287CDD846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367" y="4085828"/>
            <a:ext cx="170688" cy="1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feil: 180-Grad 36">
            <a:extLst>
              <a:ext uri="{FF2B5EF4-FFF2-40B4-BE49-F238E27FC236}">
                <a16:creationId xmlns:a16="http://schemas.microsoft.com/office/drawing/2014/main" id="{92A5C4F9-3F2F-4824-BB95-4B3EAC9A8E5B}"/>
              </a:ext>
            </a:extLst>
          </p:cNvPr>
          <p:cNvSpPr/>
          <p:nvPr/>
        </p:nvSpPr>
        <p:spPr>
          <a:xfrm rot="16200000">
            <a:off x="5392928" y="3726563"/>
            <a:ext cx="479466" cy="1182531"/>
          </a:xfrm>
          <a:prstGeom prst="utur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ABB96386-DDB9-4673-BA8E-374CE031C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56" y="4086740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nhaltsplatzhalter 12">
            <a:extLst>
              <a:ext uri="{FF2B5EF4-FFF2-40B4-BE49-F238E27FC236}">
                <a16:creationId xmlns:a16="http://schemas.microsoft.com/office/drawing/2014/main" id="{135AF717-8C92-4F51-8102-38A98733DF79}"/>
              </a:ext>
            </a:extLst>
          </p:cNvPr>
          <p:cNvSpPr txBox="1">
            <a:spLocks/>
          </p:cNvSpPr>
          <p:nvPr/>
        </p:nvSpPr>
        <p:spPr>
          <a:xfrm>
            <a:off x="6571950" y="1762590"/>
            <a:ext cx="4907280" cy="1666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Inhaltsplatzhalter 12">
            <a:extLst>
              <a:ext uri="{FF2B5EF4-FFF2-40B4-BE49-F238E27FC236}">
                <a16:creationId xmlns:a16="http://schemas.microsoft.com/office/drawing/2014/main" id="{9FABBA1D-D0E7-44A9-9861-66B01B259953}"/>
              </a:ext>
            </a:extLst>
          </p:cNvPr>
          <p:cNvSpPr txBox="1">
            <a:spLocks/>
          </p:cNvSpPr>
          <p:nvPr/>
        </p:nvSpPr>
        <p:spPr>
          <a:xfrm>
            <a:off x="6917005" y="1762590"/>
            <a:ext cx="4764145" cy="1564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Assignment of work with load-aware balancing</a:t>
            </a:r>
          </a:p>
          <a:p>
            <a:pPr>
              <a:lnSpc>
                <a:spcPct val="100000"/>
              </a:lnSpc>
            </a:pPr>
            <a:r>
              <a:rPr lang="en-US"/>
              <a:t>Load-leveling for “spiky” workload traffic shapes</a:t>
            </a:r>
          </a:p>
          <a:p>
            <a:pPr>
              <a:lnSpc>
                <a:spcPct val="100000"/>
              </a:lnSpc>
            </a:pPr>
            <a:r>
              <a:rPr lang="en-US"/>
              <a:t>Transactional, once-and-only-once processing</a:t>
            </a:r>
          </a:p>
          <a:p>
            <a:pPr>
              <a:lnSpc>
                <a:spcPct val="100000"/>
              </a:lnSpc>
            </a:pPr>
            <a:r>
              <a:rPr lang="en-US"/>
              <a:t>Multiplex handling of in-order message sequences</a:t>
            </a:r>
          </a:p>
          <a:p>
            <a:pPr>
              <a:lnSpc>
                <a:spcPct val="100000"/>
              </a:lnSpc>
            </a:pPr>
            <a:r>
              <a:rPr lang="en-US"/>
              <a:t>Deduplication, deferral, and “poison” handling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41" name="Inhaltsplatzhalter 12">
            <a:extLst>
              <a:ext uri="{FF2B5EF4-FFF2-40B4-BE49-F238E27FC236}">
                <a16:creationId xmlns:a16="http://schemas.microsoft.com/office/drawing/2014/main" id="{BFAC649D-9E82-4C8F-A5AC-2BFCBE1B8134}"/>
              </a:ext>
            </a:extLst>
          </p:cNvPr>
          <p:cNvSpPr txBox="1">
            <a:spLocks/>
          </p:cNvSpPr>
          <p:nvPr/>
        </p:nvSpPr>
        <p:spPr>
          <a:xfrm>
            <a:off x="6917004" y="3522922"/>
            <a:ext cx="4764145" cy="1128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All of the above, plus:</a:t>
            </a:r>
          </a:p>
          <a:p>
            <a:pPr>
              <a:lnSpc>
                <a:spcPct val="100000"/>
              </a:lnSpc>
            </a:pPr>
            <a:r>
              <a:rPr lang="en-US"/>
              <a:t>Copies to 100s of concurrent subscribers</a:t>
            </a:r>
          </a:p>
          <a:p>
            <a:pPr>
              <a:lnSpc>
                <a:spcPct val="100000"/>
              </a:lnSpc>
            </a:pPr>
            <a:r>
              <a:rPr lang="en-US"/>
              <a:t>Filter rules and message markup</a:t>
            </a:r>
          </a:p>
          <a:p>
            <a:pPr>
              <a:lnSpc>
                <a:spcPct val="100000"/>
              </a:lnSpc>
            </a:pPr>
            <a:r>
              <a:rPr lang="en-US"/>
              <a:t>Message routing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endParaRPr lang="en-US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5C223EF-A89C-42C7-BFD9-FEF94E6B68DC}"/>
              </a:ext>
            </a:extLst>
          </p:cNvPr>
          <p:cNvGrpSpPr/>
          <p:nvPr/>
        </p:nvGrpSpPr>
        <p:grpSpPr>
          <a:xfrm>
            <a:off x="4162867" y="4715777"/>
            <a:ext cx="2152590" cy="595492"/>
            <a:chOff x="3230178" y="2073710"/>
            <a:chExt cx="3042761" cy="841248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1B193A0-FE85-479B-A13C-E13CC9D41BF7}"/>
                </a:ext>
              </a:extLst>
            </p:cNvPr>
            <p:cNvSpPr/>
            <p:nvPr/>
          </p:nvSpPr>
          <p:spPr>
            <a:xfrm>
              <a:off x="3230178" y="2073710"/>
              <a:ext cx="2109918" cy="841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4656A804-85CE-4247-BB13-DE2560856F5D}"/>
                </a:ext>
              </a:extLst>
            </p:cNvPr>
            <p:cNvSpPr/>
            <p:nvPr/>
          </p:nvSpPr>
          <p:spPr>
            <a:xfrm>
              <a:off x="3342455" y="2134171"/>
              <a:ext cx="720326" cy="720326"/>
            </a:xfrm>
            <a:prstGeom prst="rect">
              <a:avLst/>
            </a:prstGeom>
            <a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Flussdiagramm: Datenträger mit direktem Zugriff 45">
              <a:extLst>
                <a:ext uri="{FF2B5EF4-FFF2-40B4-BE49-F238E27FC236}">
                  <a16:creationId xmlns:a16="http://schemas.microsoft.com/office/drawing/2014/main" id="{E3D7473A-D8D2-4B58-B76D-3665C84FA3B5}"/>
                </a:ext>
              </a:extLst>
            </p:cNvPr>
            <p:cNvSpPr/>
            <p:nvPr/>
          </p:nvSpPr>
          <p:spPr>
            <a:xfrm>
              <a:off x="4162867" y="2258923"/>
              <a:ext cx="1085790" cy="470822"/>
            </a:xfrm>
            <a:prstGeom prst="flowChartMagneticDrum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feil: 180-Grad 46">
              <a:extLst>
                <a:ext uri="{FF2B5EF4-FFF2-40B4-BE49-F238E27FC236}">
                  <a16:creationId xmlns:a16="http://schemas.microsoft.com/office/drawing/2014/main" id="{6849AEB5-F206-4264-98B6-3C7AB30FCDF7}"/>
                </a:ext>
              </a:extLst>
            </p:cNvPr>
            <p:cNvSpPr/>
            <p:nvPr/>
          </p:nvSpPr>
          <p:spPr>
            <a:xfrm rot="16200000">
              <a:off x="5392929" y="1889623"/>
              <a:ext cx="479466" cy="1182529"/>
            </a:xfrm>
            <a:prstGeom prst="uturnArrow">
              <a:avLst/>
            </a:prstGeom>
            <a:solidFill>
              <a:srgbClr val="007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2" descr="E-Mail, envelope, gmail - , google - , letztere, mail, message Symbol">
              <a:extLst>
                <a:ext uri="{FF2B5EF4-FFF2-40B4-BE49-F238E27FC236}">
                  <a16:creationId xmlns:a16="http://schemas.microsoft.com/office/drawing/2014/main" id="{2A4BFC57-8B52-4C59-B13A-7893C4860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0663" y="2385606"/>
              <a:ext cx="224784" cy="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E-Mail, envelope, gmail - , google - , letztere, mail, message Symbol">
              <a:extLst>
                <a:ext uri="{FF2B5EF4-FFF2-40B4-BE49-F238E27FC236}">
                  <a16:creationId xmlns:a16="http://schemas.microsoft.com/office/drawing/2014/main" id="{9339637B-90F1-4CCD-8C9D-9C4C843A6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4124" y="2385606"/>
              <a:ext cx="224784" cy="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E-Mail, envelope, gmail - , google - , letztere, mail, message Symbol">
              <a:extLst>
                <a:ext uri="{FF2B5EF4-FFF2-40B4-BE49-F238E27FC236}">
                  <a16:creationId xmlns:a16="http://schemas.microsoft.com/office/drawing/2014/main" id="{4AFE2005-1BF1-43CB-ADF1-6D3832B9E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155" y="2249799"/>
              <a:ext cx="224784" cy="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Pfeil: gebogen 34">
            <a:extLst>
              <a:ext uri="{FF2B5EF4-FFF2-40B4-BE49-F238E27FC236}">
                <a16:creationId xmlns:a16="http://schemas.microsoft.com/office/drawing/2014/main" id="{A66DD88E-9C2E-401E-B016-92DBA159560A}"/>
              </a:ext>
            </a:extLst>
          </p:cNvPr>
          <p:cNvSpPr/>
          <p:nvPr/>
        </p:nvSpPr>
        <p:spPr>
          <a:xfrm flipV="1">
            <a:off x="3661954" y="4557560"/>
            <a:ext cx="461908" cy="551384"/>
          </a:xfrm>
          <a:prstGeom prst="bentArrow">
            <a:avLst>
              <a:gd name="adj1" fmla="val 17606"/>
              <a:gd name="adj2" fmla="val 19191"/>
              <a:gd name="adj3" fmla="val 25000"/>
              <a:gd name="adj4" fmla="val 43750"/>
            </a:avLst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" descr="filter, tool, schwarz, Form Symbol">
            <a:extLst>
              <a:ext uri="{FF2B5EF4-FFF2-40B4-BE49-F238E27FC236}">
                <a16:creationId xmlns:a16="http://schemas.microsoft.com/office/drawing/2014/main" id="{FBB6B840-FA3B-4F32-AF80-57E0289D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597" y="4499642"/>
            <a:ext cx="170688" cy="1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52394623-D791-47FD-9F0B-0099AA2AF916}"/>
              </a:ext>
            </a:extLst>
          </p:cNvPr>
          <p:cNvSpPr txBox="1"/>
          <p:nvPr/>
        </p:nvSpPr>
        <p:spPr>
          <a:xfrm>
            <a:off x="2205551" y="2634311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HTTP</a:t>
            </a:r>
            <a:br>
              <a:rPr lang="en-US" sz="800"/>
            </a:br>
            <a:r>
              <a:rPr lang="en-US" sz="800"/>
              <a:t>AMQP/WS</a:t>
            </a:r>
            <a:br>
              <a:rPr lang="en-US" sz="800"/>
            </a:br>
            <a:br>
              <a:rPr lang="en-US" sz="800"/>
            </a:br>
            <a:endParaRPr lang="en-US" sz="80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597AF43-6DB7-4DCC-88BB-8A0432AB7B7C}"/>
              </a:ext>
            </a:extLst>
          </p:cNvPr>
          <p:cNvSpPr txBox="1"/>
          <p:nvPr/>
        </p:nvSpPr>
        <p:spPr>
          <a:xfrm>
            <a:off x="2205551" y="4233275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HTTP</a:t>
            </a:r>
            <a:br>
              <a:rPr lang="en-US" sz="800"/>
            </a:br>
            <a:r>
              <a:rPr lang="en-US" sz="800"/>
              <a:t>AMQP/WS</a:t>
            </a:r>
            <a:br>
              <a:rPr lang="en-US" sz="800"/>
            </a:br>
            <a:br>
              <a:rPr lang="en-US" sz="800"/>
            </a:b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42826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4"/>
          <p:cNvSpPr/>
          <p:nvPr/>
        </p:nvSpPr>
        <p:spPr bwMode="auto">
          <a:xfrm flipH="1">
            <a:off x="9081433" y="487"/>
            <a:ext cx="3110563" cy="68570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Pfeil nach oben und unten 153"/>
          <p:cNvSpPr/>
          <p:nvPr/>
        </p:nvSpPr>
        <p:spPr bwMode="auto">
          <a:xfrm>
            <a:off x="2640556" y="1189499"/>
            <a:ext cx="350775" cy="4908122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Consumers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03697" y="1253640"/>
            <a:ext cx="2869260" cy="4350721"/>
          </a:xfrm>
        </p:spPr>
        <p:txBody>
          <a:bodyPr vert="horz" lIns="105877" tIns="0" rIns="105877" bIns="0" rtlCol="0" anchor="ctr">
            <a:noAutofit/>
          </a:bodyPr>
          <a:lstStyle/>
          <a:p>
            <a:pPr algn="ctr"/>
            <a:endParaRPr lang="de-DE" sz="196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de-DE" sz="1961" dirty="0" err="1">
                <a:solidFill>
                  <a:schemeClr val="bg1"/>
                </a:solidFill>
                <a:latin typeface="+mn-lt"/>
              </a:rPr>
              <a:t>Observing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the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queue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length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trends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allows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spinning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up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further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resources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as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needed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to handle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exceptional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load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25" name="Pfeil nach rechts 24"/>
          <p:cNvSpPr/>
          <p:nvPr/>
        </p:nvSpPr>
        <p:spPr>
          <a:xfrm>
            <a:off x="3304304" y="3897910"/>
            <a:ext cx="2289008" cy="28996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7" name="Nach oben gebogener Pfeil 26"/>
          <p:cNvSpPr/>
          <p:nvPr/>
        </p:nvSpPr>
        <p:spPr>
          <a:xfrm flipV="1">
            <a:off x="3304303" y="1954913"/>
            <a:ext cx="3332626" cy="1725030"/>
          </a:xfrm>
          <a:prstGeom prst="bentUpArrow">
            <a:avLst>
              <a:gd name="adj1" fmla="val 9699"/>
              <a:gd name="adj2" fmla="val 9895"/>
              <a:gd name="adj3" fmla="val 872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  <p:sp>
        <p:nvSpPr>
          <p:cNvPr id="28" name="Nach oben gebogener Pfeil 27"/>
          <p:cNvSpPr/>
          <p:nvPr/>
        </p:nvSpPr>
        <p:spPr>
          <a:xfrm>
            <a:off x="3342881" y="4463130"/>
            <a:ext cx="3294048" cy="906169"/>
          </a:xfrm>
          <a:prstGeom prst="bentUpArrow">
            <a:avLst>
              <a:gd name="adj1" fmla="val 19584"/>
              <a:gd name="adj2" fmla="val 19851"/>
              <a:gd name="adj3" fmla="val 1367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grpSp>
        <p:nvGrpSpPr>
          <p:cNvPr id="26" name="Gruppieren 25"/>
          <p:cNvGrpSpPr/>
          <p:nvPr/>
        </p:nvGrpSpPr>
        <p:grpSpPr>
          <a:xfrm>
            <a:off x="175673" y="4346198"/>
            <a:ext cx="831822" cy="1547639"/>
            <a:chOff x="188739" y="4818464"/>
            <a:chExt cx="848502" cy="1578672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98261" y="5222878"/>
              <a:ext cx="242038" cy="430466"/>
              <a:chOff x="515007" y="1663813"/>
              <a:chExt cx="462455" cy="822483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33" name="Gruppieren 32"/>
            <p:cNvGrpSpPr/>
            <p:nvPr/>
          </p:nvGrpSpPr>
          <p:grpSpPr>
            <a:xfrm>
              <a:off x="795203" y="5825367"/>
              <a:ext cx="242038" cy="430466"/>
              <a:chOff x="515007" y="1663813"/>
              <a:chExt cx="462455" cy="822483"/>
            </a:xfrm>
          </p:grpSpPr>
          <p:sp>
            <p:nvSpPr>
              <p:cNvPr id="34" name="Rechteck 33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35" name="Rechteck 34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418289" y="4818464"/>
              <a:ext cx="242038" cy="430466"/>
              <a:chOff x="515007" y="1663813"/>
              <a:chExt cx="462455" cy="822483"/>
            </a:xfrm>
          </p:grpSpPr>
          <p:sp>
            <p:nvSpPr>
              <p:cNvPr id="54" name="Rechteck 53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57" name="Gruppieren 56"/>
            <p:cNvGrpSpPr/>
            <p:nvPr/>
          </p:nvGrpSpPr>
          <p:grpSpPr>
            <a:xfrm>
              <a:off x="481944" y="5825367"/>
              <a:ext cx="242038" cy="430466"/>
              <a:chOff x="515007" y="1663813"/>
              <a:chExt cx="462455" cy="822483"/>
            </a:xfrm>
          </p:grpSpPr>
          <p:sp>
            <p:nvSpPr>
              <p:cNvPr id="58" name="Rechteck 57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77" name="Gruppieren 76"/>
            <p:cNvGrpSpPr/>
            <p:nvPr/>
          </p:nvGrpSpPr>
          <p:grpSpPr>
            <a:xfrm>
              <a:off x="241729" y="5100997"/>
              <a:ext cx="242038" cy="430466"/>
              <a:chOff x="515007" y="1663813"/>
              <a:chExt cx="462455" cy="822483"/>
            </a:xfrm>
          </p:grpSpPr>
          <p:sp>
            <p:nvSpPr>
              <p:cNvPr id="78" name="Rechteck 77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81" name="Gruppieren 80"/>
            <p:cNvGrpSpPr/>
            <p:nvPr/>
          </p:nvGrpSpPr>
          <p:grpSpPr>
            <a:xfrm>
              <a:off x="188739" y="5966670"/>
              <a:ext cx="242038" cy="430466"/>
              <a:chOff x="515007" y="1663813"/>
              <a:chExt cx="462455" cy="822483"/>
            </a:xfrm>
          </p:grpSpPr>
          <p:sp>
            <p:nvSpPr>
              <p:cNvPr id="82" name="Rechteck 81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</p:grpSp>
      <p:grpSp>
        <p:nvGrpSpPr>
          <p:cNvPr id="19" name="Gruppieren 18"/>
          <p:cNvGrpSpPr/>
          <p:nvPr/>
        </p:nvGrpSpPr>
        <p:grpSpPr>
          <a:xfrm>
            <a:off x="991087" y="2907389"/>
            <a:ext cx="749825" cy="1505883"/>
            <a:chOff x="209935" y="3262600"/>
            <a:chExt cx="764861" cy="1536079"/>
          </a:xfrm>
        </p:grpSpPr>
        <p:grpSp>
          <p:nvGrpSpPr>
            <p:cNvPr id="7" name="Gruppieren 6"/>
            <p:cNvGrpSpPr/>
            <p:nvPr/>
          </p:nvGrpSpPr>
          <p:grpSpPr>
            <a:xfrm>
              <a:off x="694132" y="4368213"/>
              <a:ext cx="242038" cy="430466"/>
              <a:chOff x="515007" y="1663813"/>
              <a:chExt cx="462455" cy="822483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37" name="Gruppieren 36"/>
            <p:cNvGrpSpPr/>
            <p:nvPr/>
          </p:nvGrpSpPr>
          <p:grpSpPr>
            <a:xfrm>
              <a:off x="732758" y="3492218"/>
              <a:ext cx="242038" cy="430466"/>
              <a:chOff x="515007" y="1663813"/>
              <a:chExt cx="462455" cy="822483"/>
            </a:xfrm>
          </p:grpSpPr>
          <p:sp>
            <p:nvSpPr>
              <p:cNvPr id="38" name="Rechteck 37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481939" y="3860885"/>
              <a:ext cx="242038" cy="430466"/>
              <a:chOff x="515007" y="1663813"/>
              <a:chExt cx="462455" cy="822483"/>
            </a:xfrm>
          </p:grpSpPr>
          <p:sp>
            <p:nvSpPr>
              <p:cNvPr id="50" name="Rechteck 49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51" name="Rechteck 50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545531" y="3262600"/>
              <a:ext cx="242038" cy="430466"/>
              <a:chOff x="515007" y="1663813"/>
              <a:chExt cx="462455" cy="822483"/>
            </a:xfrm>
          </p:grpSpPr>
          <p:sp>
            <p:nvSpPr>
              <p:cNvPr id="62" name="Rechteck 61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63" name="Rechteck 62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73" name="Gruppieren 72"/>
            <p:cNvGrpSpPr/>
            <p:nvPr/>
          </p:nvGrpSpPr>
          <p:grpSpPr>
            <a:xfrm>
              <a:off x="209935" y="4235324"/>
              <a:ext cx="242038" cy="430466"/>
              <a:chOff x="515007" y="1663813"/>
              <a:chExt cx="462455" cy="822483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76" name="Ellipse 75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85" name="Gruppieren 84"/>
            <p:cNvGrpSpPr/>
            <p:nvPr/>
          </p:nvGrpSpPr>
          <p:grpSpPr>
            <a:xfrm>
              <a:off x="241729" y="3403903"/>
              <a:ext cx="242038" cy="430466"/>
              <a:chOff x="515007" y="1663813"/>
              <a:chExt cx="462455" cy="822483"/>
            </a:xfrm>
          </p:grpSpPr>
          <p:sp>
            <p:nvSpPr>
              <p:cNvPr id="86" name="Rechteck 85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88" name="Ellipse 87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</p:grpSp>
      <p:grpSp>
        <p:nvGrpSpPr>
          <p:cNvPr id="20" name="Gruppieren 19"/>
          <p:cNvGrpSpPr/>
          <p:nvPr/>
        </p:nvGrpSpPr>
        <p:grpSpPr>
          <a:xfrm>
            <a:off x="248285" y="1664057"/>
            <a:ext cx="719081" cy="1483642"/>
            <a:chOff x="253263" y="1696928"/>
            <a:chExt cx="733500" cy="1513392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744725" y="2774520"/>
              <a:ext cx="242038" cy="430466"/>
              <a:chOff x="515007" y="1663813"/>
              <a:chExt cx="462455" cy="822483"/>
            </a:xfrm>
          </p:grpSpPr>
          <p:sp>
            <p:nvSpPr>
              <p:cNvPr id="42" name="Rechteck 41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698261" y="2065125"/>
              <a:ext cx="242038" cy="430466"/>
              <a:chOff x="515007" y="1663813"/>
              <a:chExt cx="462455" cy="822483"/>
            </a:xfrm>
          </p:grpSpPr>
          <p:sp>
            <p:nvSpPr>
              <p:cNvPr id="46" name="Rechteck 45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47" name="Rechteck 46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65" name="Gruppieren 64"/>
            <p:cNvGrpSpPr/>
            <p:nvPr/>
          </p:nvGrpSpPr>
          <p:grpSpPr>
            <a:xfrm>
              <a:off x="430778" y="2427172"/>
              <a:ext cx="242038" cy="430466"/>
              <a:chOff x="515007" y="1663813"/>
              <a:chExt cx="462455" cy="822483"/>
            </a:xfrm>
          </p:grpSpPr>
          <p:sp>
            <p:nvSpPr>
              <p:cNvPr id="66" name="Rechteck 65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69" name="Gruppieren 68"/>
            <p:cNvGrpSpPr/>
            <p:nvPr/>
          </p:nvGrpSpPr>
          <p:grpSpPr>
            <a:xfrm>
              <a:off x="512250" y="1696928"/>
              <a:ext cx="242038" cy="430466"/>
              <a:chOff x="515007" y="1663813"/>
              <a:chExt cx="462455" cy="822483"/>
            </a:xfrm>
          </p:grpSpPr>
          <p:sp>
            <p:nvSpPr>
              <p:cNvPr id="70" name="Rechteck 69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71" name="Rechteck 70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89" name="Gruppieren 88"/>
            <p:cNvGrpSpPr/>
            <p:nvPr/>
          </p:nvGrpSpPr>
          <p:grpSpPr>
            <a:xfrm>
              <a:off x="280227" y="2779854"/>
              <a:ext cx="242038" cy="430466"/>
              <a:chOff x="515007" y="1663813"/>
              <a:chExt cx="462455" cy="822483"/>
            </a:xfrm>
          </p:grpSpPr>
          <p:sp>
            <p:nvSpPr>
              <p:cNvPr id="90" name="Rechteck 89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93" name="Gruppieren 92"/>
            <p:cNvGrpSpPr/>
            <p:nvPr/>
          </p:nvGrpSpPr>
          <p:grpSpPr>
            <a:xfrm>
              <a:off x="253263" y="1928540"/>
              <a:ext cx="242038" cy="430466"/>
              <a:chOff x="515007" y="1663813"/>
              <a:chExt cx="462455" cy="822483"/>
            </a:xfrm>
          </p:grpSpPr>
          <p:sp>
            <p:nvSpPr>
              <p:cNvPr id="94" name="Rechteck 93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</p:grpSp>
      <p:sp>
        <p:nvSpPr>
          <p:cNvPr id="12" name="Rechteck 11"/>
          <p:cNvSpPr/>
          <p:nvPr/>
        </p:nvSpPr>
        <p:spPr>
          <a:xfrm>
            <a:off x="2298687" y="3661396"/>
            <a:ext cx="1021165" cy="1000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372" dirty="0">
                <a:solidFill>
                  <a:schemeClr val="bg2"/>
                </a:solidFill>
              </a:rPr>
              <a:t>Web</a:t>
            </a:r>
            <a:endParaRPr lang="en-US" sz="1372" dirty="0">
              <a:solidFill>
                <a:schemeClr val="bg2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298687" y="2585440"/>
            <a:ext cx="1021165" cy="1000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372" dirty="0">
                <a:solidFill>
                  <a:schemeClr val="bg2"/>
                </a:solidFill>
              </a:rPr>
              <a:t>Web</a:t>
            </a:r>
            <a:endParaRPr lang="en-US" sz="1372" dirty="0">
              <a:solidFill>
                <a:schemeClr val="bg2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298687" y="1509484"/>
            <a:ext cx="1021165" cy="1000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372" dirty="0">
                <a:solidFill>
                  <a:schemeClr val="bg2"/>
                </a:solidFill>
              </a:rPr>
              <a:t>Web</a:t>
            </a:r>
            <a:endParaRPr lang="en-US" sz="1372" dirty="0">
              <a:solidFill>
                <a:schemeClr val="bg2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298687" y="4739511"/>
            <a:ext cx="1021165" cy="1000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372" dirty="0">
                <a:solidFill>
                  <a:schemeClr val="bg2"/>
                </a:solidFill>
              </a:rPr>
              <a:t>Web</a:t>
            </a:r>
            <a:endParaRPr lang="en-US" sz="1372" dirty="0">
              <a:solidFill>
                <a:schemeClr val="bg2"/>
              </a:solidFill>
            </a:endParaRPr>
          </a:p>
        </p:txBody>
      </p:sp>
      <p:sp>
        <p:nvSpPr>
          <p:cNvPr id="133" name="Rechteck 132"/>
          <p:cNvSpPr/>
          <p:nvPr/>
        </p:nvSpPr>
        <p:spPr bwMode="auto">
          <a:xfrm>
            <a:off x="7351329" y="4332632"/>
            <a:ext cx="1419037" cy="5171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585" tIns="35292" rIns="176462" bIns="35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72" b="1" dirty="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Business </a:t>
            </a:r>
            <a:br>
              <a:rPr lang="de-DE" sz="1372" b="1" dirty="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</a:br>
            <a:r>
              <a:rPr lang="de-DE" sz="1372" b="1" dirty="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Data</a:t>
            </a:r>
            <a:endParaRPr lang="en-US" sz="1372" b="1" dirty="0">
              <a:solidFill>
                <a:schemeClr val="bg1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38" name="Rechteck 137"/>
          <p:cNvSpPr/>
          <p:nvPr/>
        </p:nvSpPr>
        <p:spPr bwMode="auto">
          <a:xfrm>
            <a:off x="7351329" y="3284658"/>
            <a:ext cx="1419037" cy="99973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72" b="1" dirty="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Business </a:t>
            </a:r>
            <a:r>
              <a:rPr lang="de-DE" sz="1372" b="1" dirty="0" err="1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Process</a:t>
            </a:r>
            <a:endParaRPr lang="en-US" sz="1372" b="1" dirty="0">
              <a:solidFill>
                <a:schemeClr val="bg1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7244001" y="2086061"/>
            <a:ext cx="1647661" cy="28919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836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2" name="Gerade Verbindung mit Pfeil 141"/>
          <p:cNvCxnSpPr>
            <a:stCxn id="38" idx="3"/>
          </p:cNvCxnSpPr>
          <p:nvPr/>
        </p:nvCxnSpPr>
        <p:spPr>
          <a:xfrm>
            <a:off x="1740912" y="3343495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/>
          <p:nvPr/>
        </p:nvCxnSpPr>
        <p:spPr>
          <a:xfrm>
            <a:off x="1488711" y="3711332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/>
          <p:nvPr/>
        </p:nvCxnSpPr>
        <p:spPr>
          <a:xfrm>
            <a:off x="1705347" y="4187878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/>
          <p:cNvCxnSpPr/>
          <p:nvPr/>
        </p:nvCxnSpPr>
        <p:spPr>
          <a:xfrm>
            <a:off x="1194747" y="4049319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/>
          <p:nvPr/>
        </p:nvCxnSpPr>
        <p:spPr>
          <a:xfrm>
            <a:off x="1584404" y="3091426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/>
          <p:nvPr/>
        </p:nvCxnSpPr>
        <p:spPr>
          <a:xfrm>
            <a:off x="949458" y="4926700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/>
          <p:nvPr/>
        </p:nvCxnSpPr>
        <p:spPr>
          <a:xfrm>
            <a:off x="1026267" y="5544310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422310" y="5859146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/>
          <p:nvPr/>
        </p:nvCxnSpPr>
        <p:spPr>
          <a:xfrm>
            <a:off x="658569" y="4582057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/>
          <p:nvPr/>
        </p:nvCxnSpPr>
        <p:spPr>
          <a:xfrm>
            <a:off x="933553" y="2813818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/>
          <p:nvPr/>
        </p:nvCxnSpPr>
        <p:spPr>
          <a:xfrm>
            <a:off x="912459" y="2265302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/>
          <p:nvPr/>
        </p:nvCxnSpPr>
        <p:spPr>
          <a:xfrm>
            <a:off x="756069" y="1902258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ssdiagramm: Datenträger mit direktem Zugriff 7"/>
          <p:cNvSpPr/>
          <p:nvPr/>
        </p:nvSpPr>
        <p:spPr bwMode="auto">
          <a:xfrm>
            <a:off x="5656198" y="3714554"/>
            <a:ext cx="1347511" cy="576621"/>
          </a:xfrm>
          <a:prstGeom prst="flowChartMagneticDrum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292" tIns="35292" rIns="35292" bIns="35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72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Queue</a:t>
            </a:r>
            <a:endParaRPr lang="en-US" sz="1372" b="1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0" name="Nach oben gebogener Pfeil 159"/>
          <p:cNvSpPr/>
          <p:nvPr/>
        </p:nvSpPr>
        <p:spPr>
          <a:xfrm flipV="1">
            <a:off x="3312875" y="3175980"/>
            <a:ext cx="3336331" cy="503963"/>
          </a:xfrm>
          <a:prstGeom prst="bentUpArrow">
            <a:avLst>
              <a:gd name="adj1" fmla="val 30967"/>
              <a:gd name="adj2" fmla="val 34063"/>
              <a:gd name="adj3" fmla="val 2806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  <p:sp>
        <p:nvSpPr>
          <p:cNvPr id="10" name="Rechteck 9"/>
          <p:cNvSpPr/>
          <p:nvPr/>
        </p:nvSpPr>
        <p:spPr bwMode="auto">
          <a:xfrm>
            <a:off x="5679462" y="4325558"/>
            <a:ext cx="126669" cy="13641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Rechteck 118"/>
          <p:cNvSpPr/>
          <p:nvPr/>
        </p:nvSpPr>
        <p:spPr bwMode="auto">
          <a:xfrm>
            <a:off x="5829159" y="4325558"/>
            <a:ext cx="126669" cy="13641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Rechteck 119"/>
          <p:cNvSpPr/>
          <p:nvPr/>
        </p:nvSpPr>
        <p:spPr bwMode="auto">
          <a:xfrm>
            <a:off x="5978856" y="4325558"/>
            <a:ext cx="126669" cy="13641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Rechteck 120"/>
          <p:cNvSpPr/>
          <p:nvPr/>
        </p:nvSpPr>
        <p:spPr bwMode="auto">
          <a:xfrm>
            <a:off x="6128554" y="4325558"/>
            <a:ext cx="126669" cy="13641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Rechteck 121"/>
          <p:cNvSpPr/>
          <p:nvPr/>
        </p:nvSpPr>
        <p:spPr bwMode="auto">
          <a:xfrm>
            <a:off x="6278251" y="4325558"/>
            <a:ext cx="126669" cy="13641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Rechteck 122"/>
          <p:cNvSpPr/>
          <p:nvPr/>
        </p:nvSpPr>
        <p:spPr bwMode="auto">
          <a:xfrm>
            <a:off x="6427948" y="4325558"/>
            <a:ext cx="126669" cy="13641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Rechteck 123"/>
          <p:cNvSpPr/>
          <p:nvPr/>
        </p:nvSpPr>
        <p:spPr bwMode="auto">
          <a:xfrm>
            <a:off x="6577646" y="4325558"/>
            <a:ext cx="126669" cy="13641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Rechteck 124"/>
          <p:cNvSpPr/>
          <p:nvPr/>
        </p:nvSpPr>
        <p:spPr bwMode="auto">
          <a:xfrm>
            <a:off x="6727343" y="4325558"/>
            <a:ext cx="126669" cy="13641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Rechteck 125"/>
          <p:cNvSpPr/>
          <p:nvPr/>
        </p:nvSpPr>
        <p:spPr bwMode="auto">
          <a:xfrm>
            <a:off x="6877040" y="4325558"/>
            <a:ext cx="126669" cy="13641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7241468" y="3171197"/>
            <a:ext cx="1647661" cy="18081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836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0" name="Rechteck 129"/>
          <p:cNvSpPr/>
          <p:nvPr/>
        </p:nvSpPr>
        <p:spPr bwMode="auto">
          <a:xfrm>
            <a:off x="7351329" y="2220598"/>
            <a:ext cx="1419037" cy="99973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72" b="1" dirty="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Business </a:t>
            </a:r>
            <a:r>
              <a:rPr lang="de-DE" sz="1372" b="1" dirty="0" err="1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Process</a:t>
            </a:r>
            <a:endParaRPr lang="en-US" sz="1372" b="1" dirty="0">
              <a:solidFill>
                <a:schemeClr val="bg1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32" name="180-Grad-Pfeil 131"/>
          <p:cNvSpPr/>
          <p:nvPr/>
        </p:nvSpPr>
        <p:spPr>
          <a:xfrm rot="12685517">
            <a:off x="7008707" y="2897505"/>
            <a:ext cx="255326" cy="875245"/>
          </a:xfrm>
          <a:prstGeom prst="utur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>
              <a:solidFill>
                <a:schemeClr val="tx1"/>
              </a:solidFill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3418187" y="5633017"/>
            <a:ext cx="5352180" cy="1088738"/>
          </a:xfrm>
          <a:prstGeom prst="wedgeRectCallout">
            <a:avLst>
              <a:gd name="adj1" fmla="val 13962"/>
              <a:gd name="adj2" fmla="val -136122"/>
            </a:avLst>
          </a:prstGeom>
          <a:solidFill>
            <a:schemeClr val="bg2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dirty="0">
                <a:solidFill>
                  <a:schemeClr val="tx1">
                    <a:lumMod val="95000"/>
                    <a:lumOff val="5000"/>
                  </a:schemeClr>
                </a:solidFill>
                <a:ea typeface="Segoe UI" pitchFamily="34" charset="0"/>
                <a:cs typeface="Segoe UI" pitchFamily="34" charset="0"/>
              </a:rPr>
              <a:t>Competing Consumers Pattern</a:t>
            </a:r>
            <a:br>
              <a:rPr lang="en-US" sz="1961" dirty="0">
                <a:solidFill>
                  <a:schemeClr val="tx1">
                    <a:lumMod val="95000"/>
                    <a:lumOff val="5000"/>
                  </a:schemeClr>
                </a:solidFill>
                <a:ea typeface="Segoe UI" pitchFamily="34" charset="0"/>
                <a:cs typeface="Segoe UI" pitchFamily="34" charset="0"/>
              </a:rPr>
            </a:b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egoe UI" pitchFamily="34" charset="0"/>
                <a:cs typeface="Segoe UI" pitchFamily="34" charset="0"/>
              </a:rPr>
              <a:t>Messages get distributed amongst competing receivers. Exclusive ownership of message. </a:t>
            </a:r>
            <a:endParaRPr lang="en-US" sz="1961" dirty="0">
              <a:solidFill>
                <a:schemeClr val="tx1">
                  <a:lumMod val="95000"/>
                  <a:lumOff val="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218414B-7EE7-4375-87B1-20CB7E8B0D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595" y="4391380"/>
            <a:ext cx="310268" cy="4142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E138F98-DE7E-4107-BE3F-CBEBB3AF47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4618" y="2576274"/>
            <a:ext cx="417262" cy="384662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1C010FFD-B736-4698-A07A-8A0B78779D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3168" y="3613526"/>
            <a:ext cx="417262" cy="38466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79F2234-9379-4126-8E6E-58778F9579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7472" y="1648530"/>
            <a:ext cx="530047" cy="529024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D1215BC1-9C05-4611-B4DE-3516700BB6D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43611" y="2700928"/>
            <a:ext cx="530047" cy="529024"/>
          </a:xfrm>
          <a:prstGeom prst="rect">
            <a:avLst/>
          </a:prstGeom>
        </p:spPr>
      </p:pic>
      <p:pic>
        <p:nvPicPr>
          <p:cNvPr id="161" name="Graphic 160">
            <a:extLst>
              <a:ext uri="{FF2B5EF4-FFF2-40B4-BE49-F238E27FC236}">
                <a16:creationId xmlns:a16="http://schemas.microsoft.com/office/drawing/2014/main" id="{61305DFE-B4A8-4442-84A4-839DF794EB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49750" y="3753326"/>
            <a:ext cx="530047" cy="529024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5A153920-D93C-477B-A626-E0420E5576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55889" y="4805724"/>
            <a:ext cx="530047" cy="529024"/>
          </a:xfrm>
          <a:prstGeom prst="rect">
            <a:avLst/>
          </a:prstGeom>
        </p:spPr>
      </p:pic>
      <p:sp>
        <p:nvSpPr>
          <p:cNvPr id="141" name="180-Grad-Pfeil 140"/>
          <p:cNvSpPr/>
          <p:nvPr/>
        </p:nvSpPr>
        <p:spPr>
          <a:xfrm rot="16200000">
            <a:off x="7089166" y="3813504"/>
            <a:ext cx="255326" cy="381856"/>
          </a:xfrm>
          <a:prstGeom prst="utur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7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4"/>
          <p:cNvSpPr/>
          <p:nvPr/>
        </p:nvSpPr>
        <p:spPr bwMode="auto">
          <a:xfrm flipH="1">
            <a:off x="9081433" y="487"/>
            <a:ext cx="3110563" cy="68570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294" dirty="0"/>
              <a:t>Load Leveling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9458" y="1282397"/>
            <a:ext cx="2995505" cy="4350721"/>
          </a:xfrm>
        </p:spPr>
        <p:txBody>
          <a:bodyPr vert="horz" lIns="105877" tIns="0" rIns="105877" bIns="0" rtlCol="0" anchor="ctr">
            <a:noAutofit/>
          </a:bodyPr>
          <a:lstStyle/>
          <a:p>
            <a:pPr algn="ctr"/>
            <a:r>
              <a:rPr lang="de-DE" sz="1961" dirty="0" err="1">
                <a:solidFill>
                  <a:schemeClr val="bg1"/>
                </a:solidFill>
                <a:latin typeface="+mn-lt"/>
              </a:rPr>
              <a:t>Adding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a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message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queue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allows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the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business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process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to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handle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transactions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at optimal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capacity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use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and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without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getting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overwhelmed</a:t>
            </a:r>
            <a:endParaRPr lang="de-DE" sz="1961" dirty="0">
              <a:solidFill>
                <a:schemeClr val="bg1"/>
              </a:solidFill>
              <a:latin typeface="+mn-lt"/>
            </a:endParaRPr>
          </a:p>
          <a:p>
            <a:pPr algn="ctr"/>
            <a:endParaRPr lang="de-DE" sz="196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de-DE" sz="1961" dirty="0" err="1">
                <a:solidFill>
                  <a:schemeClr val="bg1"/>
                </a:solidFill>
                <a:latin typeface="+mn-lt"/>
              </a:rPr>
              <a:t>Spiky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loads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are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buffered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by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the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queue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until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the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processor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can</a:t>
            </a:r>
            <a:r>
              <a:rPr lang="de-DE" sz="1961" dirty="0">
                <a:solidFill>
                  <a:schemeClr val="bg1"/>
                </a:solidFill>
                <a:latin typeface="+mn-lt"/>
              </a:rPr>
              <a:t> handle </a:t>
            </a:r>
            <a:r>
              <a:rPr lang="de-DE" sz="1961" dirty="0" err="1">
                <a:solidFill>
                  <a:schemeClr val="bg1"/>
                </a:solidFill>
                <a:latin typeface="+mn-lt"/>
              </a:rPr>
              <a:t>them</a:t>
            </a:r>
            <a:endParaRPr lang="en-US" sz="196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Pfeil nach rechts 24"/>
          <p:cNvSpPr/>
          <p:nvPr/>
        </p:nvSpPr>
        <p:spPr>
          <a:xfrm>
            <a:off x="3304304" y="3897910"/>
            <a:ext cx="2289008" cy="28996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7" name="Nach oben gebogener Pfeil 26"/>
          <p:cNvSpPr/>
          <p:nvPr/>
        </p:nvSpPr>
        <p:spPr>
          <a:xfrm flipV="1">
            <a:off x="3304303" y="1954913"/>
            <a:ext cx="3332626" cy="1725030"/>
          </a:xfrm>
          <a:prstGeom prst="bentUpArrow">
            <a:avLst>
              <a:gd name="adj1" fmla="val 9699"/>
              <a:gd name="adj2" fmla="val 9895"/>
              <a:gd name="adj3" fmla="val 872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  <p:sp>
        <p:nvSpPr>
          <p:cNvPr id="28" name="Nach oben gebogener Pfeil 27"/>
          <p:cNvSpPr/>
          <p:nvPr/>
        </p:nvSpPr>
        <p:spPr>
          <a:xfrm>
            <a:off x="3342881" y="4324028"/>
            <a:ext cx="3294048" cy="1045271"/>
          </a:xfrm>
          <a:prstGeom prst="bentUpArrow">
            <a:avLst>
              <a:gd name="adj1" fmla="val 16358"/>
              <a:gd name="adj2" fmla="val 16088"/>
              <a:gd name="adj3" fmla="val 1367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grpSp>
        <p:nvGrpSpPr>
          <p:cNvPr id="26" name="Gruppieren 25"/>
          <p:cNvGrpSpPr/>
          <p:nvPr/>
        </p:nvGrpSpPr>
        <p:grpSpPr>
          <a:xfrm>
            <a:off x="175673" y="4346198"/>
            <a:ext cx="831822" cy="1547639"/>
            <a:chOff x="188739" y="4818464"/>
            <a:chExt cx="848502" cy="1578672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98261" y="5222878"/>
              <a:ext cx="242038" cy="430466"/>
              <a:chOff x="515007" y="1663813"/>
              <a:chExt cx="462455" cy="822483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33" name="Gruppieren 32"/>
            <p:cNvGrpSpPr/>
            <p:nvPr/>
          </p:nvGrpSpPr>
          <p:grpSpPr>
            <a:xfrm>
              <a:off x="795203" y="5825367"/>
              <a:ext cx="242038" cy="430466"/>
              <a:chOff x="515007" y="1663813"/>
              <a:chExt cx="462455" cy="822483"/>
            </a:xfrm>
          </p:grpSpPr>
          <p:sp>
            <p:nvSpPr>
              <p:cNvPr id="34" name="Rechteck 33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35" name="Rechteck 34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418289" y="4818464"/>
              <a:ext cx="242038" cy="430466"/>
              <a:chOff x="515007" y="1663813"/>
              <a:chExt cx="462455" cy="822483"/>
            </a:xfrm>
          </p:grpSpPr>
          <p:sp>
            <p:nvSpPr>
              <p:cNvPr id="54" name="Rechteck 53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57" name="Gruppieren 56"/>
            <p:cNvGrpSpPr/>
            <p:nvPr/>
          </p:nvGrpSpPr>
          <p:grpSpPr>
            <a:xfrm>
              <a:off x="481944" y="5825367"/>
              <a:ext cx="242038" cy="430466"/>
              <a:chOff x="515007" y="1663813"/>
              <a:chExt cx="462455" cy="822483"/>
            </a:xfrm>
          </p:grpSpPr>
          <p:sp>
            <p:nvSpPr>
              <p:cNvPr id="58" name="Rechteck 57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77" name="Gruppieren 76"/>
            <p:cNvGrpSpPr/>
            <p:nvPr/>
          </p:nvGrpSpPr>
          <p:grpSpPr>
            <a:xfrm>
              <a:off x="241729" y="5100997"/>
              <a:ext cx="242038" cy="430466"/>
              <a:chOff x="515007" y="1663813"/>
              <a:chExt cx="462455" cy="822483"/>
            </a:xfrm>
          </p:grpSpPr>
          <p:sp>
            <p:nvSpPr>
              <p:cNvPr id="78" name="Rechteck 77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81" name="Gruppieren 80"/>
            <p:cNvGrpSpPr/>
            <p:nvPr/>
          </p:nvGrpSpPr>
          <p:grpSpPr>
            <a:xfrm>
              <a:off x="188739" y="5966670"/>
              <a:ext cx="242038" cy="430466"/>
              <a:chOff x="515007" y="1663813"/>
              <a:chExt cx="462455" cy="822483"/>
            </a:xfrm>
          </p:grpSpPr>
          <p:sp>
            <p:nvSpPr>
              <p:cNvPr id="82" name="Rechteck 81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</p:grpSp>
      <p:grpSp>
        <p:nvGrpSpPr>
          <p:cNvPr id="19" name="Gruppieren 18"/>
          <p:cNvGrpSpPr/>
          <p:nvPr/>
        </p:nvGrpSpPr>
        <p:grpSpPr>
          <a:xfrm>
            <a:off x="991087" y="2907389"/>
            <a:ext cx="749825" cy="1505883"/>
            <a:chOff x="209935" y="3262600"/>
            <a:chExt cx="764861" cy="1536079"/>
          </a:xfrm>
        </p:grpSpPr>
        <p:grpSp>
          <p:nvGrpSpPr>
            <p:cNvPr id="7" name="Gruppieren 6"/>
            <p:cNvGrpSpPr/>
            <p:nvPr/>
          </p:nvGrpSpPr>
          <p:grpSpPr>
            <a:xfrm>
              <a:off x="694132" y="4368213"/>
              <a:ext cx="242038" cy="430466"/>
              <a:chOff x="515007" y="1663813"/>
              <a:chExt cx="462455" cy="822483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37" name="Gruppieren 36"/>
            <p:cNvGrpSpPr/>
            <p:nvPr/>
          </p:nvGrpSpPr>
          <p:grpSpPr>
            <a:xfrm>
              <a:off x="732758" y="3492218"/>
              <a:ext cx="242038" cy="430466"/>
              <a:chOff x="515007" y="1663813"/>
              <a:chExt cx="462455" cy="822483"/>
            </a:xfrm>
          </p:grpSpPr>
          <p:sp>
            <p:nvSpPr>
              <p:cNvPr id="38" name="Rechteck 37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481939" y="3860885"/>
              <a:ext cx="242038" cy="430466"/>
              <a:chOff x="515007" y="1663813"/>
              <a:chExt cx="462455" cy="822483"/>
            </a:xfrm>
          </p:grpSpPr>
          <p:sp>
            <p:nvSpPr>
              <p:cNvPr id="50" name="Rechteck 49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51" name="Rechteck 50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545531" y="3262600"/>
              <a:ext cx="242038" cy="430466"/>
              <a:chOff x="515007" y="1663813"/>
              <a:chExt cx="462455" cy="822483"/>
            </a:xfrm>
          </p:grpSpPr>
          <p:sp>
            <p:nvSpPr>
              <p:cNvPr id="62" name="Rechteck 61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63" name="Rechteck 62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73" name="Gruppieren 72"/>
            <p:cNvGrpSpPr/>
            <p:nvPr/>
          </p:nvGrpSpPr>
          <p:grpSpPr>
            <a:xfrm>
              <a:off x="209935" y="4235324"/>
              <a:ext cx="242038" cy="430466"/>
              <a:chOff x="515007" y="1663813"/>
              <a:chExt cx="462455" cy="822483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76" name="Ellipse 75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85" name="Gruppieren 84"/>
            <p:cNvGrpSpPr/>
            <p:nvPr/>
          </p:nvGrpSpPr>
          <p:grpSpPr>
            <a:xfrm>
              <a:off x="241729" y="3403903"/>
              <a:ext cx="242038" cy="430466"/>
              <a:chOff x="515007" y="1663813"/>
              <a:chExt cx="462455" cy="822483"/>
            </a:xfrm>
          </p:grpSpPr>
          <p:sp>
            <p:nvSpPr>
              <p:cNvPr id="86" name="Rechteck 85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88" name="Ellipse 87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</p:grpSp>
      <p:grpSp>
        <p:nvGrpSpPr>
          <p:cNvPr id="20" name="Gruppieren 19"/>
          <p:cNvGrpSpPr/>
          <p:nvPr/>
        </p:nvGrpSpPr>
        <p:grpSpPr>
          <a:xfrm>
            <a:off x="248285" y="1664057"/>
            <a:ext cx="719081" cy="1483642"/>
            <a:chOff x="253263" y="1696928"/>
            <a:chExt cx="733500" cy="1513392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744725" y="2774520"/>
              <a:ext cx="242038" cy="430466"/>
              <a:chOff x="515007" y="1663813"/>
              <a:chExt cx="462455" cy="822483"/>
            </a:xfrm>
          </p:grpSpPr>
          <p:sp>
            <p:nvSpPr>
              <p:cNvPr id="42" name="Rechteck 41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698261" y="2065125"/>
              <a:ext cx="242038" cy="430466"/>
              <a:chOff x="515007" y="1663813"/>
              <a:chExt cx="462455" cy="822483"/>
            </a:xfrm>
          </p:grpSpPr>
          <p:sp>
            <p:nvSpPr>
              <p:cNvPr id="46" name="Rechteck 45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47" name="Rechteck 46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65" name="Gruppieren 64"/>
            <p:cNvGrpSpPr/>
            <p:nvPr/>
          </p:nvGrpSpPr>
          <p:grpSpPr>
            <a:xfrm>
              <a:off x="430778" y="2427172"/>
              <a:ext cx="242038" cy="430466"/>
              <a:chOff x="515007" y="1663813"/>
              <a:chExt cx="462455" cy="822483"/>
            </a:xfrm>
          </p:grpSpPr>
          <p:sp>
            <p:nvSpPr>
              <p:cNvPr id="66" name="Rechteck 65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69" name="Gruppieren 68"/>
            <p:cNvGrpSpPr/>
            <p:nvPr/>
          </p:nvGrpSpPr>
          <p:grpSpPr>
            <a:xfrm>
              <a:off x="512250" y="1696928"/>
              <a:ext cx="242038" cy="430466"/>
              <a:chOff x="515007" y="1663813"/>
              <a:chExt cx="462455" cy="822483"/>
            </a:xfrm>
          </p:grpSpPr>
          <p:sp>
            <p:nvSpPr>
              <p:cNvPr id="70" name="Rechteck 69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71" name="Rechteck 70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89" name="Gruppieren 88"/>
            <p:cNvGrpSpPr/>
            <p:nvPr/>
          </p:nvGrpSpPr>
          <p:grpSpPr>
            <a:xfrm>
              <a:off x="280227" y="2779854"/>
              <a:ext cx="242038" cy="430466"/>
              <a:chOff x="515007" y="1663813"/>
              <a:chExt cx="462455" cy="822483"/>
            </a:xfrm>
          </p:grpSpPr>
          <p:sp>
            <p:nvSpPr>
              <p:cNvPr id="90" name="Rechteck 89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93" name="Gruppieren 92"/>
            <p:cNvGrpSpPr/>
            <p:nvPr/>
          </p:nvGrpSpPr>
          <p:grpSpPr>
            <a:xfrm>
              <a:off x="253263" y="1928540"/>
              <a:ext cx="242038" cy="430466"/>
              <a:chOff x="515007" y="1663813"/>
              <a:chExt cx="462455" cy="822483"/>
            </a:xfrm>
          </p:grpSpPr>
          <p:sp>
            <p:nvSpPr>
              <p:cNvPr id="94" name="Rechteck 93"/>
              <p:cNvSpPr/>
              <p:nvPr/>
            </p:nvSpPr>
            <p:spPr>
              <a:xfrm>
                <a:off x="515007" y="1663813"/>
                <a:ext cx="462455" cy="82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580905" y="1739249"/>
                <a:ext cx="330656" cy="566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672660" y="2314271"/>
                <a:ext cx="147145" cy="15765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</p:grpSp>
      <p:sp>
        <p:nvSpPr>
          <p:cNvPr id="133" name="Rechteck 132"/>
          <p:cNvSpPr/>
          <p:nvPr/>
        </p:nvSpPr>
        <p:spPr bwMode="auto">
          <a:xfrm>
            <a:off x="7351329" y="4332632"/>
            <a:ext cx="1419037" cy="5171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585" tIns="35292" rIns="176462" bIns="35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Business </a:t>
            </a:r>
            <a:br>
              <a:rPr lang="de-DE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</a:br>
            <a:r>
              <a:rPr lang="de-DE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Data</a:t>
            </a:r>
            <a:endParaRPr lang="en-US" sz="14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Rechteck 137"/>
          <p:cNvSpPr/>
          <p:nvPr/>
        </p:nvSpPr>
        <p:spPr bwMode="auto">
          <a:xfrm>
            <a:off x="7351329" y="3284658"/>
            <a:ext cx="1419037" cy="99973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Business </a:t>
            </a:r>
            <a:r>
              <a:rPr lang="de-DE" sz="14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Process</a:t>
            </a:r>
            <a:endParaRPr lang="en-US" sz="14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7244001" y="3157936"/>
            <a:ext cx="1647661" cy="1820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836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3" name="Gerade Verbindung mit Pfeil 142"/>
          <p:cNvCxnSpPr/>
          <p:nvPr/>
        </p:nvCxnSpPr>
        <p:spPr>
          <a:xfrm>
            <a:off x="1488711" y="3711332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/>
          <p:cNvCxnSpPr/>
          <p:nvPr/>
        </p:nvCxnSpPr>
        <p:spPr>
          <a:xfrm>
            <a:off x="1194747" y="4049319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/>
          <p:nvPr/>
        </p:nvCxnSpPr>
        <p:spPr>
          <a:xfrm>
            <a:off x="1584404" y="3091426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/>
          <p:nvPr/>
        </p:nvCxnSpPr>
        <p:spPr>
          <a:xfrm>
            <a:off x="949458" y="4926700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/>
          <p:nvPr/>
        </p:nvCxnSpPr>
        <p:spPr>
          <a:xfrm>
            <a:off x="1026267" y="5544310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422310" y="5859146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/>
          <p:nvPr/>
        </p:nvCxnSpPr>
        <p:spPr>
          <a:xfrm>
            <a:off x="658569" y="4582057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/>
          <p:nvPr/>
        </p:nvCxnSpPr>
        <p:spPr>
          <a:xfrm>
            <a:off x="933553" y="2813818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/>
          <p:nvPr/>
        </p:nvCxnSpPr>
        <p:spPr>
          <a:xfrm>
            <a:off x="912459" y="2265302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/>
          <p:nvPr/>
        </p:nvCxnSpPr>
        <p:spPr>
          <a:xfrm>
            <a:off x="756069" y="1902258"/>
            <a:ext cx="4124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ssdiagramm: Datenträger mit direktem Zugriff 7"/>
          <p:cNvSpPr/>
          <p:nvPr/>
        </p:nvSpPr>
        <p:spPr bwMode="auto">
          <a:xfrm>
            <a:off x="5656198" y="3714554"/>
            <a:ext cx="1347511" cy="576621"/>
          </a:xfrm>
          <a:prstGeom prst="flowChartMagneticDrum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292" tIns="35292" rIns="35292" bIns="35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72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Queue</a:t>
            </a:r>
            <a:endParaRPr lang="en-US" sz="1372" b="1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" name="180-Grad-Pfeil 140"/>
          <p:cNvSpPr/>
          <p:nvPr/>
        </p:nvSpPr>
        <p:spPr>
          <a:xfrm rot="16200000">
            <a:off x="7089166" y="3813504"/>
            <a:ext cx="255326" cy="381856"/>
          </a:xfrm>
          <a:prstGeom prst="utur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>
              <a:solidFill>
                <a:schemeClr val="tx1"/>
              </a:solidFill>
            </a:endParaRPr>
          </a:p>
        </p:txBody>
      </p:sp>
      <p:sp>
        <p:nvSpPr>
          <p:cNvPr id="160" name="Nach oben gebogener Pfeil 159"/>
          <p:cNvSpPr/>
          <p:nvPr/>
        </p:nvSpPr>
        <p:spPr>
          <a:xfrm flipV="1">
            <a:off x="3312875" y="3175980"/>
            <a:ext cx="3336331" cy="503963"/>
          </a:xfrm>
          <a:prstGeom prst="bentUpArrow">
            <a:avLst>
              <a:gd name="adj1" fmla="val 30967"/>
              <a:gd name="adj2" fmla="val 34063"/>
              <a:gd name="adj3" fmla="val 2806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  <p:sp>
        <p:nvSpPr>
          <p:cNvPr id="120" name="Rechteckige Legende 119"/>
          <p:cNvSpPr/>
          <p:nvPr/>
        </p:nvSpPr>
        <p:spPr bwMode="auto">
          <a:xfrm>
            <a:off x="4116883" y="5568534"/>
            <a:ext cx="4426139" cy="1138540"/>
          </a:xfrm>
          <a:prstGeom prst="wedgeRectCallout">
            <a:avLst>
              <a:gd name="adj1" fmla="val 13554"/>
              <a:gd name="adj2" fmla="val -15799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Segoe UI" pitchFamily="34" charset="0"/>
                <a:cs typeface="Segoe UI" pitchFamily="34" charset="0"/>
              </a:rPr>
              <a:t>Load Leveling Pattern</a:t>
            </a:r>
            <a:b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egoe UI" pitchFamily="34" charset="0"/>
                <a:cs typeface="Segoe UI" pitchFamily="34" charset="0"/>
              </a:rPr>
            </a:b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egoe UI" pitchFamily="34" charset="0"/>
                <a:cs typeface="Segoe UI" pitchFamily="34" charset="0"/>
              </a:rPr>
              <a:t>Uneven transaction load distribution is leveled out; processor proceeds at robust pace</a:t>
            </a:r>
          </a:p>
        </p:txBody>
      </p:sp>
      <p:sp>
        <p:nvSpPr>
          <p:cNvPr id="121" name="Rechteckige Legende 120"/>
          <p:cNvSpPr/>
          <p:nvPr/>
        </p:nvSpPr>
        <p:spPr bwMode="auto">
          <a:xfrm>
            <a:off x="4250641" y="520319"/>
            <a:ext cx="4426139" cy="1138540"/>
          </a:xfrm>
          <a:prstGeom prst="wedgeRectCallout">
            <a:avLst>
              <a:gd name="adj1" fmla="val 10554"/>
              <a:gd name="adj2" fmla="val 2021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Segoe UI" pitchFamily="34" charset="0"/>
                <a:cs typeface="Segoe UI" pitchFamily="34" charset="0"/>
              </a:rPr>
              <a:t>Offline / Batch Pattern</a:t>
            </a:r>
            <a:b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egoe UI" pitchFamily="34" charset="0"/>
                <a:cs typeface="Segoe UI" pitchFamily="34" charset="0"/>
              </a:rPr>
            </a:b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egoe UI" pitchFamily="34" charset="0"/>
                <a:cs typeface="Segoe UI" pitchFamily="34" charset="0"/>
              </a:rPr>
              <a:t>Work jobs can be queued up and processed periodically. Processor may be offline.</a:t>
            </a:r>
          </a:p>
        </p:txBody>
      </p:sp>
      <p:sp>
        <p:nvSpPr>
          <p:cNvPr id="10" name="Pfeil nach oben und unten 153">
            <a:extLst>
              <a:ext uri="{FF2B5EF4-FFF2-40B4-BE49-F238E27FC236}">
                <a16:creationId xmlns:a16="http://schemas.microsoft.com/office/drawing/2014/main" id="{C9CEF52C-91EF-4595-92CF-CED862F63AF1}"/>
              </a:ext>
            </a:extLst>
          </p:cNvPr>
          <p:cNvSpPr/>
          <p:nvPr/>
        </p:nvSpPr>
        <p:spPr bwMode="auto">
          <a:xfrm>
            <a:off x="2640556" y="1189499"/>
            <a:ext cx="350775" cy="4908122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hteck 11">
            <a:extLst>
              <a:ext uri="{FF2B5EF4-FFF2-40B4-BE49-F238E27FC236}">
                <a16:creationId xmlns:a16="http://schemas.microsoft.com/office/drawing/2014/main" id="{E0D935AC-631C-416E-99FA-800A01FCB988}"/>
              </a:ext>
            </a:extLst>
          </p:cNvPr>
          <p:cNvSpPr/>
          <p:nvPr/>
        </p:nvSpPr>
        <p:spPr>
          <a:xfrm>
            <a:off x="2298687" y="3661396"/>
            <a:ext cx="1021165" cy="1000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372" dirty="0">
                <a:solidFill>
                  <a:schemeClr val="bg2"/>
                </a:solidFill>
              </a:rPr>
              <a:t>Web</a:t>
            </a:r>
            <a:endParaRPr lang="en-US" sz="1372" dirty="0">
              <a:solidFill>
                <a:schemeClr val="bg2"/>
              </a:solidFill>
            </a:endParaRPr>
          </a:p>
        </p:txBody>
      </p:sp>
      <p:sp>
        <p:nvSpPr>
          <p:cNvPr id="13" name="Rechteck 99">
            <a:extLst>
              <a:ext uri="{FF2B5EF4-FFF2-40B4-BE49-F238E27FC236}">
                <a16:creationId xmlns:a16="http://schemas.microsoft.com/office/drawing/2014/main" id="{E844C54C-DEBC-42CA-A304-DE082F37F0AA}"/>
              </a:ext>
            </a:extLst>
          </p:cNvPr>
          <p:cNvSpPr/>
          <p:nvPr/>
        </p:nvSpPr>
        <p:spPr>
          <a:xfrm>
            <a:off x="2298687" y="2585440"/>
            <a:ext cx="1021165" cy="1000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372" dirty="0">
                <a:solidFill>
                  <a:schemeClr val="bg2"/>
                </a:solidFill>
              </a:rPr>
              <a:t>Web</a:t>
            </a:r>
            <a:endParaRPr lang="en-US" sz="1372" dirty="0">
              <a:solidFill>
                <a:schemeClr val="bg2"/>
              </a:solidFill>
            </a:endParaRPr>
          </a:p>
        </p:txBody>
      </p:sp>
      <p:sp>
        <p:nvSpPr>
          <p:cNvPr id="14" name="Rechteck 102">
            <a:extLst>
              <a:ext uri="{FF2B5EF4-FFF2-40B4-BE49-F238E27FC236}">
                <a16:creationId xmlns:a16="http://schemas.microsoft.com/office/drawing/2014/main" id="{AE4ABA19-92B0-49E6-9CA7-5D942195EACA}"/>
              </a:ext>
            </a:extLst>
          </p:cNvPr>
          <p:cNvSpPr/>
          <p:nvPr/>
        </p:nvSpPr>
        <p:spPr>
          <a:xfrm>
            <a:off x="2298687" y="1509484"/>
            <a:ext cx="1021165" cy="1000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372" dirty="0">
                <a:solidFill>
                  <a:schemeClr val="bg2"/>
                </a:solidFill>
              </a:rPr>
              <a:t>Web</a:t>
            </a:r>
            <a:endParaRPr lang="en-US" sz="1372" dirty="0">
              <a:solidFill>
                <a:schemeClr val="bg2"/>
              </a:solidFill>
            </a:endParaRPr>
          </a:p>
        </p:txBody>
      </p:sp>
      <p:sp>
        <p:nvSpPr>
          <p:cNvPr id="15" name="Rechteck 105">
            <a:extLst>
              <a:ext uri="{FF2B5EF4-FFF2-40B4-BE49-F238E27FC236}">
                <a16:creationId xmlns:a16="http://schemas.microsoft.com/office/drawing/2014/main" id="{FA41B0B2-F0BF-4053-A072-E7AB11E3B257}"/>
              </a:ext>
            </a:extLst>
          </p:cNvPr>
          <p:cNvSpPr/>
          <p:nvPr/>
        </p:nvSpPr>
        <p:spPr>
          <a:xfrm>
            <a:off x="2298687" y="4739511"/>
            <a:ext cx="1021165" cy="1000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372" dirty="0">
                <a:solidFill>
                  <a:schemeClr val="bg2"/>
                </a:solidFill>
              </a:rPr>
              <a:t>Web</a:t>
            </a:r>
            <a:endParaRPr lang="en-US" sz="1372" dirty="0">
              <a:solidFill>
                <a:schemeClr val="bg2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59BB252-A5C0-4F62-930B-717638F031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7472" y="1648530"/>
            <a:ext cx="530047" cy="52902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704BC97-C9D8-48E8-BA4B-387353468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3611" y="2700928"/>
            <a:ext cx="530047" cy="52902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61BB4A9-A45A-4247-B829-CE7A3A9E08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9750" y="3753326"/>
            <a:ext cx="530047" cy="529024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6255F13-81F4-454B-B78C-A120425284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5889" y="4805724"/>
            <a:ext cx="530047" cy="52902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9DDE79F2-D7AB-4F27-BF82-25FD4D7F63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1595" y="4391380"/>
            <a:ext cx="310268" cy="41424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174D0FE-CCB5-4D45-A56A-F4CE11128D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3168" y="3613526"/>
            <a:ext cx="417262" cy="3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FBF52D-938C-4A23-B7C9-BB42A2F8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Service Bus Key Patterns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873EF-866C-402A-B5DF-DB38A1923C31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pPr indent="0"/>
            <a:r>
              <a:rPr lang="en-US" dirty="0"/>
              <a:t>Competing Consumer</a:t>
            </a:r>
            <a:br>
              <a:rPr lang="en-US" dirty="0"/>
            </a:br>
            <a:r>
              <a:rPr lang="en-US" dirty="0"/>
              <a:t>Publish/Subscribe Routing</a:t>
            </a:r>
            <a:br>
              <a:rPr lang="en-US" dirty="0"/>
            </a:br>
            <a:r>
              <a:rPr lang="en-US" dirty="0"/>
              <a:t>Session Multiplexing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545C-2DE8-4DAF-B6F0-3A3640EC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Hubs Architectural Patterns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D98924C0-9988-4A44-AD56-174AA701C80A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5752759"/>
            <a:ext cx="11277599" cy="7190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Event Hubs is a high-scale, high-availability, multi-protocol event stream engine used for collecting and consolidating events for real-time analytics and other high-throughput computations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864FC93-27F1-4C68-9DCF-053D00B4D76A}"/>
              </a:ext>
            </a:extLst>
          </p:cNvPr>
          <p:cNvSpPr/>
          <p:nvPr/>
        </p:nvSpPr>
        <p:spPr>
          <a:xfrm>
            <a:off x="2205551" y="3106982"/>
            <a:ext cx="798576" cy="310896"/>
          </a:xfrm>
          <a:prstGeom prst="rightArrow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9356366-4E91-4F03-99EA-60D2BED4C09F}"/>
              </a:ext>
            </a:extLst>
          </p:cNvPr>
          <p:cNvSpPr txBox="1"/>
          <p:nvPr/>
        </p:nvSpPr>
        <p:spPr>
          <a:xfrm>
            <a:off x="519978" y="2965265"/>
            <a:ext cx="148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Hub</a:t>
            </a:r>
            <a:br>
              <a:rPr lang="en-US" dirty="0"/>
            </a:br>
            <a:r>
              <a:rPr lang="en-US" dirty="0"/>
              <a:t>(IoT Hub)</a:t>
            </a:r>
          </a:p>
        </p:txBody>
      </p:sp>
      <p:pic>
        <p:nvPicPr>
          <p:cNvPr id="14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0D9A935F-8247-457D-88FA-6CB9BD420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322" y="2928918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2DDD9D6-FD61-4B83-994C-6C44210E368A}"/>
              </a:ext>
            </a:extLst>
          </p:cNvPr>
          <p:cNvSpPr/>
          <p:nvPr/>
        </p:nvSpPr>
        <p:spPr>
          <a:xfrm>
            <a:off x="3230178" y="2841806"/>
            <a:ext cx="2109918" cy="841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180-Grad 8">
            <a:extLst>
              <a:ext uri="{FF2B5EF4-FFF2-40B4-BE49-F238E27FC236}">
                <a16:creationId xmlns:a16="http://schemas.microsoft.com/office/drawing/2014/main" id="{0DA55423-E129-4057-8C0D-5F1B9F27B649}"/>
              </a:ext>
            </a:extLst>
          </p:cNvPr>
          <p:cNvSpPr/>
          <p:nvPr/>
        </p:nvSpPr>
        <p:spPr>
          <a:xfrm rot="16200000">
            <a:off x="5278259" y="2543048"/>
            <a:ext cx="479466" cy="1411871"/>
          </a:xfrm>
          <a:prstGeom prst="uturnArrow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BD13BF9A-D3C7-422D-8FEC-326B6453A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55" y="3017895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Inhaltsplatzhalter 12">
            <a:extLst>
              <a:ext uri="{FF2B5EF4-FFF2-40B4-BE49-F238E27FC236}">
                <a16:creationId xmlns:a16="http://schemas.microsoft.com/office/drawing/2014/main" id="{9FABBA1D-D0E7-44A9-9861-66B01B259953}"/>
              </a:ext>
            </a:extLst>
          </p:cNvPr>
          <p:cNvSpPr txBox="1">
            <a:spLocks/>
          </p:cNvSpPr>
          <p:nvPr/>
        </p:nvSpPr>
        <p:spPr>
          <a:xfrm>
            <a:off x="6851906" y="2241321"/>
            <a:ext cx="4829244" cy="290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/>
              <a:t>Ingestion and storage of large event streams</a:t>
            </a:r>
          </a:p>
          <a:p>
            <a:pPr lvl="1"/>
            <a:r>
              <a:rPr lang="en-US" sz="1200"/>
              <a:t>&gt; 2 Gigabyte per second if required</a:t>
            </a:r>
          </a:p>
          <a:p>
            <a:pPr>
              <a:lnSpc>
                <a:spcPct val="100000"/>
              </a:lnSpc>
            </a:pPr>
            <a:r>
              <a:rPr lang="en-US" sz="1400"/>
              <a:t>Separation of event streams into partitions</a:t>
            </a:r>
          </a:p>
          <a:p>
            <a:pPr>
              <a:lnSpc>
                <a:spcPct val="100000"/>
              </a:lnSpc>
            </a:pPr>
            <a:r>
              <a:rPr lang="en-US" sz="1400"/>
              <a:t>Client-chosen offsets into event stream allow arbitrary reads and re-reads during retention</a:t>
            </a:r>
          </a:p>
          <a:p>
            <a:pPr>
              <a:lnSpc>
                <a:spcPct val="100000"/>
              </a:lnSpc>
            </a:pPr>
            <a:r>
              <a:rPr lang="en-US" sz="1400"/>
              <a:t>Retention of raw event data from 1 up to 90 days</a:t>
            </a:r>
          </a:p>
          <a:p>
            <a:pPr>
              <a:lnSpc>
                <a:spcPct val="100000"/>
              </a:lnSpc>
            </a:pPr>
            <a:r>
              <a:rPr lang="en-US" sz="1400"/>
              <a:t>Automated archival into Avro containers for subsequent batch-style processing</a:t>
            </a:r>
          </a:p>
          <a:p>
            <a:pPr>
              <a:lnSpc>
                <a:spcPct val="100000"/>
              </a:lnSpc>
            </a:pPr>
            <a:r>
              <a:rPr lang="en-US" sz="1400"/>
              <a:t>Publisher policies for data origin attestation and access control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2394623-D791-47FD-9F0B-0099AA2AF916}"/>
              </a:ext>
            </a:extLst>
          </p:cNvPr>
          <p:cNvSpPr txBox="1"/>
          <p:nvPr/>
        </p:nvSpPr>
        <p:spPr>
          <a:xfrm>
            <a:off x="2133416" y="3402407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HTTP</a:t>
            </a:r>
            <a:br>
              <a:rPr lang="en-US" sz="800"/>
            </a:br>
            <a:r>
              <a:rPr lang="en-US" sz="800"/>
              <a:t>AMQP/WS</a:t>
            </a:r>
            <a:br>
              <a:rPr lang="en-US" sz="800"/>
            </a:br>
            <a:r>
              <a:rPr lang="en-US" sz="800"/>
              <a:t>KRPC (Kafka)</a:t>
            </a:r>
            <a:br>
              <a:rPr lang="en-US" sz="800"/>
            </a:br>
            <a:endParaRPr lang="en-US" sz="800"/>
          </a:p>
        </p:txBody>
      </p:sp>
      <p:sp>
        <p:nvSpPr>
          <p:cNvPr id="55" name="Rechteck 54" descr="Stopwatch">
            <a:extLst>
              <a:ext uri="{FF2B5EF4-FFF2-40B4-BE49-F238E27FC236}">
                <a16:creationId xmlns:a16="http://schemas.microsoft.com/office/drawing/2014/main" id="{89217785-CAC4-43E2-9AC0-5569AFFAA22F}"/>
              </a:ext>
            </a:extLst>
          </p:cNvPr>
          <p:cNvSpPr/>
          <p:nvPr/>
        </p:nvSpPr>
        <p:spPr>
          <a:xfrm>
            <a:off x="3373784" y="2896674"/>
            <a:ext cx="720326" cy="720326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F4FC6943-89F8-4B88-B77C-F2581956ACA9}"/>
              </a:ext>
            </a:extLst>
          </p:cNvPr>
          <p:cNvGrpSpPr/>
          <p:nvPr/>
        </p:nvGrpSpPr>
        <p:grpSpPr>
          <a:xfrm>
            <a:off x="4216474" y="2941838"/>
            <a:ext cx="601399" cy="629999"/>
            <a:chOff x="6106087" y="4246322"/>
            <a:chExt cx="601399" cy="629999"/>
          </a:xfrm>
        </p:grpSpPr>
        <p:sp>
          <p:nvSpPr>
            <p:cNvPr id="57" name="Flussdiagramm: Datenträger mit sequenziellem Zugriff 56">
              <a:extLst>
                <a:ext uri="{FF2B5EF4-FFF2-40B4-BE49-F238E27FC236}">
                  <a16:creationId xmlns:a16="http://schemas.microsoft.com/office/drawing/2014/main" id="{65FB2CF6-71D7-427C-ABA2-AE005B96B25E}"/>
                </a:ext>
              </a:extLst>
            </p:cNvPr>
            <p:cNvSpPr/>
            <p:nvPr/>
          </p:nvSpPr>
          <p:spPr>
            <a:xfrm>
              <a:off x="6306257" y="4246322"/>
              <a:ext cx="401229" cy="416187"/>
            </a:xfrm>
            <a:prstGeom prst="flowChartMagneticTap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ussdiagramm: Datenträger mit sequenziellem Zugriff 57">
              <a:extLst>
                <a:ext uri="{FF2B5EF4-FFF2-40B4-BE49-F238E27FC236}">
                  <a16:creationId xmlns:a16="http://schemas.microsoft.com/office/drawing/2014/main" id="{9D92D9CC-D3E7-4823-BFCD-6A5A9FE12ABA}"/>
                </a:ext>
              </a:extLst>
            </p:cNvPr>
            <p:cNvSpPr/>
            <p:nvPr/>
          </p:nvSpPr>
          <p:spPr>
            <a:xfrm>
              <a:off x="6206173" y="4399257"/>
              <a:ext cx="346838" cy="372979"/>
            </a:xfrm>
            <a:prstGeom prst="flowChartMagneticTap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ussdiagramm: Datenträger mit sequenziellem Zugriff 58">
              <a:extLst>
                <a:ext uri="{FF2B5EF4-FFF2-40B4-BE49-F238E27FC236}">
                  <a16:creationId xmlns:a16="http://schemas.microsoft.com/office/drawing/2014/main" id="{A693EE1D-9817-465B-9922-1FC9E477024B}"/>
                </a:ext>
              </a:extLst>
            </p:cNvPr>
            <p:cNvSpPr/>
            <p:nvPr/>
          </p:nvSpPr>
          <p:spPr>
            <a:xfrm>
              <a:off x="6106087" y="4571196"/>
              <a:ext cx="297706" cy="305125"/>
            </a:xfrm>
            <a:prstGeom prst="flowChartMagneticTap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Pfeil: 180-Grad 59">
            <a:extLst>
              <a:ext uri="{FF2B5EF4-FFF2-40B4-BE49-F238E27FC236}">
                <a16:creationId xmlns:a16="http://schemas.microsoft.com/office/drawing/2014/main" id="{C166C0DA-65AB-475B-B9FA-A9691E181329}"/>
              </a:ext>
            </a:extLst>
          </p:cNvPr>
          <p:cNvSpPr/>
          <p:nvPr/>
        </p:nvSpPr>
        <p:spPr>
          <a:xfrm rot="16200000">
            <a:off x="5278260" y="3100137"/>
            <a:ext cx="479466" cy="1411871"/>
          </a:xfrm>
          <a:prstGeom prst="uturnArrow">
            <a:avLst/>
          </a:prstGeom>
          <a:solidFill>
            <a:srgbClr val="11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BE888F3B-0EE2-4DBB-AAEA-D3488AE6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56" y="3574984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Pfeil: 180-Grad 61">
            <a:extLst>
              <a:ext uri="{FF2B5EF4-FFF2-40B4-BE49-F238E27FC236}">
                <a16:creationId xmlns:a16="http://schemas.microsoft.com/office/drawing/2014/main" id="{1EBBCB6F-DDB3-42B0-B501-93924606BFE0}"/>
              </a:ext>
            </a:extLst>
          </p:cNvPr>
          <p:cNvSpPr/>
          <p:nvPr/>
        </p:nvSpPr>
        <p:spPr>
          <a:xfrm rot="16200000">
            <a:off x="5278261" y="3657226"/>
            <a:ext cx="479466" cy="1411871"/>
          </a:xfrm>
          <a:prstGeom prst="uturnArrow">
            <a:avLst/>
          </a:prstGeom>
          <a:solidFill>
            <a:srgbClr val="9B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2" descr="E-Mail, envelope, gmail - , google - , letztere, mail, message Symbol">
            <a:extLst>
              <a:ext uri="{FF2B5EF4-FFF2-40B4-BE49-F238E27FC236}">
                <a16:creationId xmlns:a16="http://schemas.microsoft.com/office/drawing/2014/main" id="{41F93429-EC08-4F79-8F69-9A529A534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57" y="4132073"/>
            <a:ext cx="224784" cy="2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1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0B97-6859-4904-BBAB-0286A17B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Data Value – Securities Markets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A7194B-E0A8-4B72-A585-E44D9A6ABC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9056" y="214153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8B8C7D-EB49-4935-9073-E9341AA8A42F}"/>
              </a:ext>
            </a:extLst>
          </p:cNvPr>
          <p:cNvCxnSpPr>
            <a:cxnSpLocks/>
          </p:cNvCxnSpPr>
          <p:nvPr/>
        </p:nvCxnSpPr>
        <p:spPr>
          <a:xfrm flipV="1">
            <a:off x="829056" y="2851848"/>
            <a:ext cx="0" cy="2127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72CCAB-98AA-43B0-8933-B4F37976FAF3}"/>
              </a:ext>
            </a:extLst>
          </p:cNvPr>
          <p:cNvSpPr txBox="1"/>
          <p:nvPr/>
        </p:nvSpPr>
        <p:spPr>
          <a:xfrm rot="16200000">
            <a:off x="-317954" y="3784536"/>
            <a:ext cx="181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Timeliness 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E2486B-2C6F-40BB-80CA-9B7F6E7F1B03}"/>
              </a:ext>
            </a:extLst>
          </p:cNvPr>
          <p:cNvCxnSpPr>
            <a:cxnSpLocks/>
          </p:cNvCxnSpPr>
          <p:nvPr/>
        </p:nvCxnSpPr>
        <p:spPr>
          <a:xfrm flipV="1">
            <a:off x="975360" y="2223960"/>
            <a:ext cx="2063496" cy="508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0A3772-8E3B-4F67-BA07-01F0625661C7}"/>
              </a:ext>
            </a:extLst>
          </p:cNvPr>
          <p:cNvSpPr txBox="1"/>
          <p:nvPr/>
        </p:nvSpPr>
        <p:spPr>
          <a:xfrm rot="20745922">
            <a:off x="991795" y="2114877"/>
            <a:ext cx="188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Depth Value</a:t>
            </a:r>
          </a:p>
        </p:txBody>
      </p:sp>
    </p:spTree>
    <p:extLst>
      <p:ext uri="{BB962C8B-B14F-4D97-AF65-F5344CB8AC3E}">
        <p14:creationId xmlns:p14="http://schemas.microsoft.com/office/powerpoint/2010/main" val="4258950642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714CF6683E8041AFD1C5610185BCF7" ma:contentTypeVersion="4" ma:contentTypeDescription="Create a new document." ma:contentTypeScope="" ma:versionID="23e8133fd0b723b68dd84b1165d5a493">
  <xsd:schema xmlns:xsd="http://www.w3.org/2001/XMLSchema" xmlns:xs="http://www.w3.org/2001/XMLSchema" xmlns:p="http://schemas.microsoft.com/office/2006/metadata/properties" xmlns:ns2="4724af67-6ca7-4004-8ba4-af13d9fc8dce" xmlns:ns3="7741d717-973a-4876-bbd8-8b1348132c55" targetNamespace="http://schemas.microsoft.com/office/2006/metadata/properties" ma:root="true" ma:fieldsID="4d5f1598292f6d6fc8cc317357350f0b" ns2:_="" ns3:_="">
    <xsd:import namespace="4724af67-6ca7-4004-8ba4-af13d9fc8dce"/>
    <xsd:import namespace="7741d717-973a-4876-bbd8-8b1348132c5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4af67-6ca7-4004-8ba4-af13d9fc8d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1d717-973a-4876-bbd8-8b1348132c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SharedWithUsers xmlns="4724af67-6ca7-4004-8ba4-af13d9fc8dce">
      <UserInfo>
        <DisplayName/>
        <AccountId xsi:nil="true"/>
        <AccountType/>
      </UserInfo>
    </SharedWithUsers>
    <SharedWithDetails xmlns="4724af67-6ca7-4004-8ba4-af13d9fc8dce" xsi:nil="true"/>
  </documentManagement>
</p:properties>
</file>

<file path=customXml/itemProps1.xml><?xml version="1.0" encoding="utf-8"?>
<ds:datastoreItem xmlns:ds="http://schemas.openxmlformats.org/officeDocument/2006/customXml" ds:itemID="{28A25180-5280-4E31-BD3A-2B04CD23B5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24af67-6ca7-4004-8ba4-af13d9fc8dce"/>
    <ds:schemaRef ds:uri="7741d717-973a-4876-bbd8-8b1348132c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70D356-E601-4D10-90F6-536FDCA3FCED}">
  <ds:schemaRefs>
    <ds:schemaRef ds:uri="http://schemas.microsoft.com/office/2006/metadata/properties"/>
    <ds:schemaRef ds:uri="http://schemas.microsoft.com/office/2006/documentManagement/types"/>
    <ds:schemaRef ds:uri="00e0c6ab-2e1e-446e-8cd4-dc4d1cc239d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4724af67-6ca7-4004-8ba4-af13d9fc8dce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developer audience template</Template>
  <TotalTime>0</TotalTime>
  <Words>1204</Words>
  <Application>Microsoft Office PowerPoint</Application>
  <PresentationFormat>Widescreen</PresentationFormat>
  <Paragraphs>287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</vt:lpstr>
      <vt:lpstr>Arial Black</vt:lpstr>
      <vt:lpstr>Calibri</vt:lpstr>
      <vt:lpstr>Cavolini</vt:lpstr>
      <vt:lpstr>Consolas</vt:lpstr>
      <vt:lpstr>Garamond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Messaging Patterns on Azure</vt:lpstr>
      <vt:lpstr>Azure Messaging Suite</vt:lpstr>
      <vt:lpstr>Eventing and Messaging Core Services</vt:lpstr>
      <vt:lpstr>Service Bus Architectural Patterns</vt:lpstr>
      <vt:lpstr>Competing Consumers</vt:lpstr>
      <vt:lpstr>Load Leveling</vt:lpstr>
      <vt:lpstr>Demo: Service Bus Key Patterns</vt:lpstr>
      <vt:lpstr>Event Hubs Architectural Patterns</vt:lpstr>
      <vt:lpstr>Event Data Value – Securities Markets</vt:lpstr>
      <vt:lpstr>Velocity Matters  Parallelization Matters</vt:lpstr>
      <vt:lpstr>Event Streams and Context</vt:lpstr>
      <vt:lpstr>Demo: Event Hubs Key Patterns</vt:lpstr>
      <vt:lpstr>Event Grid Architectural Patterns</vt:lpstr>
      <vt:lpstr>Demo: Event Grid Key Patterns</vt:lpstr>
      <vt:lpstr>Relay Architectural Patterns</vt:lpstr>
      <vt:lpstr>Hybrid Cloud/On-Premises Integration</vt:lpstr>
      <vt:lpstr>Cross-Site Federation (eg. SaaS)</vt:lpstr>
      <vt:lpstr>Franchise and Partner Integration</vt:lpstr>
      <vt:lpstr>Mobile Workforce/Customer Integration</vt:lpstr>
      <vt:lpstr>The Bigger Picture</vt:lpstr>
      <vt:lpstr>Event Journeys</vt:lpstr>
      <vt:lpstr>Event Journeys</vt:lpstr>
      <vt:lpstr>Eventing Platform Building Blocks</vt:lpstr>
      <vt:lpstr>Eventing on Azure Cloud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template has 4 sections</dc:title>
  <dc:creator>Clemens Vasters</dc:creator>
  <dc:description>Version 1.0a</dc:description>
  <cp:lastModifiedBy>Clemens Vasters</cp:lastModifiedBy>
  <cp:revision>2</cp:revision>
  <dcterms:created xsi:type="dcterms:W3CDTF">2021-03-18T06:20:20Z</dcterms:created>
  <dcterms:modified xsi:type="dcterms:W3CDTF">2021-03-18T17:48:43Z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0x01010013714CF6683E8041AFD1C5610185BCF7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FileLeafRef">
    <vt:lpwstr>Azure developer audience template.potx</vt:lpwstr>
  </property>
</Properties>
</file>